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339" r:id="rId3"/>
    <p:sldId id="341" r:id="rId4"/>
    <p:sldId id="311" r:id="rId5"/>
    <p:sldId id="342" r:id="rId6"/>
    <p:sldId id="312" r:id="rId7"/>
    <p:sldId id="310" r:id="rId8"/>
    <p:sldId id="317" r:id="rId9"/>
    <p:sldId id="319" r:id="rId10"/>
    <p:sldId id="320" r:id="rId11"/>
    <p:sldId id="289" r:id="rId12"/>
    <p:sldId id="291" r:id="rId13"/>
    <p:sldId id="293" r:id="rId14"/>
    <p:sldId id="328" r:id="rId15"/>
    <p:sldId id="334" r:id="rId16"/>
    <p:sldId id="343" r:id="rId17"/>
    <p:sldId id="33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95FFF"/>
    <a:srgbClr val="2F3242"/>
    <a:srgbClr val="722651"/>
    <a:srgbClr val="DED231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microsoft.com/office/2007/relationships/hdphoto" Target="../media/hdphoto9.wdp"/><Relationship Id="rId7" Type="http://schemas.microsoft.com/office/2007/relationships/hdphoto" Target="../media/hdphoto11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53.png"/><Relationship Id="rId4" Type="http://schemas.openxmlformats.org/officeDocument/2006/relationships/image" Target="../media/image50.png"/><Relationship Id="rId9" Type="http://schemas.microsoft.com/office/2007/relationships/hdphoto" Target="../media/hdphoto1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3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image" Target="../media/image17.png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4.wdp"/><Relationship Id="rId15" Type="http://schemas.microsoft.com/office/2007/relationships/hdphoto" Target="../media/hdphoto8.wdp"/><Relationship Id="rId10" Type="http://schemas.microsoft.com/office/2007/relationships/hdphoto" Target="../media/hdphoto6.wdp"/><Relationship Id="rId4" Type="http://schemas.openxmlformats.org/officeDocument/2006/relationships/image" Target="../media/image18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22872" y="4337572"/>
            <a:ext cx="9717300" cy="10215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accent6">
                    <a:lumMod val="75000"/>
                  </a:schemeClr>
                </a:solidFill>
              </a:rPr>
              <a:t>Звідки беруться хмари? 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872" y="947450"/>
            <a:ext cx="3851745" cy="256693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959262" y="961372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17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4737" y="494529"/>
            <a:ext cx="9862255" cy="781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хмари і 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7326" y="1970808"/>
            <a:ext cx="5227130" cy="10926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Напівпрозорі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ніжно-білі</a:t>
            </a:r>
            <a:r>
              <a:rPr lang="ru-RU" sz="2000" b="1" dirty="0">
                <a:solidFill>
                  <a:schemeClr val="bg1"/>
                </a:solidFill>
              </a:rPr>
              <a:t> хмари </a:t>
            </a:r>
            <a:r>
              <a:rPr lang="ru-RU" sz="2000" b="1" dirty="0" err="1">
                <a:solidFill>
                  <a:schemeClr val="bg1"/>
                </a:solidFill>
              </a:rPr>
              <a:t>довгастої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форми</a:t>
            </a:r>
            <a:r>
              <a:rPr lang="ru-RU" sz="2000" b="1" dirty="0">
                <a:solidFill>
                  <a:schemeClr val="bg1"/>
                </a:solidFill>
              </a:rPr>
              <a:t>. Вони </a:t>
            </a:r>
            <a:r>
              <a:rPr lang="ru-RU" sz="2000" b="1" dirty="0" err="1">
                <a:solidFill>
                  <a:schemeClr val="bg1"/>
                </a:solidFill>
              </a:rPr>
              <a:t>утворюються</a:t>
            </a:r>
            <a:r>
              <a:rPr lang="ru-RU" sz="2000" b="1" dirty="0">
                <a:solidFill>
                  <a:schemeClr val="bg1"/>
                </a:solidFill>
              </a:rPr>
              <a:t> на </a:t>
            </a:r>
            <a:r>
              <a:rPr lang="ru-RU" sz="2000" b="1" dirty="0" err="1">
                <a:solidFill>
                  <a:schemeClr val="bg1"/>
                </a:solidFill>
              </a:rPr>
              <a:t>великій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висоті</a:t>
            </a:r>
            <a:r>
              <a:rPr lang="ru-RU" sz="2000" b="1" dirty="0">
                <a:solidFill>
                  <a:schemeClr val="bg1"/>
                </a:solidFill>
              </a:rPr>
              <a:t> й </a:t>
            </a:r>
            <a:r>
              <a:rPr lang="ru-RU" sz="2000" b="1" dirty="0" err="1">
                <a:solidFill>
                  <a:schemeClr val="bg1"/>
                </a:solidFill>
              </a:rPr>
              <a:t>складаються</a:t>
            </a:r>
            <a:r>
              <a:rPr lang="ru-RU" sz="2000" b="1" dirty="0">
                <a:solidFill>
                  <a:schemeClr val="bg1"/>
                </a:solidFill>
              </a:rPr>
              <a:t> з </a:t>
            </a:r>
            <a:r>
              <a:rPr lang="ru-RU" sz="2000" b="1" dirty="0" err="1">
                <a:solidFill>
                  <a:schemeClr val="bg1"/>
                </a:solidFill>
              </a:rPr>
              <a:t>дрібних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кристаликів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льоду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Рисунок 4" descr="хмар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68" y="1452198"/>
            <a:ext cx="1952549" cy="1577441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" name="Рисунок 5" descr="хмара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14" y="1452197"/>
            <a:ext cx="2253134" cy="157744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1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34931" y="5820935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76194" y="1353814"/>
            <a:ext cx="2004729" cy="56312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пери</a:t>
            </a:r>
            <a:r>
              <a:rPr lang="ru-RU" sz="2800" b="1" dirty="0" err="1" smtClean="0">
                <a:solidFill>
                  <a:schemeClr val="bg1"/>
                </a:solidFill>
                <a:latin typeface="Cambria"/>
                <a:ea typeface="Cambria"/>
              </a:rPr>
              <a:t>ˊ</a:t>
            </a:r>
            <a:r>
              <a:rPr lang="ru-RU" sz="2800" b="1" dirty="0" err="1" smtClean="0">
                <a:solidFill>
                  <a:schemeClr val="bg1"/>
                </a:solidFill>
              </a:rPr>
              <a:t>сті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89180" y="3890381"/>
            <a:ext cx="5227130" cy="561136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Хмари у </a:t>
            </a:r>
            <a:r>
              <a:rPr lang="ru-RU" sz="2000" b="1" dirty="0" err="1">
                <a:solidFill>
                  <a:schemeClr val="bg1"/>
                </a:solidFill>
              </a:rPr>
              <a:t>вигляді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густих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скупчень</a:t>
            </a:r>
            <a:r>
              <a:rPr lang="ru-RU" sz="20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" t="6647" r="672" b="7005"/>
          <a:stretch/>
        </p:blipFill>
        <p:spPr bwMode="auto">
          <a:xfrm>
            <a:off x="8449114" y="3145176"/>
            <a:ext cx="2356192" cy="1552944"/>
          </a:xfrm>
          <a:prstGeom prst="rect">
            <a:avLst/>
          </a:prstGeom>
          <a:solidFill>
            <a:srgbClr val="0070C0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68" y="3157834"/>
            <a:ext cx="2006525" cy="1465094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6" name="Прямоугольник 15"/>
          <p:cNvSpPr/>
          <p:nvPr/>
        </p:nvSpPr>
        <p:spPr>
          <a:xfrm>
            <a:off x="2348534" y="3224659"/>
            <a:ext cx="1904814" cy="510060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купча</a:t>
            </a:r>
            <a:r>
              <a:rPr lang="ru-RU" sz="2800" b="1" dirty="0" err="1" smtClean="0">
                <a:solidFill>
                  <a:schemeClr val="bg1"/>
                </a:solidFill>
                <a:latin typeface="Cambria"/>
                <a:ea typeface="Cambria"/>
              </a:rPr>
              <a:t>ˊ</a:t>
            </a:r>
            <a:r>
              <a:rPr lang="ru-RU" sz="2800" b="1" dirty="0" err="1" smtClean="0">
                <a:solidFill>
                  <a:schemeClr val="bg1"/>
                </a:solidFill>
              </a:rPr>
              <a:t>сті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7326" y="5134388"/>
            <a:ext cx="5188538" cy="642361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Хмари у </a:t>
            </a:r>
            <a:r>
              <a:rPr lang="ru-RU" sz="2000" b="1" dirty="0" err="1"/>
              <a:t>вигляді</a:t>
            </a:r>
            <a:r>
              <a:rPr lang="ru-RU" sz="2000" b="1" dirty="0"/>
              <a:t> </a:t>
            </a:r>
            <a:r>
              <a:rPr lang="ru-RU" sz="2000" b="1" dirty="0" err="1"/>
              <a:t>продовгуватих</a:t>
            </a:r>
            <a:r>
              <a:rPr lang="ru-RU" sz="2000" b="1" dirty="0"/>
              <a:t> </a:t>
            </a:r>
            <a:r>
              <a:rPr lang="ru-RU" sz="2000" b="1" dirty="0" err="1"/>
              <a:t>шарів</a:t>
            </a:r>
            <a:r>
              <a:rPr lang="ru-RU" sz="2000" b="1" dirty="0"/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4" descr="шар хм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68" y="4801970"/>
            <a:ext cx="2026891" cy="1550181"/>
          </a:xfrm>
          <a:prstGeom prst="rect">
            <a:avLst/>
          </a:prstGeom>
          <a:solidFill>
            <a:srgbClr val="0070C0"/>
          </a:solidFill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9" name="Рисунок 6" descr="шарув хмара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114" y="4801970"/>
            <a:ext cx="2244854" cy="15374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276193" y="4622928"/>
            <a:ext cx="2004729" cy="489546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шарува</a:t>
            </a:r>
            <a:r>
              <a:rPr lang="ru-RU" sz="2800" b="1" dirty="0" err="1" smtClean="0">
                <a:solidFill>
                  <a:schemeClr val="bg1"/>
                </a:solidFill>
                <a:latin typeface="Cambria"/>
                <a:ea typeface="Cambria"/>
              </a:rPr>
              <a:t>ˊ</a:t>
            </a:r>
            <a:r>
              <a:rPr lang="ru-RU" sz="2800" b="1" dirty="0" err="1" smtClean="0">
                <a:solidFill>
                  <a:schemeClr val="bg1"/>
                </a:solidFill>
              </a:rPr>
              <a:t>ті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6425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3551" y="538398"/>
            <a:ext cx="10102468" cy="7065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 умовні позначки стану неба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40664" y="1329341"/>
            <a:ext cx="7943162" cy="96216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Хмарність</a:t>
            </a:r>
            <a:r>
              <a:rPr lang="ru-RU" sz="2400" b="1" dirty="0"/>
              <a:t> </a:t>
            </a:r>
            <a:r>
              <a:rPr lang="ru-RU" sz="2400" b="1" dirty="0" err="1"/>
              <a:t>обумовлює</a:t>
            </a:r>
            <a:r>
              <a:rPr lang="ru-RU" sz="2400" b="1" dirty="0"/>
              <a:t> стан неба. </a:t>
            </a:r>
            <a:r>
              <a:rPr lang="ru-RU" sz="2400" b="1" dirty="0" err="1" smtClean="0"/>
              <a:t>Щоб</a:t>
            </a:r>
            <a:r>
              <a:rPr lang="ru-RU" sz="2400" b="1" dirty="0" smtClean="0"/>
              <a:t> </a:t>
            </a:r>
            <a:r>
              <a:rPr lang="ru-RU" sz="2400" b="1" dirty="0" err="1"/>
              <a:t>повідомити</a:t>
            </a:r>
            <a:r>
              <a:rPr lang="ru-RU" sz="2400" b="1" dirty="0"/>
              <a:t> про стан неба, </a:t>
            </a:r>
            <a:r>
              <a:rPr lang="ru-RU" sz="2400" b="1" dirty="0" err="1"/>
              <a:t>користуються</a:t>
            </a:r>
            <a:r>
              <a:rPr lang="ru-RU" sz="2400" b="1" dirty="0"/>
              <a:t> </a:t>
            </a:r>
            <a:r>
              <a:rPr lang="ru-RU" sz="2400" b="1" dirty="0" err="1"/>
              <a:t>умовними</a:t>
            </a:r>
            <a:r>
              <a:rPr lang="ru-RU" sz="2400" b="1" dirty="0"/>
              <a:t> </a:t>
            </a:r>
            <a:r>
              <a:rPr lang="ru-RU" sz="2400" b="1" dirty="0" err="1"/>
              <a:t>позначками</a:t>
            </a:r>
            <a:r>
              <a:rPr lang="ru-RU" sz="2400" b="1" dirty="0"/>
              <a:t>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34931" y="5820935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77956" y="2420467"/>
            <a:ext cx="914053" cy="892642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407024" y="4920679"/>
            <a:ext cx="4474887" cy="954107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Похмуро. Небо суцільно вкрите хмарами.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233636" y="3617622"/>
            <a:ext cx="914053" cy="892642"/>
            <a:chOff x="2226077" y="3598865"/>
            <a:chExt cx="1637585" cy="1598070"/>
          </a:xfrm>
        </p:grpSpPr>
        <p:sp>
          <p:nvSpPr>
            <p:cNvPr id="12" name="Овал 11"/>
            <p:cNvSpPr/>
            <p:nvPr/>
          </p:nvSpPr>
          <p:spPr>
            <a:xfrm>
              <a:off x="2226077" y="3598865"/>
              <a:ext cx="1637585" cy="1598070"/>
            </a:xfrm>
            <a:prstGeom prst="ellipse">
              <a:avLst/>
            </a:prstGeom>
            <a:noFill/>
            <a:ln w="571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Хорда 12"/>
            <p:cNvSpPr/>
            <p:nvPr/>
          </p:nvSpPr>
          <p:spPr>
            <a:xfrm flipH="1">
              <a:off x="2228046" y="3598865"/>
              <a:ext cx="1635616" cy="1583637"/>
            </a:xfrm>
            <a:prstGeom prst="chord">
              <a:avLst>
                <a:gd name="adj1" fmla="val 5500210"/>
                <a:gd name="adj2" fmla="val 162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407024" y="3542130"/>
            <a:ext cx="447488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err="1">
                <a:solidFill>
                  <a:schemeClr val="bg1"/>
                </a:solidFill>
              </a:rPr>
              <a:t>Хмарно</a:t>
            </a:r>
            <a:r>
              <a:rPr lang="uk-UA" sz="2800" b="1" dirty="0">
                <a:solidFill>
                  <a:schemeClr val="bg1"/>
                </a:solidFill>
              </a:rPr>
              <a:t>.  Небо частково вкривають хмари.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177955" y="4834685"/>
            <a:ext cx="914053" cy="892642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2407024" y="2543622"/>
            <a:ext cx="447488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bg1"/>
                </a:solidFill>
              </a:rPr>
              <a:t>Ясно. На небі немає хмар.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251" y="2805232"/>
            <a:ext cx="4210778" cy="244225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6437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5586" y="527382"/>
            <a:ext cx="10124501" cy="7175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Прочитай народні прикмети про хмари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44906" y="1407460"/>
            <a:ext cx="3062689" cy="11264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вище</a:t>
            </a:r>
            <a:r>
              <a:rPr lang="ru-RU" sz="2800" b="1" dirty="0"/>
              <a:t> хмари, то </a:t>
            </a:r>
            <a:r>
              <a:rPr lang="ru-RU" sz="2800" b="1" dirty="0" err="1"/>
              <a:t>краща</a:t>
            </a:r>
            <a:r>
              <a:rPr lang="ru-RU" sz="2800" b="1" dirty="0"/>
              <a:t> погода.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22423" y="1454228"/>
            <a:ext cx="3613533" cy="1079652"/>
          </a:xfrm>
          <a:prstGeom prst="rect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Збіглися</a:t>
            </a:r>
            <a:r>
              <a:rPr lang="ru-RU" sz="2800" b="1" dirty="0"/>
              <a:t> </a:t>
            </a:r>
            <a:r>
              <a:rPr lang="ru-RU" sz="2800" b="1" dirty="0" err="1"/>
              <a:t>хмарки</a:t>
            </a:r>
            <a:r>
              <a:rPr lang="ru-RU" sz="2800" b="1" dirty="0"/>
              <a:t> докупки — на </a:t>
            </a:r>
            <a:r>
              <a:rPr lang="ru-RU" sz="2800" b="1" dirty="0" err="1"/>
              <a:t>негоду</a:t>
            </a:r>
            <a:r>
              <a:rPr lang="ru-RU" sz="2800" b="1" dirty="0"/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15828" y="3703169"/>
            <a:ext cx="3333713" cy="1529134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Зранку</a:t>
            </a:r>
            <a:r>
              <a:rPr lang="ru-RU" sz="2800" b="1" dirty="0"/>
              <a:t> хмари у </a:t>
            </a:r>
            <a:r>
              <a:rPr lang="ru-RU" sz="2800" b="1" dirty="0" err="1"/>
              <a:t>вигляді</a:t>
            </a:r>
            <a:r>
              <a:rPr lang="ru-RU" sz="2800" b="1" dirty="0"/>
              <a:t> </a:t>
            </a:r>
            <a:r>
              <a:rPr lang="ru-RU" sz="2800" b="1" dirty="0" err="1"/>
              <a:t>гір</a:t>
            </a:r>
            <a:r>
              <a:rPr lang="ru-RU" sz="2800" b="1" dirty="0"/>
              <a:t>, </a:t>
            </a:r>
            <a:r>
              <a:rPr lang="ru-RU" sz="2800" b="1" dirty="0" err="1"/>
              <a:t>увечері</a:t>
            </a:r>
            <a:r>
              <a:rPr lang="ru-RU" sz="2800" b="1" dirty="0"/>
              <a:t> — </a:t>
            </a:r>
            <a:r>
              <a:rPr lang="ru-RU" sz="2800" b="1" dirty="0" err="1"/>
              <a:t>дощ</a:t>
            </a:r>
            <a:r>
              <a:rPr lang="ru-RU" sz="2800" b="1" dirty="0"/>
              <a:t>, як </a:t>
            </a:r>
            <a:r>
              <a:rPr lang="ru-RU" sz="2800" b="1" dirty="0" err="1"/>
              <a:t>із</a:t>
            </a:r>
            <a:r>
              <a:rPr lang="ru-RU" sz="2800" b="1" dirty="0"/>
              <a:t> </a:t>
            </a:r>
            <a:r>
              <a:rPr lang="ru-RU" sz="2800" b="1" dirty="0" err="1"/>
              <a:t>відра</a:t>
            </a:r>
            <a:r>
              <a:rPr lang="ru-RU" sz="2800" b="1" dirty="0"/>
              <a:t>.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34931" y="5820935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Докладний прогноз погоди на 29 вересня в Україн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906" y="2640333"/>
            <a:ext cx="3176909" cy="21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 descr="Літо 2014: прикмети на негоду, дощ і похолодання | О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252" y="2640334"/>
            <a:ext cx="3183876" cy="2059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Завтра на Рівненщині очікують грози та шквальний вітер. Область - Новини  Рівного та області — Рівне Вечірнє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701" y="1454228"/>
            <a:ext cx="3173968" cy="210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9828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70333" y="637748"/>
            <a:ext cx="10329049" cy="8274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світлини. Назви природні явища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3" y="2007787"/>
            <a:ext cx="3328502" cy="20218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881" y="2007786"/>
            <a:ext cx="3042523" cy="202180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84" y="2007786"/>
            <a:ext cx="2695741" cy="202180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41" y="4214656"/>
            <a:ext cx="2592483" cy="19443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39"/>
          <a:stretch/>
        </p:blipFill>
        <p:spPr>
          <a:xfrm>
            <a:off x="4042483" y="4201292"/>
            <a:ext cx="2520000" cy="194537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119" y="4214655"/>
            <a:ext cx="2898020" cy="193201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9991580" y="4214656"/>
            <a:ext cx="1873586" cy="1485317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види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опадів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переважають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восени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158322" y="1480738"/>
            <a:ext cx="5069042" cy="51331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Хмари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приносять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різні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види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опадів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34931" y="5820935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0335" y="3712683"/>
            <a:ext cx="1134736" cy="3169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Дощ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01881" y="3712683"/>
            <a:ext cx="1281125" cy="3169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Мряка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935419" y="3730299"/>
            <a:ext cx="977227" cy="3169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Сніг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217241" y="5848320"/>
            <a:ext cx="1134736" cy="3169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Роса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42483" y="5848320"/>
            <a:ext cx="1459033" cy="3169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Ожеледь 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66119" y="5842109"/>
            <a:ext cx="900773" cy="3169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Іній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16205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653" y="494529"/>
            <a:ext cx="9849080" cy="67819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Розглянь </a:t>
            </a:r>
            <a:r>
              <a:rPr lang="uk-UA" sz="4000" b="1" dirty="0">
                <a:solidFill>
                  <a:schemeClr val="bg1"/>
                </a:solidFill>
              </a:rPr>
              <a:t>світлини </a:t>
            </a:r>
            <a:r>
              <a:rPr lang="uk-UA" sz="4000" b="1" dirty="0" smtClean="0">
                <a:solidFill>
                  <a:schemeClr val="bg1"/>
                </a:solidFill>
              </a:rPr>
              <a:t>і пофантазуй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53" y="1823518"/>
            <a:ext cx="2838939" cy="212920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80" y="1823518"/>
            <a:ext cx="2838938" cy="212920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680" y="4179314"/>
            <a:ext cx="2718279" cy="19745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242" y="1443453"/>
            <a:ext cx="1792335" cy="250926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53" y="4182862"/>
            <a:ext cx="2933774" cy="19865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744858" y="4182862"/>
            <a:ext cx="3415229" cy="13696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Чому</a:t>
            </a:r>
            <a:r>
              <a:rPr lang="ru-RU" sz="2400" b="1" dirty="0"/>
              <a:t> </a:t>
            </a:r>
            <a:r>
              <a:rPr lang="ru-RU" sz="2400" b="1" dirty="0" err="1"/>
              <a:t>кажуть</a:t>
            </a:r>
            <a:r>
              <a:rPr lang="ru-RU" sz="2400" b="1" dirty="0"/>
              <a:t>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з </a:t>
            </a:r>
            <a:r>
              <a:rPr lang="ru-RU" sz="2400" b="1" dirty="0" err="1"/>
              <a:t>безхмарного</a:t>
            </a:r>
            <a:r>
              <a:rPr lang="ru-RU" sz="2400" b="1" dirty="0"/>
              <a:t> неба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дощу</a:t>
            </a:r>
            <a:r>
              <a:rPr lang="ru-RU" sz="2400" b="1" dirty="0" smtClean="0"/>
              <a:t> </a:t>
            </a:r>
            <a:r>
              <a:rPr lang="ru-RU" sz="2400" b="1" dirty="0"/>
              <a:t>не </a:t>
            </a:r>
            <a:r>
              <a:rPr lang="ru-RU" sz="2400" b="1" dirty="0" err="1" smtClean="0"/>
              <a:t>очікуй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32516" y="1256717"/>
            <a:ext cx="5761822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Що тобі нагадують окремі хмаринки?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5034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720" y="564867"/>
            <a:ext cx="9641918" cy="68003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Кошик запитань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7838">
            <a:off x="10286565" y="1697126"/>
            <a:ext cx="1673582" cy="18250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51" y="1772906"/>
            <a:ext cx="1415689" cy="15438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84164">
            <a:off x="6124060" y="1389474"/>
            <a:ext cx="2208112" cy="2407994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6812415" y="4925268"/>
            <a:ext cx="4717137" cy="8956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хмари </a:t>
            </a:r>
            <a:r>
              <a:rPr lang="ru-RU" sz="2400" b="1" dirty="0" err="1"/>
              <a:t>тобі</a:t>
            </a:r>
            <a:r>
              <a:rPr lang="ru-RU" sz="2400" b="1" dirty="0"/>
              <a:t> </a:t>
            </a:r>
            <a:r>
              <a:rPr lang="ru-RU" sz="2400" b="1" dirty="0" err="1"/>
              <a:t>доводилося</a:t>
            </a:r>
            <a:r>
              <a:rPr lang="ru-RU" sz="2400" b="1" dirty="0"/>
              <a:t> </a:t>
            </a:r>
            <a:r>
              <a:rPr lang="ru-RU" sz="2400" b="1" dirty="0" err="1"/>
              <a:t>бачити</a:t>
            </a:r>
            <a:r>
              <a:rPr lang="ru-RU" sz="2400" b="1" dirty="0"/>
              <a:t> </a:t>
            </a:r>
            <a:r>
              <a:rPr lang="ru-RU" sz="2400" b="1" dirty="0" err="1"/>
              <a:t>восени</a:t>
            </a:r>
            <a:r>
              <a:rPr lang="ru-RU" sz="2400" b="1" dirty="0"/>
              <a:t>?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59371" y="5143704"/>
            <a:ext cx="4717137" cy="5850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Із чого складаються хмари?</a:t>
            </a:r>
            <a:endParaRPr lang="ru-RU" sz="24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86" b="97656" l="3727" r="93717">
                        <a14:foregroundMark x1="35783" y1="46875" x2="42492" y2="58984"/>
                        <a14:foregroundMark x1="35996" y1="47070" x2="30032" y2="51367"/>
                        <a14:foregroundMark x1="53994" y1="47852" x2="59105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619" y="807755"/>
            <a:ext cx="2440636" cy="2661567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6807307" y="5012736"/>
            <a:ext cx="4717137" cy="7160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Яким буває стан неба восени?</a:t>
            </a:r>
            <a:endParaRPr lang="ru-RU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722" l="88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73" t="39519" r="14936" b="285"/>
          <a:stretch/>
        </p:blipFill>
        <p:spPr>
          <a:xfrm>
            <a:off x="6250967" y="3109921"/>
            <a:ext cx="5829813" cy="3630694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34931" y="5820935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5729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2 0.00162 L 0.01992 0.00162 C 0.022 -0.03192 0.01901 -0.00347 0.02304 -0.0229 C 0.02395 -0.02706 0.02448 -0.03169 0.02513 -0.03608 C 0.02552 -0.03909 0.02565 -0.04233 0.02617 -0.04534 C 0.02669 -0.04811 0.0276 -0.05043 0.02825 -0.05297 C 0.02864 -0.05598 0.02903 -0.05922 0.02942 -0.06222 C 0.02981 -0.06616 0.02981 -0.06986 0.03046 -0.07356 C 0.03085 -0.07633 0.03203 -0.07842 0.03255 -0.08096 C 0.03346 -0.08535 0.03411 -0.08975 0.03463 -0.09415 C 0.03515 -0.09785 0.03515 -0.10178 0.03567 -0.10548 C 0.03697 -0.11427 0.03906 -0.12283 0.03997 -0.13185 C 0.04023 -0.13555 0.04049 -0.13925 0.04101 -0.14295 C 0.047 -0.18945 0.03945 -0.1263 0.04517 -0.16747 C 0.04621 -0.17441 0.047 -0.19014 0.04739 -0.19569 C 0.047 -0.21767 0.047 -0.23965 0.04621 -0.26139 C 0.0453 -0.28845 0.04478 -0.27781 0.04309 -0.29331 C 0.0427 -0.29701 0.04231 -0.30095 0.04205 -0.30465 C 0.04127 -0.31529 0.0414 -0.32292 0.03997 -0.33287 C 0.03932 -0.33657 0.0384 -0.34027 0.03775 -0.34397 C 0.03736 -0.34652 0.03723 -0.34906 0.03671 -0.35161 C 0.03606 -0.35531 0.03528 -0.35901 0.03463 -0.36294 C 0.03424 -0.36595 0.03411 -0.36919 0.03359 -0.37219 C 0.03203 -0.38237 0.03177 -0.3826 0.02942 -0.39093 C 0.02734 -0.40944 0.02968 -0.39116 0.02617 -0.40967 C 0.02382 -0.42285 0.02656 -0.41175 0.02409 -0.42655 C 0.02356 -0.42979 0.02252 -0.4328 0.022 -0.43604 C 0.02148 -0.43858 0.02135 -0.44113 0.02096 -0.44344 C 0.02031 -0.44668 0.01966 -0.44992 0.01875 -0.45292 C 0.01745 -0.45801 0.01562 -0.46264 0.01458 -0.46796 C 0.01419 -0.46981 0.01393 -0.47166 0.01354 -0.47351 C 0.01055 -0.48508 0.00612 -0.49965 0.00196 -0.50937 L -0.00546 -0.52625 C -0.00794 -0.53204 -0.00872 -0.53481 -0.01184 -0.53944 C -0.01497 -0.54406 -0.01757 -0.55008 -0.02135 -0.55262 C -0.02486 -0.55517 -0.02877 -0.55632 -0.03189 -0.56003 C -0.04348 -0.5739 -0.03306 -0.5628 -0.04348 -0.57136 C -0.04777 -0.57506 -0.05194 -0.57899 -0.05623 -0.58269 C -0.0617 -0.58755 -0.06235 -0.58848 -0.06782 -0.59195 C -0.08656 -0.60421 -0.06326 -0.58917 -0.0794 -0.59773 C -0.09268 -0.60467 -0.07524 -0.59819 -0.09203 -0.60513 C -0.09411 -0.60606 -0.09633 -0.60629 -0.09841 -0.60698 C -0.10088 -0.60814 -0.10336 -0.60976 -0.10583 -0.61068 C -0.10791 -0.61161 -0.11012 -0.61184 -0.11221 -0.61277 C -0.11468 -0.61369 -0.11702 -0.61554 -0.1195 -0.61647 C -0.12197 -0.61739 -0.12457 -0.61739 -0.12692 -0.61832 C -0.13199 -0.6204 -0.13655 -0.62526 -0.14176 -0.62572 L -0.16285 -0.62757 C -0.17547 -0.62641 -0.18823 -0.62572 -0.20086 -0.62387 C -0.20554 -0.62318 -0.20997 -0.62086 -0.21479 -0.62017 C -0.22103 -0.61901 -0.22741 -0.61901 -0.23379 -0.61832 L -0.27701 -0.60698 C -0.28703 -0.60444 -0.30265 -0.60074 -0.3119 -0.59773 C -0.32634 -0.59287 -0.34079 -0.58778 -0.35524 -0.58269 L -0.38167 -0.57321 C -0.38649 -0.57136 -0.39156 -0.5702 -0.39638 -0.56766 C -0.40093 -0.56511 -0.40549 -0.56188 -0.41018 -0.56003 C -0.41499 -0.55817 -0.42007 -0.55817 -0.42489 -0.55632 C -0.44168 -0.55008 -0.4616 -0.53967 -0.47774 -0.53018 C -0.48086 -0.5281 -0.48412 -0.52648 -0.48724 -0.5244 C -0.49089 -0.52209 -0.49739 -0.51677 -0.50091 -0.5133 C -0.50299 -0.51122 -0.50677 -0.5059 -0.50833 -0.50381 C -0.50911 -0.50011 -0.51067 -0.49641 -0.51041 -0.49225 C -0.51015 -0.48554 -0.51002 -0.4786 -0.50937 -0.47166 C -0.50898 -0.46773 -0.50794 -0.46426 -0.50729 -0.46033 C -0.5069 -0.45848 -0.50625 -0.45686 -0.50625 -0.45477 L -0.50625 -0.44159 L -0.50625 -0.44136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63" y="-314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1 -0.1876 L 0.04491 -0.18644 C 0.04543 -0.19547 0.04543 -0.2031 0.04582 -0.21143 C 0.04608 -0.21305 0.04699 -0.21443 0.04712 -0.21605 C 0.0479 -0.22184 0.04803 -0.22808 0.04881 -0.2341 C 0.04829 -0.23502 0.04803 -0.28198 0.04582 -0.29632 C 0.04556 -0.29979 0.04439 -0.30326 0.04361 -0.3065 C 0.04296 -0.30927 0.0423 -0.31274 0.04139 -0.31552 C 0.03931 -0.32339 0.03827 -0.325 0.0358 -0.33194 C 0.03397 -0.34027 0.03554 -0.33472 0.03254 -0.34328 C 0.03215 -0.34467 0.03189 -0.34559 0.03137 -0.34629 C 0.03072 -0.34791 0.02994 -0.3486 0.02929 -0.34999 C 0.02694 -0.35878 0.02955 -0.35045 0.0246 -0.3604 C 0.02395 -0.36109 0.02395 -0.36271 0.02343 -0.36364 C 0.02226 -0.36618 0.01991 -0.36803 0.019 -0.37057 C 0.01744 -0.37358 0.01731 -0.37682 0.01562 -0.37983 C 0.00872 -0.39024 0.00937 -0.38515 0.00208 -0.39093 C 0.00013 -0.39301 -0.0013 -0.39486 -0.00352 -0.39695 C -0.01575 -0.40712 -0.00729 -0.39764 -0.01679 -0.40828 C -0.0315 -0.42378 -0.02578 -0.41961 -0.0453 -0.43673 C -0.04765 -0.43905 -0.05038 -0.44067 -0.05311 -0.44275 C -0.06847 -0.45454 -0.05546 -0.4483 -0.0854 -0.46796 C -0.08865 -0.46958 -0.09165 -0.47143 -0.09464 -0.47351 C -0.09724 -0.47536 -0.09998 -0.47721 -0.10258 -0.4793 C -0.11234 -0.48716 -0.10818 -0.48508 -0.11833 -0.49179 C -0.1208 -0.49364 -0.12367 -0.49456 -0.12627 -0.49641 C -0.13135 -0.49965 -0.13682 -0.50289 -0.14176 -0.50659 C -0.15504 -0.51584 -0.15868 -0.5207 -0.17326 -0.52602 C -0.18745 -0.53134 -0.20008 -0.53342 -0.21479 -0.53643 C -0.21883 -0.53713 -0.22807 -0.53782 -0.23171 -0.53782 C -0.24616 -0.53782 -0.26022 -0.53782 -0.27454 -0.53782 C -0.27662 -0.53713 -0.27832 -0.53574 -0.2804 -0.53551 C -0.28248 -0.53435 -0.28469 -0.53342 -0.28704 -0.53319 C -0.30005 -0.5288 -0.31385 -0.52718 -0.32622 -0.52163 C -0.34614 -0.51307 -0.32114 -0.52371 -0.34327 -0.51469 L -0.37373 -0.5022 L -0.38467 -0.49757 L -0.39834 -0.49179 C -0.40185 -0.49017 -0.40589 -0.48924 -0.4094 -0.48716 C -0.43478 -0.47305 -0.40367 -0.48994 -0.43088 -0.47721 C -0.43999 -0.47259 -0.44884 -0.46796 -0.45783 -0.46333 C -0.47032 -0.45663 -0.46811 -0.45894 -0.478 -0.44946 C -0.48347 -0.44437 -0.49037 -0.43997 -0.49375 -0.43326 C -0.50065 -0.41915 -0.50065 -0.41961 -0.50729 -0.40273 C -0.50781 -0.40088 -0.50781 -0.39926 -0.50846 -0.39764 C -0.50898 -0.39625 -0.51016 -0.39417 -0.51055 -0.39232 C -0.51315 -0.38469 -0.51302 -0.38445 -0.51341 -0.37728 C -0.51341 -0.3634 -0.51341 -0.34929 -0.51302 -0.33495 C -0.51289 -0.33194 -0.51133 -0.32847 -0.51055 -0.32454 C -0.5099 -0.31968 -0.50898 -0.31552 -0.50846 -0.31113 C -0.50768 -0.29678 -0.50716 -0.28267 -0.50625 -0.26856 C -0.50586 -0.26417 -0.5056 -0.2644 -0.50274 -0.26185 L -0.50274 -0.26139 L -0.50156 -0.26278 L -0.50156 -0.26255 " pathEditMode="relative" rAng="0" ptsTypes="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27" y="-174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7 -0.15614 L 0.03957 -0.15591 C 0.04256 -0.1647 0.04452 -0.17395 0.04816 -0.18205 C 0.05272 -0.19223 0.06352 -0.20403 0.07016 -0.21282 C 0.07381 -0.21791 0.07758 -0.22299 0.0811 -0.22808 C 0.11273 -0.27712 0.07797 -0.22623 0.09568 -0.25191 C 0.09737 -0.25746 0.09854 -0.26301 0.10062 -0.26857 C 0.10114 -0.27088 0.10218 -0.27319 0.10296 -0.2755 C 0.10362 -0.27759 0.10362 -0.27944 0.10427 -0.28152 C 0.1057 -0.28661 0.10765 -0.2917 0.10895 -0.29679 C 0.12054 -0.34051 0.1113 -0.31414 0.12132 -0.34051 C 0.12301 -0.35577 0.12353 -0.35253 0.12002 -0.37243 C 0.11963 -0.37474 0.1182 -0.37729 0.11754 -0.3796 C 0.11455 -0.39117 0.11885 -0.38261 0.11273 -0.39255 C 0.10804 -0.40851 0.10882 -0.4106 0.09932 -0.42448 C 0.09659 -0.42864 0.09281 -0.43234 0.08969 -0.43627 C 0.08799 -0.43812 0.08682 -0.44067 0.08461 -0.44229 C 0.07289 -0.45177 0.07966 -0.44599 0.06508 -0.45987 C 0.06326 -0.46172 0.06105 -0.4638 0.0591 -0.46588 C 0.04751 -0.47953 0.05532 -0.47074 0.03488 -0.49086 C 0.03072 -0.4948 0.02707 -0.49896 0.02252 -0.50266 C 0.0177 -0.50659 0.01275 -0.5103 0.00794 -0.51446 C -0.00638 -0.52764 -0.00104 -0.52857 -0.02018 -0.5369 C -0.07889 -0.56257 -0.03554 -0.54384 -0.06145 -0.54985 C -0.06717 -0.55101 -0.07277 -0.55309 -0.0785 -0.55471 C -0.08084 -0.55517 -0.08344 -0.55517 -0.08579 -0.55587 C -0.09152 -0.55725 -0.09685 -0.55957 -0.10284 -0.56049 C -0.11365 -0.56211 -0.10844 -0.56119 -0.11872 -0.56257 C -0.13317 -0.56257 -0.14788 -0.56257 -0.16259 -0.56165 C -0.16532 -0.56142 -0.16806 -0.5598 -0.17105 -0.55934 C -0.17899 -0.55748 -0.18719 -0.55587 -0.19539 -0.55471 C -0.2252 -0.54985 -0.24642 -0.54985 -0.27819 -0.54152 C -0.28704 -0.53921 -0.29602 -0.53713 -0.30487 -0.53458 C -0.30956 -0.5332 -0.31385 -0.53135 -0.31841 -0.52973 C -0.32245 -0.52834 -0.32661 -0.52764 -0.33065 -0.52626 C -0.33429 -0.5251 -0.33794 -0.52371 -0.34158 -0.52256 C -0.34835 -0.5207 -0.35291 -0.51955 -0.35981 -0.51793 C -0.36267 -0.51631 -0.3654 -0.51469 -0.3684 -0.5133 C -0.37113 -0.51191 -0.37425 -0.51122 -0.37686 -0.5096 C -0.37998 -0.50798 -0.38259 -0.50544 -0.38545 -0.50382 C -0.38818 -0.50197 -0.39131 -0.50081 -0.39391 -0.49896 C -0.40289 -0.49364 -0.41187 -0.48809 -0.42073 -0.48254 C -0.42359 -0.48069 -0.42619 -0.47837 -0.42932 -0.47652 C -0.43244 -0.47467 -0.4357 -0.47259 -0.43908 -0.47051 C -0.44247 -0.46843 -0.44533 -0.46565 -0.44871 -0.46357 C -0.45171 -0.46149 -0.45548 -0.45987 -0.45848 -0.45755 C -0.46134 -0.45547 -0.46394 -0.4527 -0.46707 -0.45061 C -0.47592 -0.44391 -0.48542 -0.43859 -0.49388 -0.43141 C -0.49948 -0.42702 -0.50534 -0.42216 -0.51081 -0.4173 C -0.52083 -0.40851 -0.5263 -0.40204 -0.53515 -0.39255 C -0.53671 -0.38885 -0.53866 -0.38561 -0.5401 -0.38191 C -0.54635 -0.36503 -0.54882 -0.35693 -0.55337 -0.34189 C -0.55429 -0.33472 -0.55546 -0.32778 -0.55585 -0.32061 C -0.55676 -0.3072 -0.55624 -0.29355 -0.55845 -0.28036 C -0.55949 -0.27296 -0.56314 -0.26625 -0.56561 -0.25885 C -0.57511 -0.23155 -0.56379 -0.26602 -0.57173 -0.23664 C -0.57264 -0.23294 -0.57433 -0.22924 -0.57537 -0.226 C -0.57576 -0.22438 -0.57629 -0.22276 -0.57655 -0.22114 C -0.57837 -0.20541 -0.57837 -0.21004 -0.57655 -0.18922 C -0.57642 -0.18714 -0.57616 -0.18506 -0.57537 -0.18321 C -0.57485 -0.18182 -0.57355 -0.18136 -0.5729 -0.17974 C -0.57186 -0.17742 -0.57238 -0.17442 -0.57043 -0.1728 C -0.56939 -0.17141 -0.56808 -0.17049 -0.56678 -0.1691 C -0.56587 -0.16817 -0.56548 -0.16678 -0.56431 -0.16563 C -0.56327 -0.1647 -0.56197 -0.16401 -0.56079 -0.16331 C -0.55481 -0.15429 -0.56236 -0.16516 -0.55455 -0.15614 C -0.55363 -0.15499 -0.55311 -0.1536 -0.55233 -0.15267 C -0.5483 -0.14805 -0.54804 -0.14828 -0.54374 -0.14573 C -0.54296 -0.14388 -0.5427 -0.14203 -0.54127 -0.14064 C -0.52474 -0.12491 -0.54075 -0.14435 -0.53033 -0.13255 C -0.5289 -0.13093 -0.52786 -0.12931 -0.52682 -0.12769 C -0.52239 -0.12283 -0.52369 -0.12584 -0.52057 -0.12075 C -0.51966 -0.11913 -0.51914 -0.11751 -0.51823 -0.11612 C -0.51588 -0.11242 -0.51549 -0.11219 -0.51315 -0.10988 L -0.51315 -0.10965 " pathEditMode="relative" rAng="0" ptsTypes="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9" y="-179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2 клас\4 ЯДС\1 Грущинська\2 Людина і природа восени\№017 Звідки беруться хмари\2024-10-07_1852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32" b="197"/>
          <a:stretch/>
        </p:blipFill>
        <p:spPr bwMode="auto">
          <a:xfrm>
            <a:off x="6104538" y="1977828"/>
            <a:ext cx="5407744" cy="160384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82349" y="399959"/>
            <a:ext cx="1021597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7" y="5926238"/>
            <a:ext cx="1128397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23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996817" y="1172443"/>
            <a:ext cx="5000716" cy="65127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3. Вибери і обведи. З якими твердженнями ти погоджуєшся?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613308" y="1172441"/>
            <a:ext cx="4585011" cy="65127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4. Про яку речовину йдеться в тексті? Прочитай і впиши пропущене слово. 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392691" y="2198168"/>
            <a:ext cx="943666" cy="48250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вода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14" name="Picture 2" descr="D:\2 клас\4 ЯДС\1 Грущинська\2 Людина і природа восени\№017 Звідки беруться хмари\2024-10-07_18472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" t="25299" r="135" b="1048"/>
          <a:stretch/>
        </p:blipFill>
        <p:spPr bwMode="auto">
          <a:xfrm>
            <a:off x="932772" y="1977830"/>
            <a:ext cx="5064761" cy="16038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932772" y="1977830"/>
            <a:ext cx="409102" cy="4406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89346" y="2877503"/>
            <a:ext cx="409102" cy="44067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7565613" y="2188341"/>
            <a:ext cx="1242798" cy="48250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води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06122" y="2682403"/>
            <a:ext cx="943666" cy="48250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воді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8195" name="Picture 3" descr="D:\2 клас\4 ЯДС\1 Грущинська\2 Людина і природа восени\№017 Звідки беруться хмари\2024-10-07_18584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9091" r="50" b="9"/>
          <a:stretch/>
        </p:blipFill>
        <p:spPr bwMode="auto">
          <a:xfrm>
            <a:off x="6256524" y="3704485"/>
            <a:ext cx="4608000" cy="2736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932771" y="3704485"/>
            <a:ext cx="5064761" cy="50396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5. Допиши в речення пропущене слово. 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99943" y="3804287"/>
            <a:ext cx="2401676" cy="482501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випаровування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856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3" grpId="0"/>
      <p:bldP spid="2" grpId="0" animBg="1"/>
      <p:bldP spid="16" grpId="0" animBg="1"/>
      <p:bldP spid="36" grpId="0"/>
      <p:bldP spid="18" grpId="0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5492" y="494529"/>
            <a:ext cx="9898763" cy="73021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«Все в твоїх руках»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7" t="1792" r="5671" b="934"/>
          <a:stretch/>
        </p:blipFill>
        <p:spPr>
          <a:xfrm>
            <a:off x="1023243" y="1268815"/>
            <a:ext cx="9981013" cy="5474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3890" y="1268815"/>
            <a:ext cx="2610998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/>
              <a:t>Яким був твій настрій? Яке завдання сподобалось </a:t>
            </a:r>
          </a:p>
          <a:p>
            <a:pPr algn="ctr"/>
            <a:r>
              <a:rPr lang="uk-UA" b="1" dirty="0"/>
              <a:t>найбільше?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77909" y="1290146"/>
            <a:ext cx="2974554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/>
              <a:t>Чим ти сьогодні допоміг іншим? Чи покращилися сьогодні твої стосунки з оточуючими?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69031" y="3723926"/>
            <a:ext cx="2678546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/>
              <a:t>Які труднощі ти сьогодні відчув? </a:t>
            </a:r>
          </a:p>
          <a:p>
            <a:pPr algn="ctr"/>
            <a:r>
              <a:rPr lang="uk-UA" b="1" dirty="0"/>
              <a:t>Над чим ще потрібно подумати?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67312" y="2901890"/>
            <a:ext cx="2219520" cy="1021556"/>
          </a:xfrm>
          <a:prstGeom prst="roundRect">
            <a:avLst/>
          </a:prstGeom>
          <a:solidFill>
            <a:srgbClr val="C31D58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</a:rPr>
              <a:t>Що ти сьогодні виконав? Яких результатів досяг?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5909" y="4800391"/>
            <a:ext cx="2769483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/>
              <a:t>Про що нове ти сьогодні дізнався? Які знання отримав?</a:t>
            </a:r>
          </a:p>
        </p:txBody>
      </p:sp>
    </p:spTree>
    <p:extLst>
      <p:ext uri="{BB962C8B-B14F-4D97-AF65-F5344CB8AC3E}">
        <p14:creationId xmlns:p14="http://schemas.microsoft.com/office/powerpoint/2010/main" val="25755501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5577" y="443153"/>
            <a:ext cx="9937391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65774" y="2049543"/>
            <a:ext cx="6145168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Ось дзвінок сигнал подав —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uk-UA" sz="3600" b="1" dirty="0">
                <a:solidFill>
                  <a:schemeClr val="bg1"/>
                </a:solidFill>
              </a:rPr>
              <a:t>До роботи час настав.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Тож </a:t>
            </a:r>
            <a:r>
              <a:rPr lang="uk-UA" sz="3600" b="1" dirty="0">
                <a:solidFill>
                  <a:schemeClr val="bg1"/>
                </a:solidFill>
              </a:rPr>
              <a:t>і ми часу не гаймо,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uk-UA" sz="3600" b="1" dirty="0">
                <a:solidFill>
                  <a:schemeClr val="bg1"/>
                </a:solidFill>
              </a:rPr>
              <a:t>А урок свій починаймо</a:t>
            </a:r>
            <a:r>
              <a:rPr lang="uk-UA" sz="3600" b="1" dirty="0" smtClean="0">
                <a:solidFill>
                  <a:schemeClr val="bg1"/>
                </a:solidFill>
              </a:rPr>
              <a:t>.</a:t>
            </a:r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487487" y="1284074"/>
            <a:ext cx="8916351" cy="9474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Вибер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собі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позначку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погоди,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відповідає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зараз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твоєму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внутрішньому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стану (настрою), та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прочитай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коментар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до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картки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145577" y="432002"/>
            <a:ext cx="9926374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«Прогноз погоди»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C:\Users\Света\AppData\Local\Microsoft\Windows\Temporary Internet Files\Content.Word\Новый рисунок (3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44" y="2408425"/>
            <a:ext cx="1922145" cy="178096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 descr="ÐÐ°ÑÑÐ¸Ð½ÐºÐ¸ Ð¿Ð¾ Ð·Ð°Ð¿ÑÐ¾ÑÑ &quot;ÑÐ½ÑÐ¶Ð¸Ð½ÐºÐ¸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72" y="2397160"/>
            <a:ext cx="2056765" cy="178096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 descr="ÐÐ°ÑÑÐ¸Ð½ÐºÐ¸ Ð¿Ð¾ Ð·Ð°Ð¿ÑÐ¾ÑÑ &quot;ÑÐ¾Ð½ÐµÑÐºÐ¾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644" y="2441638"/>
            <a:ext cx="2054808" cy="176969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4211173" y="4453058"/>
            <a:ext cx="2043487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на </a:t>
            </a:r>
            <a:r>
              <a:rPr lang="ru-RU" sz="2000" dirty="0" err="1">
                <a:solidFill>
                  <a:schemeClr val="bg1"/>
                </a:solidFill>
              </a:rPr>
              <a:t>душі</a:t>
            </a:r>
            <a:r>
              <a:rPr lang="ru-RU" sz="2000" dirty="0">
                <a:solidFill>
                  <a:schemeClr val="bg1"/>
                </a:solidFill>
              </a:rPr>
              <a:t> опади, </a:t>
            </a:r>
            <a:r>
              <a:rPr lang="ru-RU" sz="2000" dirty="0" err="1" smtClean="0">
                <a:solidFill>
                  <a:schemeClr val="bg1"/>
                </a:solidFill>
              </a:rPr>
              <a:t>згадай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після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зливи</a:t>
            </a:r>
            <a:r>
              <a:rPr lang="ru-RU" sz="2000" dirty="0">
                <a:solidFill>
                  <a:schemeClr val="bg1"/>
                </a:solidFill>
              </a:rPr>
              <a:t> часто </a:t>
            </a:r>
            <a:r>
              <a:rPr lang="ru-RU" sz="2000" dirty="0" err="1">
                <a:solidFill>
                  <a:schemeClr val="bg1"/>
                </a:solidFill>
              </a:rPr>
              <a:t>буває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райдуга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6917" y="4453059"/>
            <a:ext cx="3821880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роздратований</a:t>
            </a:r>
            <a:r>
              <a:rPr lang="ru-RU" sz="2000" dirty="0" smtClean="0"/>
              <a:t>/а, </a:t>
            </a:r>
            <a:r>
              <a:rPr lang="ru-RU" sz="2000" dirty="0" err="1" smtClean="0"/>
              <a:t>готовий</a:t>
            </a:r>
            <a:r>
              <a:rPr lang="ru-RU" sz="2000" dirty="0" smtClean="0"/>
              <a:t>/а </a:t>
            </a:r>
            <a:r>
              <a:rPr lang="ru-RU" sz="2000" dirty="0" err="1" smtClean="0"/>
              <a:t>метати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блискавки</a:t>
            </a:r>
            <a:r>
              <a:rPr lang="ru-RU" sz="2000" dirty="0" smtClean="0"/>
              <a:t>. </a:t>
            </a:r>
            <a:r>
              <a:rPr lang="ru-RU" sz="2000" dirty="0" err="1" smtClean="0"/>
              <a:t>Заспокойся</a:t>
            </a:r>
            <a:r>
              <a:rPr lang="ru-RU" sz="2000" dirty="0"/>
              <a:t>, </a:t>
            </a:r>
            <a:r>
              <a:rPr lang="ru-RU" sz="2000" dirty="0" err="1"/>
              <a:t>адже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 smtClean="0"/>
              <a:t>твоїх</a:t>
            </a:r>
            <a:r>
              <a:rPr lang="ru-RU" sz="2000" dirty="0" smtClean="0"/>
              <a:t> </a:t>
            </a:r>
            <a:r>
              <a:rPr lang="ru-RU" sz="2000" dirty="0" err="1"/>
              <a:t>блискавок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постраждати</a:t>
            </a:r>
            <a:r>
              <a:rPr lang="ru-RU" sz="2000" dirty="0"/>
              <a:t>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algn="ctr"/>
            <a:r>
              <a:rPr lang="ru-RU" sz="2000" dirty="0" smtClean="0"/>
              <a:t>Все </a:t>
            </a:r>
            <a:r>
              <a:rPr lang="ru-RU" sz="2000" dirty="0"/>
              <a:t>буде добре!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60446" y="4453058"/>
            <a:ext cx="2814873" cy="1804749"/>
          </a:xfrm>
          <a:prstGeom prst="round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На </a:t>
            </a:r>
            <a:r>
              <a:rPr lang="ru-RU" sz="2000" dirty="0" err="1"/>
              <a:t>душі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зимно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 smtClean="0"/>
              <a:t>сумно</a:t>
            </a:r>
            <a:r>
              <a:rPr lang="ru-RU" sz="2000" dirty="0"/>
              <a:t>. Не </a:t>
            </a:r>
            <a:r>
              <a:rPr lang="ru-RU" sz="2000" dirty="0" err="1" smtClean="0"/>
              <a:t>забувай</a:t>
            </a:r>
            <a:r>
              <a:rPr lang="ru-RU" sz="2000" dirty="0" smtClean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сніжинки</a:t>
            </a:r>
            <a:r>
              <a:rPr lang="ru-RU" sz="2000" dirty="0"/>
              <a:t> та </a:t>
            </a:r>
            <a:r>
              <a:rPr lang="ru-RU" sz="2000" dirty="0" err="1"/>
              <a:t>крижинки</a:t>
            </a:r>
            <a:r>
              <a:rPr lang="ru-RU" sz="2000" dirty="0"/>
              <a:t> </a:t>
            </a:r>
            <a:r>
              <a:rPr lang="ru-RU" sz="2000" dirty="0" err="1"/>
              <a:t>однаково</a:t>
            </a:r>
            <a:r>
              <a:rPr lang="ru-RU" sz="2000" dirty="0"/>
              <a:t> </a:t>
            </a:r>
            <a:r>
              <a:rPr lang="ru-RU" sz="2000" dirty="0" err="1"/>
              <a:t>розтануть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269644" y="4453056"/>
            <a:ext cx="2569169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/>
              <a:t>Сьогодні</a:t>
            </a:r>
            <a:r>
              <a:rPr lang="ru-RU" sz="2000" dirty="0"/>
              <a:t> у </a:t>
            </a:r>
            <a:r>
              <a:rPr lang="ru-RU" sz="2000" dirty="0" smtClean="0"/>
              <a:t>тебе  </a:t>
            </a:r>
            <a:r>
              <a:rPr lang="ru-RU" sz="2000" dirty="0"/>
              <a:t>на </a:t>
            </a:r>
            <a:r>
              <a:rPr lang="ru-RU" sz="2000" dirty="0" err="1"/>
              <a:t>душі</a:t>
            </a:r>
            <a:r>
              <a:rPr lang="ru-RU" sz="2000" dirty="0"/>
              <a:t> </a:t>
            </a:r>
            <a:r>
              <a:rPr lang="ru-RU" sz="2000" dirty="0" err="1"/>
              <a:t>сонячно</a:t>
            </a:r>
            <a:r>
              <a:rPr lang="ru-RU" sz="2000" dirty="0"/>
              <a:t>, </a:t>
            </a:r>
            <a:r>
              <a:rPr lang="ru-RU" sz="2000" dirty="0" err="1"/>
              <a:t>отже</a:t>
            </a:r>
            <a:r>
              <a:rPr lang="ru-RU" sz="2000" dirty="0"/>
              <a:t>, </a:t>
            </a:r>
            <a:r>
              <a:rPr lang="ru-RU" sz="2000" dirty="0" err="1" smtClean="0"/>
              <a:t>зумієш</a:t>
            </a:r>
            <a:r>
              <a:rPr lang="ru-RU" sz="2000" dirty="0" smtClean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теплом </a:t>
            </a:r>
            <a:r>
              <a:rPr lang="ru-RU" sz="2000" dirty="0" err="1"/>
              <a:t>зігріти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друзів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r="6743"/>
          <a:stretch/>
        </p:blipFill>
        <p:spPr>
          <a:xfrm>
            <a:off x="1145577" y="2398907"/>
            <a:ext cx="2144560" cy="179048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7609080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18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289819"/>
            <a:ext cx="3860570" cy="267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4656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6265" y="472298"/>
            <a:ext cx="10047383" cy="6757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6265" y="1352272"/>
            <a:ext cx="3437263" cy="4985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Що таке термометр?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19645" y="1352271"/>
            <a:ext cx="3887074" cy="4985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Як улаштований цей прилад?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088" y="1432460"/>
            <a:ext cx="2804590" cy="429938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826265" y="2056579"/>
            <a:ext cx="3437263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Термометр – </a:t>
            </a:r>
            <a:r>
              <a:rPr lang="ru-RU" sz="2000" b="1" dirty="0" err="1" smtClean="0">
                <a:solidFill>
                  <a:schemeClr val="bg1"/>
                </a:solidFill>
              </a:rPr>
              <a:t>це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прилад</a:t>
            </a:r>
            <a:r>
              <a:rPr lang="ru-RU" sz="2000" b="1" dirty="0" smtClean="0">
                <a:solidFill>
                  <a:schemeClr val="bg1"/>
                </a:solidFill>
              </a:rPr>
              <a:t> для </a:t>
            </a:r>
            <a:r>
              <a:rPr lang="ru-RU" sz="2000" b="1" dirty="0" err="1" smtClean="0">
                <a:solidFill>
                  <a:schemeClr val="bg1"/>
                </a:solidFill>
              </a:rPr>
              <a:t>вимірювання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</a:rPr>
              <a:t>температури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272951" y="4210441"/>
            <a:ext cx="5143937" cy="70788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Яка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темпера­тура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повітря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тебе в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кімнаті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яка температура — на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вулиці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5" y="3685760"/>
            <a:ext cx="1449537" cy="281767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3" name="Прямоугольник 22"/>
          <p:cNvSpPr/>
          <p:nvPr/>
        </p:nvSpPr>
        <p:spPr>
          <a:xfrm>
            <a:off x="826262" y="3193150"/>
            <a:ext cx="3437263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бувають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75000"/>
                  </a:schemeClr>
                </a:solidFill>
              </a:rPr>
              <a:t>термометри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19645" y="2056579"/>
            <a:ext cx="3887074" cy="9400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У термометра є шкала з </a:t>
            </a:r>
            <a:r>
              <a:rPr lang="ru-RU" sz="2000" b="1" dirty="0" err="1" smtClean="0">
                <a:solidFill>
                  <a:schemeClr val="bg1"/>
                </a:solidFill>
              </a:rPr>
              <a:t>поділками</a:t>
            </a:r>
            <a:r>
              <a:rPr lang="ru-RU" sz="2000" b="1" dirty="0">
                <a:solidFill>
                  <a:schemeClr val="bg1"/>
                </a:solidFill>
              </a:rPr>
              <a:t>;</a:t>
            </a:r>
            <a:r>
              <a:rPr lang="ru-RU" sz="2000" b="1" dirty="0" smtClean="0">
                <a:solidFill>
                  <a:schemeClr val="bg1"/>
                </a:solidFill>
              </a:rPr>
              <a:t> с</a:t>
            </a:r>
            <a:r>
              <a:rPr lang="uk-UA" sz="2000" b="1" dirty="0" err="1" smtClean="0">
                <a:solidFill>
                  <a:schemeClr val="bg1"/>
                </a:solidFill>
              </a:rPr>
              <a:t>кляна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трубка, наповнена ртуттю або </a:t>
            </a:r>
            <a:r>
              <a:rPr lang="uk-UA" sz="2000" b="1" dirty="0" smtClean="0">
                <a:solidFill>
                  <a:schemeClr val="bg1"/>
                </a:solidFill>
              </a:rPr>
              <a:t>спиртом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309475" y="3193150"/>
            <a:ext cx="4107413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вимірювання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температури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повітря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, води,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ґрунту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тіла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75000"/>
                  </a:schemeClr>
                </a:solidFill>
              </a:rPr>
              <a:t>людини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3769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0516" y="472298"/>
            <a:ext cx="9803132" cy="6757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5" b="99611" l="182" r="100000">
                        <a14:foregroundMark x1="7455" y1="51556" x2="12000" y2="41829"/>
                        <a14:foregroundMark x1="13273" y1="62840" x2="22364" y2="47082"/>
                        <a14:foregroundMark x1="28000" y1="64981" x2="33455" y2="51556"/>
                        <a14:foregroundMark x1="42364" y1="54669" x2="45818" y2="43580"/>
                        <a14:foregroundMark x1="48909" y1="62062" x2="56727" y2="49416"/>
                        <a14:foregroundMark x1="35091" y1="74319" x2="44545" y2="57588"/>
                        <a14:foregroundMark x1="19273" y1="82101" x2="26000" y2="68288"/>
                        <a14:foregroundMark x1="4364" y1="98054" x2="14182" y2="82296"/>
                        <a14:foregroundMark x1="2182" y1="79572" x2="12000" y2="63619"/>
                        <a14:foregroundMark x1="27636" y1="97471" x2="33273" y2="81712"/>
                        <a14:foregroundMark x1="44545" y1="85798" x2="50182" y2="76459"/>
                        <a14:foregroundMark x1="55818" y1="74708" x2="60182" y2="64981"/>
                        <a14:foregroundMark x1="65091" y1="66148" x2="69818" y2="57588"/>
                        <a14:foregroundMark x1="50000" y1="98054" x2="59091" y2="81712"/>
                        <a14:foregroundMark x1="63273" y1="82296" x2="69273" y2="712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072" y="2118450"/>
            <a:ext cx="1597272" cy="14927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753" y="2020873"/>
            <a:ext cx="1803409" cy="16878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85" b="98009" l="1719" r="100000">
                        <a14:foregroundMark x1="42969" y1="32080" x2="43906" y2="45133"/>
                        <a14:foregroundMark x1="60000" y1="50442" x2="61719" y2="31195"/>
                        <a14:foregroundMark x1="55000" y1="39159" x2="55781" y2="33186"/>
                        <a14:foregroundMark x1="48750" y1="34956" x2="48594" y2="31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89" y="1998550"/>
            <a:ext cx="2005917" cy="141667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296679" y="3789026"/>
            <a:ext cx="1619679" cy="679643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Рідкому</a:t>
            </a:r>
            <a:endParaRPr lang="ru-RU" sz="28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081344" y="3789025"/>
            <a:ext cx="2604409" cy="679643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Газоподібному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9838103" y="3744128"/>
            <a:ext cx="1754428" cy="679643"/>
          </a:xfrm>
          <a:prstGeom prst="rect">
            <a:avLst/>
          </a:prstGeom>
          <a:solidFill>
            <a:srgbClr val="00B0F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Твердому</a:t>
            </a:r>
            <a:endParaRPr lang="ru-RU" sz="2800" b="1" dirty="0"/>
          </a:p>
        </p:txBody>
      </p:sp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69060" y="1258243"/>
            <a:ext cx="3418986" cy="49855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Відгадай загадку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67495" y="1317670"/>
            <a:ext cx="4406748" cy="49855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У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яких станах вода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може перебувати?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29186" y="4363735"/>
            <a:ext cx="3418986" cy="49855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Які властивості має вода?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029186" y="1919255"/>
            <a:ext cx="4164538" cy="230832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Відома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здавна рідина,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Усяк її вживає.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Буває хмаркою вона,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Сніжинкою буває,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Бува як скло,крихка,тверда,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Звичайно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це …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29185" y="4973983"/>
            <a:ext cx="4267493" cy="830997"/>
          </a:xfrm>
          <a:prstGeom prst="rect">
            <a:avLst/>
          </a:prstGeom>
          <a:solidFill>
            <a:srgbClr val="295F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Вода –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прозора</a:t>
            </a:r>
            <a:r>
              <a:rPr lang="ru-RU" sz="2400" b="1" dirty="0" smtClean="0"/>
              <a:t> </a:t>
            </a:r>
            <a:r>
              <a:rPr lang="ru-RU" sz="2400" b="1" dirty="0" err="1"/>
              <a:t>рідина</a:t>
            </a:r>
            <a:r>
              <a:rPr lang="ru-RU" sz="2400" b="1" dirty="0"/>
              <a:t>,</a:t>
            </a:r>
            <a:r>
              <a:rPr lang="ru-RU" sz="2400" b="1" dirty="0" smtClean="0"/>
              <a:t> яка </a:t>
            </a:r>
            <a:r>
              <a:rPr lang="ru-RU" sz="2400" b="1" dirty="0" err="1" smtClean="0"/>
              <a:t>немає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кольору</a:t>
            </a:r>
            <a:r>
              <a:rPr lang="ru-RU" sz="2400" b="1" dirty="0" smtClean="0"/>
              <a:t>, запаху </a:t>
            </a:r>
            <a:r>
              <a:rPr lang="ru-RU" sz="2400" b="1" dirty="0"/>
              <a:t>і </a:t>
            </a:r>
            <a:r>
              <a:rPr lang="ru-RU" sz="2400" b="1" dirty="0" smtClean="0"/>
              <a:t>смаку.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029638" y="3789026"/>
            <a:ext cx="1116054" cy="43855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Вода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87248" y="4613014"/>
            <a:ext cx="6205284" cy="126616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ознайомимось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із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утворенням хмар, залежністю цього явища від погодних умов та властивостей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води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816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7" grpId="0" animBg="1"/>
      <p:bldP spid="14" grpId="0" animBg="1"/>
      <p:bldP spid="2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2904" y="1254694"/>
            <a:ext cx="3140695" cy="7724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За </a:t>
            </a:r>
            <a:r>
              <a:rPr lang="uk-UA" sz="2000" b="1" dirty="0" smtClean="0">
                <a:solidFill>
                  <a:srgbClr val="0070C0"/>
                </a:solidFill>
              </a:rPr>
              <a:t>якої температури вода </a:t>
            </a:r>
            <a:r>
              <a:rPr lang="uk-UA" sz="2000" b="1" dirty="0">
                <a:solidFill>
                  <a:srgbClr val="0070C0"/>
                </a:solidFill>
              </a:rPr>
              <a:t>перетворюється на пару?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4" y="2097625"/>
            <a:ext cx="2714697" cy="20511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181576" y="1265711"/>
            <a:ext cx="2741027" cy="77241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</a:rPr>
              <a:t>А за якої – на </a:t>
            </a:r>
            <a:r>
              <a:rPr lang="uk-UA" sz="2000" b="1" dirty="0">
                <a:solidFill>
                  <a:srgbClr val="0070C0"/>
                </a:solidFill>
              </a:rPr>
              <a:t>лід?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14117" r="3271" b="18432"/>
          <a:stretch/>
        </p:blipFill>
        <p:spPr>
          <a:xfrm>
            <a:off x="4204783" y="2072578"/>
            <a:ext cx="2412475" cy="19997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321098" y="4296579"/>
            <a:ext cx="5172459" cy="12409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Вода перетворюється на </a:t>
            </a:r>
            <a:r>
              <a:rPr lang="uk-UA" sz="2400" b="1" dirty="0" smtClean="0"/>
              <a:t>пару при температурі 100</a:t>
            </a:r>
            <a:r>
              <a:rPr lang="en-US" sz="2400" b="1" dirty="0" smtClean="0"/>
              <a:t>ᵒ</a:t>
            </a:r>
            <a:r>
              <a:rPr lang="uk-UA" sz="2400" b="1" dirty="0" smtClean="0"/>
              <a:t>, а замерзає при температурі нуль </a:t>
            </a:r>
            <a:r>
              <a:rPr lang="uk-UA" sz="2400" b="1" dirty="0"/>
              <a:t>градусів.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42905" y="472298"/>
            <a:ext cx="10140064" cy="6757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Побесідуймо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32400" y="1326443"/>
            <a:ext cx="4110726" cy="12250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Чи</a:t>
            </a:r>
            <a:r>
              <a:rPr lang="ru-RU" sz="2400" b="1" dirty="0"/>
              <a:t> доводилось </a:t>
            </a:r>
            <a:r>
              <a:rPr lang="ru-RU" sz="2400" b="1" dirty="0" err="1"/>
              <a:t>тобі</a:t>
            </a:r>
            <a:r>
              <a:rPr lang="ru-RU" sz="2400" b="1" dirty="0"/>
              <a:t> </a:t>
            </a:r>
            <a:r>
              <a:rPr lang="ru-RU" sz="2400" b="1" dirty="0" err="1"/>
              <a:t>замислюватися</a:t>
            </a:r>
            <a:r>
              <a:rPr lang="ru-RU" sz="2400" b="1" dirty="0"/>
              <a:t>, </a:t>
            </a:r>
            <a:r>
              <a:rPr lang="ru-RU" sz="2400" b="1" dirty="0" err="1"/>
              <a:t>чому</a:t>
            </a:r>
            <a:r>
              <a:rPr lang="ru-RU" sz="2400" b="1" dirty="0"/>
              <a:t> </a:t>
            </a:r>
            <a:r>
              <a:rPr lang="ru-RU" sz="2400" b="1" dirty="0" err="1"/>
              <a:t>зникає</a:t>
            </a:r>
            <a:r>
              <a:rPr lang="ru-RU" sz="2400" b="1" dirty="0"/>
              <a:t> роса на </a:t>
            </a:r>
            <a:r>
              <a:rPr lang="ru-RU" sz="2400" b="1" dirty="0" err="1"/>
              <a:t>сонці</a:t>
            </a:r>
            <a:r>
              <a:rPr lang="ru-RU" sz="2400" b="1" dirty="0"/>
              <a:t>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481523" y="2704859"/>
            <a:ext cx="3601446" cy="8366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/>
              <a:t>Чому висихає волога білизна?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400" y="3600528"/>
            <a:ext cx="4486321" cy="304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4753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5586" y="1238153"/>
            <a:ext cx="2886419" cy="485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0070C0"/>
                </a:solidFill>
              </a:rPr>
              <a:t>Відгадай загадку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35586" y="1723928"/>
            <a:ext cx="2886419" cy="9862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По синьому морю</a:t>
            </a:r>
          </a:p>
          <a:p>
            <a:pPr algn="ctr"/>
            <a:r>
              <a:rPr lang="uk-UA" sz="2400" b="1" dirty="0"/>
              <a:t>Білі гуси пливуть.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64885" y="2732183"/>
            <a:ext cx="142781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Хмари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46" y="3255403"/>
            <a:ext cx="2557372" cy="14385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928377" y="4820173"/>
            <a:ext cx="3205909" cy="8440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Чи знаєш ти, як </a:t>
            </a:r>
            <a:r>
              <a:rPr lang="uk-UA" sz="2400" b="1" dirty="0"/>
              <a:t>утворюються хмари?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30475" y="1327321"/>
            <a:ext cx="4098276" cy="306840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Виявляється</a:t>
            </a:r>
            <a:r>
              <a:rPr lang="ru-RU" sz="2400" b="1" dirty="0"/>
              <a:t>, </a:t>
            </a:r>
            <a:r>
              <a:rPr lang="ru-RU" sz="2400" b="1" dirty="0" err="1"/>
              <a:t>ці</a:t>
            </a:r>
            <a:r>
              <a:rPr lang="ru-RU" sz="2400" b="1" dirty="0"/>
              <a:t> </a:t>
            </a:r>
            <a:r>
              <a:rPr lang="ru-RU" sz="2400" b="1" dirty="0" err="1"/>
              <a:t>явища</a:t>
            </a:r>
            <a:r>
              <a:rPr lang="ru-RU" sz="2400" b="1" dirty="0"/>
              <a:t> </a:t>
            </a:r>
            <a:r>
              <a:rPr lang="ru-RU" sz="2400" b="1" dirty="0" err="1"/>
              <a:t>відбуваються</a:t>
            </a:r>
            <a:r>
              <a:rPr lang="ru-RU" sz="2400" b="1" dirty="0"/>
              <a:t> тому, </a:t>
            </a:r>
            <a:r>
              <a:rPr lang="ru-RU" sz="2400" b="1" dirty="0" err="1"/>
              <a:t>що</a:t>
            </a:r>
            <a:r>
              <a:rPr lang="ru-RU" sz="2400" b="1" dirty="0"/>
              <a:t> вода «</a:t>
            </a:r>
            <a:r>
              <a:rPr lang="ru-RU" sz="2400" b="1" dirty="0" err="1"/>
              <a:t>вміє</a:t>
            </a:r>
            <a:r>
              <a:rPr lang="ru-RU" sz="2400" b="1" dirty="0"/>
              <a:t>» </a:t>
            </a:r>
            <a:r>
              <a:rPr lang="ru-RU" sz="2400" b="1" dirty="0" err="1"/>
              <a:t>випаровуватися</a:t>
            </a:r>
            <a:r>
              <a:rPr lang="ru-RU" sz="2400" b="1" dirty="0"/>
              <a:t> — </a:t>
            </a:r>
            <a:r>
              <a:rPr lang="ru-RU" sz="2400" b="1" dirty="0" err="1"/>
              <a:t>перетворюватися</a:t>
            </a:r>
            <a:r>
              <a:rPr lang="ru-RU" sz="2400" b="1" dirty="0"/>
              <a:t> на </a:t>
            </a:r>
            <a:r>
              <a:rPr lang="ru-RU" sz="2400" b="1" dirty="0" err="1"/>
              <a:t>невидиму</a:t>
            </a:r>
            <a:r>
              <a:rPr lang="ru-RU" sz="2400" b="1" dirty="0"/>
              <a:t> в </a:t>
            </a:r>
            <a:r>
              <a:rPr lang="ru-RU" sz="2400" b="1" dirty="0" err="1"/>
              <a:t>повітрі</a:t>
            </a:r>
            <a:r>
              <a:rPr lang="ru-RU" sz="2400" b="1" dirty="0"/>
              <a:t> пару. </a:t>
            </a:r>
          </a:p>
          <a:p>
            <a:pPr algn="ctr"/>
            <a:r>
              <a:rPr lang="ru-RU" sz="2400" b="1" dirty="0" err="1"/>
              <a:t>Випаровування</a:t>
            </a:r>
            <a:r>
              <a:rPr lang="ru-RU" sz="2400" b="1" dirty="0"/>
              <a:t> води </a:t>
            </a:r>
            <a:r>
              <a:rPr lang="ru-RU" sz="2400" b="1" dirty="0" err="1"/>
              <a:t>спричиняє</a:t>
            </a:r>
            <a:r>
              <a:rPr lang="ru-RU" sz="2400" b="1" dirty="0"/>
              <a:t> і </a:t>
            </a:r>
            <a:r>
              <a:rPr lang="ru-RU" sz="2400" b="1" dirty="0" err="1"/>
              <a:t>зникнення</a:t>
            </a:r>
            <a:r>
              <a:rPr lang="ru-RU" sz="2400" b="1" dirty="0"/>
              <a:t> росинок, і </a:t>
            </a:r>
            <a:r>
              <a:rPr lang="ru-RU" sz="2400" b="1" dirty="0" err="1"/>
              <a:t>появу</a:t>
            </a:r>
            <a:r>
              <a:rPr lang="ru-RU" sz="2400" b="1" dirty="0"/>
              <a:t> </a:t>
            </a:r>
            <a:r>
              <a:rPr lang="ru-RU" sz="2400" b="1" dirty="0" err="1"/>
              <a:t>хмар</a:t>
            </a:r>
            <a:r>
              <a:rPr lang="ru-RU" sz="2400" b="1" dirty="0"/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28378" y="483315"/>
            <a:ext cx="10110524" cy="7175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Слово вчителя</a:t>
            </a: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34931" y="5820935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451" y="1585273"/>
            <a:ext cx="2541821" cy="3896562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230475" y="4527728"/>
            <a:ext cx="446183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FF00"/>
                </a:solidFill>
              </a:rPr>
              <a:t>Випаровування</a:t>
            </a:r>
            <a:r>
              <a:rPr lang="uk-UA" sz="2800" b="1" dirty="0">
                <a:solidFill>
                  <a:srgbClr val="C00000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– це перехід води з рідкого стану в газоподібний.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497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7834" y="704168"/>
            <a:ext cx="9681747" cy="7170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Що таке хмари?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7834" y="1505706"/>
            <a:ext cx="5803809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Хмари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–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це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завислі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повітрі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краплі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крижинки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водяна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пара.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55107" y="1505705"/>
            <a:ext cx="3642271" cy="9541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bg1"/>
                </a:solidFill>
              </a:rPr>
              <a:t>Розглянь хмарки? Чим вони відрізняються? Чи </a:t>
            </a:r>
            <a:r>
              <a:rPr lang="uk-UA" sz="2000" b="1" dirty="0" smtClean="0">
                <a:solidFill>
                  <a:schemeClr val="bg1"/>
                </a:solidFill>
              </a:rPr>
              <a:t>бачив/ла ти </a:t>
            </a:r>
            <a:r>
              <a:rPr lang="uk-UA" sz="2000" b="1" dirty="0">
                <a:solidFill>
                  <a:schemeClr val="bg1"/>
                </a:solidFill>
              </a:rPr>
              <a:t>дві однакові хмарки?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1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71" y="2727166"/>
            <a:ext cx="2696689" cy="12346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308" b="65385" l="47929" r="896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512" t="43240" r="10632" b="33903"/>
          <a:stretch/>
        </p:blipFill>
        <p:spPr>
          <a:xfrm>
            <a:off x="1800054" y="3541961"/>
            <a:ext cx="2974960" cy="16643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70" b="99336" l="1250" r="99219">
                        <a14:foregroundMark x1="43594" y1="30752" x2="47656" y2="46681"/>
                        <a14:foregroundMark x1="39844" y1="43584" x2="45313" y2="39823"/>
                        <a14:foregroundMark x1="47656" y1="33407" x2="48438" y2="35841"/>
                        <a14:foregroundMark x1="52500" y1="47566" x2="63750" y2="36726"/>
                        <a14:foregroundMark x1="54844" y1="34071" x2="56875" y2="382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04" y="2495218"/>
            <a:ext cx="2159306" cy="15250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582" y="2533561"/>
            <a:ext cx="1652557" cy="11158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7917" l="9743" r="89293">
                        <a14:foregroundMark x1="53319" y1="61528" x2="59636" y2="90833"/>
                        <a14:backgroundMark x1="20557" y1="67500" x2="53640" y2="44583"/>
                        <a14:backgroundMark x1="37687" y1="72778" x2="42184" y2="35417"/>
                        <a14:backgroundMark x1="25268" y1="59583" x2="51392" y2="38056"/>
                        <a14:backgroundMark x1="12741" y1="43472" x2="73448" y2="18056"/>
                        <a14:backgroundMark x1="17024" y1="24444" x2="57388" y2="10417"/>
                        <a14:backgroundMark x1="27516" y1="36389" x2="33726" y2="17222"/>
                        <a14:backgroundMark x1="39293" y1="32917" x2="57709" y2="10556"/>
                        <a14:backgroundMark x1="56959" y1="12083" x2="65632" y2="14167"/>
                        <a14:backgroundMark x1="64347" y1="16944" x2="73019" y2="24306"/>
                        <a14:backgroundMark x1="59850" y1="23889" x2="68201" y2="54306"/>
                        <a14:backgroundMark x1="50857" y1="27917" x2="75054" y2="71806"/>
                        <a14:backgroundMark x1="39293" y1="65000" x2="66060" y2="53611"/>
                        <a14:backgroundMark x1="59850" y1="56667" x2="70236" y2="7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01" t="56315" r="19006" b="3122"/>
          <a:stretch/>
        </p:blipFill>
        <p:spPr>
          <a:xfrm>
            <a:off x="9202503" y="3649422"/>
            <a:ext cx="2087603" cy="12702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750" l="10000" r="100000">
                        <a14:backgroundMark x1="24250" y1="53250" x2="43250" y2="17500"/>
                        <a14:backgroundMark x1="22250" y1="42750" x2="21500" y2="43500"/>
                        <a14:backgroundMark x1="20750" y1="34250" x2="42000" y2="15250"/>
                        <a14:backgroundMark x1="43250" y1="30750" x2="55250" y2="7500"/>
                        <a14:backgroundMark x1="51750" y1="27250" x2="51750" y2="27250"/>
                        <a14:backgroundMark x1="52500" y1="24500" x2="63750" y2="21500"/>
                        <a14:backgroundMark x1="15750" y1="68000" x2="22250" y2="55500"/>
                        <a14:backgroundMark x1="35000" y1="85000" x2="43250" y2="84250"/>
                        <a14:backgroundMark x1="63750" y1="78000" x2="78500" y2="85000"/>
                        <a14:backgroundMark x1="69500" y1="78750" x2="74250" y2="72250"/>
                        <a14:backgroundMark x1="72250" y1="83000" x2="77750" y2="78750"/>
                        <a14:backgroundMark x1="31250" y1="85750" x2="41250" y2="75750"/>
                        <a14:backgroundMark x1="48250" y1="85750" x2="43250" y2="68750"/>
                        <a14:backgroundMark x1="55250" y1="78000" x2="48250" y2="75250"/>
                        <a14:backgroundMark x1="26500" y1="58250" x2="23000" y2="3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16" y="3198895"/>
            <a:ext cx="2363208" cy="23632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375" y="2205150"/>
            <a:ext cx="2079375" cy="20793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1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87" y="3758983"/>
            <a:ext cx="2253900" cy="1803120"/>
          </a:xfrm>
          <a:prstGeom prst="rect">
            <a:avLst/>
          </a:prstGeom>
        </p:spPr>
      </p:pic>
      <p:sp>
        <p:nvSpPr>
          <p:cNvPr id="1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34931" y="5820935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87049" y="5202339"/>
            <a:ext cx="3463765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Чому хмари не однакові?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39727" y="5209787"/>
            <a:ext cx="4362776" cy="9105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Хмари утворюються на різній висоті за різної температури.</a:t>
            </a:r>
            <a:endParaRPr lang="ru-RU" sz="24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35" y="5221900"/>
            <a:ext cx="2126256" cy="141573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8984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941" y="1514812"/>
            <a:ext cx="6169446" cy="29063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9523" y="1745655"/>
            <a:ext cx="3833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Сукупність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хмар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— </a:t>
            </a:r>
            <a:r>
              <a:rPr lang="ru-RU" sz="2800" b="1" dirty="0" err="1">
                <a:solidFill>
                  <a:srgbClr val="C00000"/>
                </a:solidFill>
              </a:rPr>
              <a:t>хмарність</a:t>
            </a:r>
            <a:r>
              <a:rPr lang="ru-RU" sz="2800" b="1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залежить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того,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скільки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яких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хмар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є на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небі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34931" y="5820935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7834" y="704168"/>
            <a:ext cx="9681747" cy="7170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Хмарність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7 Звідки беруться хмари\2024-10-07_1735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85" y="3803873"/>
            <a:ext cx="8152374" cy="23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929985" y="2523613"/>
            <a:ext cx="3542863" cy="88878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Виділяють три види хмар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93355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1447</TotalTime>
  <Words>811</Words>
  <Application>Microsoft Office PowerPoint</Application>
  <PresentationFormat>Произвольный</PresentationFormat>
  <Paragraphs>156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93</cp:revision>
  <dcterms:created xsi:type="dcterms:W3CDTF">2018-01-05T16:38:53Z</dcterms:created>
  <dcterms:modified xsi:type="dcterms:W3CDTF">2024-10-07T17:08:55Z</dcterms:modified>
</cp:coreProperties>
</file>