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323" r:id="rId3"/>
    <p:sldId id="324" r:id="rId4"/>
    <p:sldId id="325" r:id="rId5"/>
    <p:sldId id="284" r:id="rId6"/>
    <p:sldId id="304" r:id="rId7"/>
    <p:sldId id="307" r:id="rId8"/>
    <p:sldId id="308" r:id="rId9"/>
    <p:sldId id="312" r:id="rId10"/>
    <p:sldId id="313" r:id="rId11"/>
    <p:sldId id="314" r:id="rId12"/>
    <p:sldId id="316" r:id="rId13"/>
    <p:sldId id="319" r:id="rId14"/>
    <p:sldId id="278" r:id="rId15"/>
    <p:sldId id="326" r:id="rId16"/>
    <p:sldId id="32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1D58"/>
    <a:srgbClr val="2F3242"/>
    <a:srgbClr val="722651"/>
    <a:srgbClr val="DED231"/>
    <a:srgbClr val="295FFF"/>
    <a:srgbClr val="27C268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2" autoAdjust="0"/>
    <p:restoredTop sz="94660"/>
  </p:normalViewPr>
  <p:slideViewPr>
    <p:cSldViewPr snapToGrid="0">
      <p:cViewPr varScale="1">
        <p:scale>
          <a:sx n="86" d="100"/>
          <a:sy n="86" d="100"/>
        </p:scale>
        <p:origin x="-55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10.10.2024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10.10.2024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10.10.2024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10.10.2024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37222" y="4523358"/>
            <a:ext cx="9105919" cy="102155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accent6">
                    <a:lumMod val="75000"/>
                  </a:schemeClr>
                </a:solidFill>
              </a:rPr>
              <a:t>Як виникає вітер?</a:t>
            </a:r>
            <a:endParaRPr lang="ru-RU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7222" y="1116553"/>
            <a:ext cx="3769663" cy="2474829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642763" y="1281333"/>
            <a:ext cx="2900378" cy="2145268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Я досліджую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світ</a:t>
            </a:r>
          </a:p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клас</a:t>
            </a:r>
            <a:endParaRPr lang="en-US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Людина і природа восени</a:t>
            </a:r>
            <a:endParaRPr lang="ru-RU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Урок 18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842789" y="461477"/>
            <a:ext cx="7882570" cy="71732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Яку користь приносить вітер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68836" y="1269108"/>
            <a:ext cx="5656523" cy="66985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Вітер</a:t>
            </a:r>
            <a:r>
              <a:rPr lang="ru-RU" sz="2400" b="1" dirty="0" smtClean="0"/>
              <a:t> приносить </a:t>
            </a:r>
            <a:r>
              <a:rPr lang="ru-RU" sz="2400" b="1" dirty="0" err="1"/>
              <a:t>дощ</a:t>
            </a:r>
            <a:r>
              <a:rPr lang="ru-RU" sz="2400" b="1" dirty="0"/>
              <a:t> і </a:t>
            </a:r>
            <a:r>
              <a:rPr lang="ru-RU" sz="2400" b="1" dirty="0" err="1" smtClean="0"/>
              <a:t>прохолоду</a:t>
            </a:r>
            <a:r>
              <a:rPr lang="ru-RU" sz="2400" b="1" dirty="0" smtClean="0"/>
              <a:t>. </a:t>
            </a:r>
            <a:endParaRPr lang="ru-RU" sz="36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184" y="461477"/>
            <a:ext cx="2308033" cy="2217324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2563851" y="2034481"/>
            <a:ext cx="5656523" cy="128863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Очищає</a:t>
            </a:r>
            <a:r>
              <a:rPr lang="ru-RU" sz="2400" b="1" dirty="0" smtClean="0"/>
              <a:t> </a:t>
            </a:r>
            <a:r>
              <a:rPr lang="ru-RU" sz="2400" b="1" dirty="0" err="1"/>
              <a:t>повітря</a:t>
            </a:r>
            <a:r>
              <a:rPr lang="ru-RU" sz="2400" b="1" dirty="0"/>
              <a:t> </a:t>
            </a:r>
            <a:r>
              <a:rPr lang="ru-RU" sz="2400" b="1" dirty="0" err="1"/>
              <a:t>міст</a:t>
            </a:r>
            <a:r>
              <a:rPr lang="ru-RU" sz="2400" b="1" dirty="0"/>
              <a:t> </a:t>
            </a:r>
            <a:r>
              <a:rPr lang="ru-RU" sz="2400" b="1" dirty="0" err="1"/>
              <a:t>від</a:t>
            </a:r>
            <a:r>
              <a:rPr lang="ru-RU" sz="2400" b="1" dirty="0"/>
              <a:t> пилу, </a:t>
            </a:r>
            <a:r>
              <a:rPr lang="ru-RU" sz="2400" b="1" dirty="0" err="1"/>
              <a:t>гару</a:t>
            </a:r>
            <a:r>
              <a:rPr lang="ru-RU" sz="2400" b="1" dirty="0"/>
              <a:t>, </a:t>
            </a:r>
            <a:r>
              <a:rPr lang="ru-RU" sz="2400" b="1" dirty="0" err="1"/>
              <a:t>шкідливих</a:t>
            </a:r>
            <a:r>
              <a:rPr lang="ru-RU" sz="2400" b="1" dirty="0"/>
              <a:t> </a:t>
            </a:r>
            <a:r>
              <a:rPr lang="ru-RU" sz="2400" b="1" dirty="0" err="1"/>
              <a:t>газів</a:t>
            </a:r>
            <a:r>
              <a:rPr lang="ru-RU" sz="2400" b="1" dirty="0"/>
              <a:t>. Не </a:t>
            </a:r>
            <a:r>
              <a:rPr lang="ru-RU" sz="2400" b="1" dirty="0" err="1"/>
              <a:t>було</a:t>
            </a:r>
            <a:r>
              <a:rPr lang="ru-RU" sz="2400" b="1" dirty="0"/>
              <a:t> б </a:t>
            </a:r>
            <a:r>
              <a:rPr lang="ru-RU" sz="2400" b="1" dirty="0" err="1"/>
              <a:t>вітру</a:t>
            </a:r>
            <a:r>
              <a:rPr lang="ru-RU" sz="2400" b="1" dirty="0"/>
              <a:t>, хмари пилу так і </a:t>
            </a:r>
            <a:r>
              <a:rPr lang="ru-RU" sz="2400" b="1" dirty="0" err="1"/>
              <a:t>висіли</a:t>
            </a:r>
            <a:r>
              <a:rPr lang="ru-RU" sz="2400" b="1" dirty="0"/>
              <a:t> б над </a:t>
            </a:r>
            <a:r>
              <a:rPr lang="ru-RU" sz="2400" b="1" dirty="0" err="1"/>
              <a:t>містами</a:t>
            </a:r>
            <a:r>
              <a:rPr lang="ru-RU" sz="2400" b="1" dirty="0"/>
              <a:t>. </a:t>
            </a:r>
            <a:endParaRPr lang="ru-RU" sz="36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70330" y="4788777"/>
            <a:ext cx="5656523" cy="926919"/>
          </a:xfrm>
          <a:prstGeom prst="roundRect">
            <a:avLst/>
          </a:prstGeom>
          <a:solidFill>
            <a:srgbClr val="C31D58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Повітря</a:t>
            </a:r>
            <a:r>
              <a:rPr lang="ru-RU" sz="2400" b="1" dirty="0" smtClean="0"/>
              <a:t> </a:t>
            </a:r>
            <a:r>
              <a:rPr lang="ru-RU" sz="2400" b="1" dirty="0" err="1"/>
              <a:t>примушує</a:t>
            </a:r>
            <a:r>
              <a:rPr lang="ru-RU" sz="2400" b="1" dirty="0"/>
              <a:t> </a:t>
            </a:r>
            <a:r>
              <a:rPr lang="ru-RU" sz="2400" b="1" dirty="0" err="1"/>
              <a:t>рухатися</a:t>
            </a:r>
            <a:r>
              <a:rPr lang="ru-RU" sz="2400" b="1" dirty="0"/>
              <a:t> </a:t>
            </a:r>
            <a:r>
              <a:rPr lang="ru-RU" sz="2400" b="1" dirty="0" err="1"/>
              <a:t>вітряки</a:t>
            </a:r>
            <a:r>
              <a:rPr lang="ru-RU" sz="2400" b="1" dirty="0"/>
              <a:t>, </a:t>
            </a:r>
            <a:r>
              <a:rPr lang="ru-RU" sz="2400" b="1" dirty="0" err="1"/>
              <a:t>утворює</a:t>
            </a:r>
            <a:r>
              <a:rPr lang="ru-RU" sz="2400" b="1" dirty="0"/>
              <a:t> </a:t>
            </a:r>
            <a:r>
              <a:rPr lang="ru-RU" sz="2400" b="1" dirty="0" err="1" smtClean="0"/>
              <a:t>хвилі</a:t>
            </a:r>
            <a:r>
              <a:rPr lang="ru-RU" sz="2400" b="1" dirty="0" smtClean="0"/>
              <a:t>. </a:t>
            </a:r>
            <a:endParaRPr lang="ru-RU" sz="36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36004" y="3467015"/>
            <a:ext cx="5656523" cy="113807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Вітер</a:t>
            </a:r>
            <a:r>
              <a:rPr lang="ru-RU" sz="2400" b="1" dirty="0" smtClean="0"/>
              <a:t> </a:t>
            </a:r>
            <a:r>
              <a:rPr lang="ru-RU" sz="2400" b="1" dirty="0"/>
              <a:t>переносить </a:t>
            </a:r>
            <a:r>
              <a:rPr lang="ru-RU" sz="2400" b="1" dirty="0" err="1"/>
              <a:t>насіння</a:t>
            </a:r>
            <a:r>
              <a:rPr lang="ru-RU" sz="2400" b="1" dirty="0"/>
              <a:t> </a:t>
            </a:r>
            <a:r>
              <a:rPr lang="ru-RU" sz="2400" b="1" dirty="0" err="1"/>
              <a:t>рослин</a:t>
            </a:r>
            <a:r>
              <a:rPr lang="ru-RU" sz="2400" b="1" dirty="0"/>
              <a:t>, пилок з </a:t>
            </a:r>
            <a:r>
              <a:rPr lang="ru-RU" sz="2400" b="1" dirty="0" err="1"/>
              <a:t>квітки</a:t>
            </a:r>
            <a:r>
              <a:rPr lang="ru-RU" sz="2400" b="1" dirty="0"/>
              <a:t> на </a:t>
            </a:r>
            <a:r>
              <a:rPr lang="ru-RU" sz="2400" b="1" dirty="0" err="1"/>
              <a:t>квітку</a:t>
            </a:r>
            <a:r>
              <a:rPr lang="ru-RU" sz="2400" b="1" dirty="0" smtClean="0"/>
              <a:t>.</a:t>
            </a:r>
            <a:endParaRPr lang="ru-RU" sz="36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48" b="-1311"/>
          <a:stretch/>
        </p:blipFill>
        <p:spPr>
          <a:xfrm>
            <a:off x="8365842" y="2912954"/>
            <a:ext cx="1798683" cy="1622738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888" y="4830786"/>
            <a:ext cx="2046471" cy="1364980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7" t="-862" r="22562" b="-1"/>
          <a:stretch/>
        </p:blipFill>
        <p:spPr>
          <a:xfrm>
            <a:off x="9124279" y="4701183"/>
            <a:ext cx="1413352" cy="1590964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660816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100" y="483315"/>
            <a:ext cx="9962767" cy="6734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Чи завжди вітер приносить користь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15300" y="1648497"/>
            <a:ext cx="4572796" cy="28133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Вітер</a:t>
            </a:r>
            <a:r>
              <a:rPr lang="ru-RU" sz="2400" b="1" dirty="0"/>
              <a:t> </a:t>
            </a:r>
            <a:r>
              <a:rPr lang="ru-RU" sz="2400" b="1" dirty="0" err="1"/>
              <a:t>буває</a:t>
            </a:r>
            <a:r>
              <a:rPr lang="ru-RU" sz="2400" b="1" dirty="0"/>
              <a:t> </a:t>
            </a:r>
            <a:r>
              <a:rPr lang="ru-RU" sz="2400" b="1" dirty="0" err="1"/>
              <a:t>різної</a:t>
            </a:r>
            <a:r>
              <a:rPr lang="ru-RU" sz="2400" b="1" dirty="0"/>
              <a:t> </a:t>
            </a:r>
            <a:r>
              <a:rPr lang="ru-RU" sz="2400" b="1" dirty="0" err="1"/>
              <a:t>сили</a:t>
            </a:r>
            <a:r>
              <a:rPr lang="ru-RU" sz="2400" b="1" dirty="0"/>
              <a:t>: </a:t>
            </a:r>
            <a:r>
              <a:rPr lang="ru-RU" sz="2400" b="1" dirty="0" err="1"/>
              <a:t>від</a:t>
            </a:r>
            <a:r>
              <a:rPr lang="ru-RU" sz="2400" b="1" dirty="0"/>
              <a:t> </a:t>
            </a:r>
            <a:r>
              <a:rPr lang="ru-RU" sz="2400" b="1" dirty="0" err="1"/>
              <a:t>слабкого</a:t>
            </a:r>
            <a:r>
              <a:rPr lang="ru-RU" sz="2400" b="1" dirty="0"/>
              <a:t> до </a:t>
            </a:r>
            <a:r>
              <a:rPr lang="ru-RU" sz="2400" b="1" dirty="0" err="1"/>
              <a:t>дуже</a:t>
            </a:r>
            <a:r>
              <a:rPr lang="ru-RU" sz="2400" b="1" dirty="0"/>
              <a:t> сильного. </a:t>
            </a:r>
          </a:p>
          <a:p>
            <a:pPr algn="ctr"/>
            <a:r>
              <a:rPr lang="ru-RU" sz="2400" b="1" dirty="0" err="1"/>
              <a:t>Сильні</a:t>
            </a:r>
            <a:r>
              <a:rPr lang="ru-RU" sz="2400" b="1" dirty="0"/>
              <a:t> </a:t>
            </a:r>
            <a:r>
              <a:rPr lang="ru-RU" sz="2400" b="1" dirty="0" err="1"/>
              <a:t>вітри</a:t>
            </a:r>
            <a:r>
              <a:rPr lang="ru-RU" sz="2400" b="1" dirty="0"/>
              <a:t> </a:t>
            </a:r>
            <a:r>
              <a:rPr lang="ru-RU" sz="2400" b="1" dirty="0" err="1"/>
              <a:t>завдають</a:t>
            </a:r>
            <a:r>
              <a:rPr lang="ru-RU" sz="2400" b="1" dirty="0"/>
              <a:t> </a:t>
            </a:r>
            <a:r>
              <a:rPr lang="ru-RU" sz="2400" b="1" dirty="0" err="1"/>
              <a:t>шкоди</a:t>
            </a:r>
            <a:r>
              <a:rPr lang="ru-RU" sz="2400" b="1" dirty="0"/>
              <a:t> — </a:t>
            </a:r>
            <a:r>
              <a:rPr lang="ru-RU" sz="2400" b="1" dirty="0" err="1"/>
              <a:t>руйнують</a:t>
            </a:r>
            <a:r>
              <a:rPr lang="ru-RU" sz="2400" b="1" dirty="0"/>
              <a:t> </a:t>
            </a:r>
            <a:r>
              <a:rPr lang="ru-RU" sz="2400" b="1" dirty="0" err="1"/>
              <a:t>будівлі</a:t>
            </a:r>
            <a:r>
              <a:rPr lang="ru-RU" sz="2400" b="1" dirty="0"/>
              <a:t>, </a:t>
            </a:r>
            <a:r>
              <a:rPr lang="ru-RU" sz="2400" b="1" dirty="0" err="1"/>
              <a:t>знищують</a:t>
            </a:r>
            <a:r>
              <a:rPr lang="ru-RU" sz="2400" b="1" dirty="0"/>
              <a:t> урожай, дерева </a:t>
            </a:r>
            <a:r>
              <a:rPr lang="ru-RU" sz="2400" b="1" dirty="0" err="1"/>
              <a:t>тощо</a:t>
            </a:r>
            <a:r>
              <a:rPr lang="ru-RU" sz="2400" b="1" dirty="0"/>
              <a:t>. </a:t>
            </a:r>
            <a:r>
              <a:rPr lang="ru-RU" sz="2400" b="1" dirty="0" err="1"/>
              <a:t>Такі</a:t>
            </a:r>
            <a:r>
              <a:rPr lang="ru-RU" sz="2400" b="1" dirty="0"/>
              <a:t> </a:t>
            </a:r>
            <a:r>
              <a:rPr lang="ru-RU" sz="2400" b="1" dirty="0" err="1"/>
              <a:t>вітри</a:t>
            </a:r>
            <a:r>
              <a:rPr lang="ru-RU" sz="2400" b="1" dirty="0"/>
              <a:t> </a:t>
            </a:r>
            <a:r>
              <a:rPr lang="ru-RU" sz="2400" b="1" dirty="0" err="1"/>
              <a:t>називаються</a:t>
            </a:r>
            <a:r>
              <a:rPr lang="ru-RU" sz="2400" b="1" dirty="0"/>
              <a:t> </a:t>
            </a:r>
            <a:r>
              <a:rPr lang="ru-RU" sz="2400" b="1" dirty="0" err="1"/>
              <a:t>буревій</a:t>
            </a:r>
            <a:r>
              <a:rPr lang="ru-RU" sz="2400" b="1" dirty="0"/>
              <a:t>, буря.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939" y="1428159"/>
            <a:ext cx="5549116" cy="440229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875229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8726" y="517319"/>
            <a:ext cx="9999157" cy="7496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Поміркуй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65654" y="1440455"/>
            <a:ext cx="8925297" cy="54257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За допомогою якого приладу можна створити штучний вітер?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436" y="2183826"/>
            <a:ext cx="3289447" cy="35465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545" y="3234352"/>
            <a:ext cx="2003518" cy="30503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7" b="100000" l="308" r="100000">
                        <a14:foregroundMark x1="8000" y1="77718" x2="55846" y2="10695"/>
                        <a14:foregroundMark x1="19077" y1="55971" x2="24769" y2="36007"/>
                        <a14:foregroundMark x1="21385" y1="71480" x2="40615" y2="44385"/>
                        <a14:foregroundMark x1="11077" y1="68806" x2="13385" y2="64884"/>
                        <a14:foregroundMark x1="35538" y1="45276" x2="82000" y2="17291"/>
                        <a14:foregroundMark x1="36769" y1="34581" x2="38308" y2="19964"/>
                        <a14:foregroundMark x1="29077" y1="31551" x2="33231" y2="21747"/>
                        <a14:foregroundMark x1="34769" y1="26738" x2="34769" y2="24064"/>
                        <a14:foregroundMark x1="56308" y1="23529" x2="74308" y2="16043"/>
                        <a14:foregroundMark x1="39077" y1="41355" x2="55846" y2="20856"/>
                        <a14:foregroundMark x1="68154" y1="27094" x2="98923" y2="52406"/>
                        <a14:foregroundMark x1="2615" y1="97683" x2="97385" y2="55615"/>
                        <a14:foregroundMark x1="35538" y1="89305" x2="73846" y2="79144"/>
                        <a14:foregroundMark x1="77692" y1="77362" x2="61692" y2="72371"/>
                        <a14:foregroundMark x1="59692" y1="81283" x2="51692" y2="76471"/>
                        <a14:foregroundMark x1="81538" y1="76471" x2="77385" y2="72014"/>
                        <a14:foregroundMark x1="1385" y1="94652" x2="7231" y2="87166"/>
                        <a14:foregroundMark x1="32154" y1="95900" x2="32154" y2="91979"/>
                        <a14:foregroundMark x1="48615" y1="91622" x2="33692" y2="90196"/>
                        <a14:foregroundMark x1="15692" y1="97683" x2="20923" y2="94652"/>
                        <a14:foregroundMark x1="24000" y1="35116" x2="13385" y2="47950"/>
                        <a14:foregroundMark x1="59385" y1="9804" x2="75385" y2="8378"/>
                        <a14:foregroundMark x1="75077" y1="9804" x2="86154" y2="14260"/>
                        <a14:foregroundMark x1="86154" y1="15152" x2="86615" y2="35472"/>
                        <a14:foregroundMark x1="12923" y1="48485" x2="15231" y2="54724"/>
                        <a14:foregroundMark x1="81538" y1="68449" x2="96154" y2="56506"/>
                        <a14:foregroundMark x1="76615" y1="11586" x2="86154" y2="3030"/>
                        <a14:foregroundMark x1="75385" y1="7487" x2="83077" y2="357"/>
                        <a14:foregroundMark x1="85846" y1="34581" x2="99692" y2="52050"/>
                        <a14:foregroundMark x1="83077" y1="68806" x2="97385" y2="57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95" y="3234354"/>
            <a:ext cx="2743599" cy="2367937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821356" y="2183826"/>
            <a:ext cx="2080956" cy="5843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Праска </a:t>
            </a:r>
            <a:endParaRPr lang="ru-RU" sz="28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87826" y="2166138"/>
            <a:ext cx="2080956" cy="5843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Вентилятор  </a:t>
            </a:r>
            <a:endParaRPr lang="ru-RU" sz="28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832993" y="2183825"/>
            <a:ext cx="2080956" cy="5843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Телевізор 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61581561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78806" y="406394"/>
            <a:ext cx="9793994" cy="6512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Перегляд відео «Чому буває вітер?»</a:t>
            </a:r>
          </a:p>
        </p:txBody>
      </p:sp>
      <p:pic>
        <p:nvPicPr>
          <p:cNvPr id="2" name="Чому буває вітер. Природознавство другий клас. Розвиваюче відео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3523" y="1057619"/>
            <a:ext cx="9264560" cy="521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0056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2642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0020" y="494332"/>
            <a:ext cx="9952780" cy="7065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Для роздумів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861851" y="1493106"/>
            <a:ext cx="5493690" cy="110687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2800" b="1" smtClean="0"/>
              <a:t>Як, </a:t>
            </a:r>
            <a:r>
              <a:rPr lang="uk-UA" sz="2800" b="1" dirty="0"/>
              <a:t>на твою думку, можна визначити силу вітру?</a:t>
            </a:r>
            <a:endParaRPr lang="en-US" sz="28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27103" y="2965616"/>
            <a:ext cx="5163183" cy="106655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2800" b="1" dirty="0"/>
              <a:t>Як змінився характер вітру восени?</a:t>
            </a:r>
            <a:endParaRPr lang="en-US" sz="28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861851" y="4230315"/>
            <a:ext cx="5493690" cy="132218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800" b="1" dirty="0"/>
              <a:t>Коли </a:t>
            </a:r>
            <a:r>
              <a:rPr lang="ru-RU" sz="2800" b="1" dirty="0" err="1"/>
              <a:t>тобі</a:t>
            </a:r>
            <a:r>
              <a:rPr lang="ru-RU" sz="2800" b="1" dirty="0"/>
              <a:t> </a:t>
            </a:r>
            <a:r>
              <a:rPr lang="ru-RU" sz="2800" b="1" dirty="0" err="1"/>
              <a:t>восени</a:t>
            </a:r>
            <a:r>
              <a:rPr lang="ru-RU" sz="2800" b="1" dirty="0"/>
              <a:t> </a:t>
            </a:r>
            <a:r>
              <a:rPr lang="ru-RU" sz="2800" b="1" dirty="0" err="1"/>
              <a:t>буває</a:t>
            </a:r>
            <a:r>
              <a:rPr lang="ru-RU" sz="2800" b="1" dirty="0"/>
              <a:t> </a:t>
            </a:r>
            <a:r>
              <a:rPr lang="ru-RU" sz="2800" b="1" dirty="0" err="1"/>
              <a:t>радісно</a:t>
            </a:r>
            <a:r>
              <a:rPr lang="ru-RU" sz="2800" b="1" dirty="0"/>
              <a:t>, а коли — </a:t>
            </a:r>
            <a:r>
              <a:rPr lang="ru-RU" sz="2800" b="1" dirty="0" err="1"/>
              <a:t>сумно</a:t>
            </a:r>
            <a:r>
              <a:rPr lang="ru-RU" sz="2800" b="1" dirty="0"/>
              <a:t>? </a:t>
            </a:r>
            <a:endParaRPr lang="en-US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6" b="7647"/>
          <a:stretch/>
        </p:blipFill>
        <p:spPr>
          <a:xfrm>
            <a:off x="8449936" y="1332979"/>
            <a:ext cx="2652391" cy="397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053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982349" y="399959"/>
            <a:ext cx="10215970" cy="6371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9027" y="5926238"/>
            <a:ext cx="1128397" cy="9317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24</a:t>
            </a:r>
            <a:endParaRPr lang="uk-UA" sz="1200" b="1" dirty="0">
              <a:solidFill>
                <a:schemeClr val="bg1"/>
              </a:solidFill>
            </a:endParaRPr>
          </a:p>
        </p:txBody>
      </p:sp>
      <p:sp>
        <p:nvSpPr>
          <p:cNvPr id="3" name="AutoShape 4" descr="Ластівка сільська — Вікіпед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Суперзірка Ярослав Мудрий. День пам'яті великого правителя - Главком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 descr="Ярослава Магучіх завоювала «золото» Олімпіади для України - Букв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800742" y="3860557"/>
            <a:ext cx="5812565" cy="651279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7. Учись проводити дослідження!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098" name="Picture 2" descr="D:\2 клас\4 ЯДС\1 Грущинська\2 Людина і природа восени\№018 Як виникає вітер\2024-10-09_21584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" t="565" r="125" b="148"/>
          <a:stretch/>
        </p:blipFill>
        <p:spPr bwMode="auto">
          <a:xfrm>
            <a:off x="709308" y="1233418"/>
            <a:ext cx="5904000" cy="24120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345212" y="3164904"/>
            <a:ext cx="1496074" cy="264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стискається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661308" y="2658899"/>
            <a:ext cx="821745" cy="264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</a:rPr>
              <a:t>тепле</a:t>
            </a:r>
            <a:endParaRPr lang="ru-RU" sz="2000" b="1" dirty="0">
              <a:solidFill>
                <a:srgbClr val="FF0000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2555913" y="2429591"/>
            <a:ext cx="1285373" cy="982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2555912" y="2535863"/>
            <a:ext cx="1285373" cy="982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2526570" y="2648030"/>
            <a:ext cx="1285373" cy="982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Стрелка вниз 5"/>
          <p:cNvSpPr/>
          <p:nvPr/>
        </p:nvSpPr>
        <p:spPr>
          <a:xfrm>
            <a:off x="1236575" y="2349292"/>
            <a:ext cx="154237" cy="807622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1523729" y="2364465"/>
            <a:ext cx="154237" cy="807622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>
            <a:off x="1851683" y="2348250"/>
            <a:ext cx="154237" cy="807622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>
            <a:off x="2191825" y="2357282"/>
            <a:ext cx="154237" cy="807622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 descr="D:\2 клас\4 ЯДС\1 Грущинська\2 Людина і природа восени\№018 Як виникає вітер\2024-10-09_22074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6319" r="951" b="469"/>
          <a:stretch/>
        </p:blipFill>
        <p:spPr bwMode="auto">
          <a:xfrm>
            <a:off x="6696000" y="1206305"/>
            <a:ext cx="4644000" cy="46080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66411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  <p:bldP spid="27" grpId="0" animBg="1"/>
      <p:bldP spid="28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958467" y="475198"/>
            <a:ext cx="9937215" cy="73104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6271" y="4166516"/>
            <a:ext cx="287266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уроці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мені було нецікаво.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46816" y="4200748"/>
            <a:ext cx="287266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все зрозумів(ла). Урок сподобався.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59909" y="4074182"/>
            <a:ext cx="3404211" cy="1015663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нічого не зрозумів(ла) і з нетерпінням чекав(ла) закінчення уроку.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734" y="5125210"/>
            <a:ext cx="3182578" cy="11670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96" y="5182179"/>
            <a:ext cx="2855813" cy="10531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742" y="5182179"/>
            <a:ext cx="3087811" cy="11651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882"/>
          <a:stretch/>
        </p:blipFill>
        <p:spPr>
          <a:xfrm>
            <a:off x="894696" y="1847033"/>
            <a:ext cx="2921177" cy="21613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33"/>
          <a:stretch/>
        </p:blipFill>
        <p:spPr>
          <a:xfrm>
            <a:off x="4442226" y="1845693"/>
            <a:ext cx="2921177" cy="21626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9"/>
          <a:stretch/>
        </p:blipFill>
        <p:spPr>
          <a:xfrm>
            <a:off x="8400585" y="1836411"/>
            <a:ext cx="2495097" cy="2161980"/>
          </a:xfrm>
          <a:prstGeom prst="rect">
            <a:avLst/>
          </a:prstGeom>
        </p:spPr>
      </p:pic>
      <p:sp>
        <p:nvSpPr>
          <p:cNvPr id="17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110867" y="1220832"/>
            <a:ext cx="7680593" cy="51983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Вибери </a:t>
            </a:r>
            <a:r>
              <a:rPr lang="uk-UA" sz="2000" b="1" dirty="0" err="1">
                <a:solidFill>
                  <a:schemeClr val="accent6">
                    <a:lumMod val="75000"/>
                  </a:schemeClr>
                </a:solidFill>
              </a:rPr>
              <a:t>смайлика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, який відповідає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твоєму настрою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43406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45577" y="443153"/>
            <a:ext cx="9937391" cy="7864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865774" y="2049543"/>
            <a:ext cx="6145168" cy="25538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Ось дзвінок сигнал подав —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>
                <a:solidFill>
                  <a:schemeClr val="bg1"/>
                </a:solidFill>
              </a:rPr>
              <a:t>До роботи час настав.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 smtClean="0">
                <a:solidFill>
                  <a:schemeClr val="bg1"/>
                </a:solidFill>
              </a:rPr>
              <a:t>Тож </a:t>
            </a:r>
            <a:r>
              <a:rPr lang="uk-UA" sz="3600" b="1" dirty="0">
                <a:solidFill>
                  <a:schemeClr val="bg1"/>
                </a:solidFill>
              </a:rPr>
              <a:t>і ми часу не гаймо,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>
                <a:solidFill>
                  <a:schemeClr val="bg1"/>
                </a:solidFill>
              </a:rPr>
              <a:t>А урок свій починаймо</a:t>
            </a:r>
            <a:r>
              <a:rPr lang="uk-UA" sz="3600" b="1" dirty="0" smtClean="0">
                <a:solidFill>
                  <a:schemeClr val="bg1"/>
                </a:solidFill>
              </a:rPr>
              <a:t>.</a:t>
            </a:r>
            <a:endParaRPr lang="en-US" sz="3600" b="1" dirty="0" smtClean="0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487487" y="1284074"/>
            <a:ext cx="8916351" cy="9474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Вибер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собі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позначку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погоди,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що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відповідає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зараз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твоєму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внутрішньому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стану (настрою), та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прочитай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коментар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до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картки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145577" y="432002"/>
            <a:ext cx="9926374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Вправа «Прогноз погоди»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C:\Users\Света\AppData\Local\Microsoft\Windows\Temporary Internet Files\Content.Word\Новый рисунок (3)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844" y="2408425"/>
            <a:ext cx="1922145" cy="1780963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Рисунок 8" descr="ÐÐ°ÑÑÐ¸Ð½ÐºÐ¸ Ð¿Ð¾ Ð·Ð°Ð¿ÑÐ¾ÑÑ &quot;ÑÐ½ÑÐ¶Ð¸Ð½ÐºÐ¸&quot;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172" y="2397160"/>
            <a:ext cx="2056765" cy="178096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Рисунок 9" descr="ÐÐ°ÑÑÐ¸Ð½ÐºÐ¸ Ð¿Ð¾ Ð·Ð°Ð¿ÑÐ¾ÑÑ &quot;ÑÐ¾Ð½ÐµÑÐºÐ¾&quot;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644" y="2441638"/>
            <a:ext cx="2054808" cy="1769699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4211173" y="4453058"/>
            <a:ext cx="2043487" cy="1804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chemeClr val="bg1"/>
                </a:solidFill>
              </a:rPr>
              <a:t>Якщо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на </a:t>
            </a:r>
            <a:r>
              <a:rPr lang="ru-RU" sz="2000" dirty="0" err="1">
                <a:solidFill>
                  <a:schemeClr val="bg1"/>
                </a:solidFill>
              </a:rPr>
              <a:t>душі</a:t>
            </a:r>
            <a:r>
              <a:rPr lang="ru-RU" sz="2000" dirty="0">
                <a:solidFill>
                  <a:schemeClr val="bg1"/>
                </a:solidFill>
              </a:rPr>
              <a:t> опади, </a:t>
            </a:r>
            <a:r>
              <a:rPr lang="ru-RU" sz="2000" dirty="0" err="1" smtClean="0">
                <a:solidFill>
                  <a:schemeClr val="bg1"/>
                </a:solidFill>
              </a:rPr>
              <a:t>згадай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що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після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зливи</a:t>
            </a:r>
            <a:r>
              <a:rPr lang="ru-RU" sz="2000" dirty="0">
                <a:solidFill>
                  <a:schemeClr val="bg1"/>
                </a:solidFill>
              </a:rPr>
              <a:t> часто </a:t>
            </a:r>
            <a:r>
              <a:rPr lang="ru-RU" sz="2000" dirty="0" err="1">
                <a:solidFill>
                  <a:schemeClr val="bg1"/>
                </a:solidFill>
              </a:rPr>
              <a:t>буває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райдуга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06917" y="4453059"/>
            <a:ext cx="3821880" cy="1804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err="1" smtClean="0"/>
              <a:t>Ти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роздратований</a:t>
            </a:r>
            <a:r>
              <a:rPr lang="ru-RU" sz="2000" dirty="0" smtClean="0"/>
              <a:t>/а, </a:t>
            </a:r>
            <a:r>
              <a:rPr lang="ru-RU" sz="2000" dirty="0" err="1" smtClean="0"/>
              <a:t>готовий</a:t>
            </a:r>
            <a:r>
              <a:rPr lang="ru-RU" sz="2000" dirty="0" smtClean="0"/>
              <a:t>/а </a:t>
            </a:r>
            <a:r>
              <a:rPr lang="ru-RU" sz="2000" dirty="0" err="1" smtClean="0"/>
              <a:t>метати</a:t>
            </a:r>
            <a:r>
              <a:rPr lang="ru-RU" sz="2000" dirty="0" smtClean="0"/>
              <a:t> </a:t>
            </a:r>
            <a:r>
              <a:rPr lang="ru-RU" sz="2000" dirty="0" err="1" smtClean="0"/>
              <a:t>блискавки</a:t>
            </a:r>
            <a:r>
              <a:rPr lang="ru-RU" sz="2000" dirty="0" smtClean="0"/>
              <a:t>. </a:t>
            </a:r>
            <a:r>
              <a:rPr lang="ru-RU" sz="2000" dirty="0" err="1" smtClean="0"/>
              <a:t>Заспокойся</a:t>
            </a:r>
            <a:r>
              <a:rPr lang="ru-RU" sz="2000" dirty="0"/>
              <a:t>, </a:t>
            </a:r>
            <a:r>
              <a:rPr lang="ru-RU" sz="2000" dirty="0" err="1"/>
              <a:t>адже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 smtClean="0"/>
              <a:t>твоїх</a:t>
            </a:r>
            <a:r>
              <a:rPr lang="ru-RU" sz="2000" dirty="0" smtClean="0"/>
              <a:t> </a:t>
            </a:r>
            <a:r>
              <a:rPr lang="ru-RU" sz="2000" dirty="0" err="1"/>
              <a:t>блискавок</a:t>
            </a:r>
            <a:r>
              <a:rPr lang="ru-RU" sz="2000" dirty="0"/>
              <a:t> </a:t>
            </a:r>
            <a:r>
              <a:rPr lang="ru-RU" sz="2000" dirty="0" err="1"/>
              <a:t>можуть</a:t>
            </a:r>
            <a:r>
              <a:rPr lang="ru-RU" sz="2000" dirty="0"/>
              <a:t> </a:t>
            </a:r>
            <a:r>
              <a:rPr lang="ru-RU" sz="2000" dirty="0" err="1"/>
              <a:t>постраждати</a:t>
            </a:r>
            <a:r>
              <a:rPr lang="ru-RU" sz="2000" dirty="0"/>
              <a:t> </a:t>
            </a:r>
            <a:r>
              <a:rPr lang="ru-RU" sz="2000" dirty="0" err="1" smtClean="0"/>
              <a:t>інші</a:t>
            </a:r>
            <a:r>
              <a:rPr lang="ru-RU" sz="2000" dirty="0" smtClean="0"/>
              <a:t>.</a:t>
            </a:r>
            <a:endParaRPr lang="en-US" sz="2000" dirty="0" smtClean="0"/>
          </a:p>
          <a:p>
            <a:pPr algn="ctr"/>
            <a:r>
              <a:rPr lang="ru-RU" sz="2000" dirty="0" smtClean="0"/>
              <a:t>Все </a:t>
            </a:r>
            <a:r>
              <a:rPr lang="ru-RU" sz="2000" dirty="0"/>
              <a:t>буде добре!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60446" y="4453058"/>
            <a:ext cx="2814873" cy="1804749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/>
              <a:t>На </a:t>
            </a:r>
            <a:r>
              <a:rPr lang="ru-RU" sz="2000" dirty="0" err="1"/>
              <a:t>душі</a:t>
            </a:r>
            <a:r>
              <a:rPr lang="ru-RU" sz="2000" dirty="0"/>
              <a:t> </a:t>
            </a:r>
            <a:r>
              <a:rPr lang="ru-RU" sz="2000" dirty="0" smtClean="0"/>
              <a:t> </a:t>
            </a:r>
            <a:r>
              <a:rPr lang="ru-RU" sz="2000" dirty="0" err="1" smtClean="0"/>
              <a:t>зимно</a:t>
            </a:r>
            <a:r>
              <a:rPr lang="ru-RU" sz="2000" dirty="0" smtClean="0"/>
              <a:t> </a:t>
            </a:r>
            <a:r>
              <a:rPr lang="ru-RU" sz="2000" dirty="0"/>
              <a:t>та </a:t>
            </a:r>
            <a:r>
              <a:rPr lang="ru-RU" sz="2000" dirty="0" err="1" smtClean="0"/>
              <a:t>сумно</a:t>
            </a:r>
            <a:r>
              <a:rPr lang="ru-RU" sz="2000" dirty="0"/>
              <a:t>. Не </a:t>
            </a:r>
            <a:r>
              <a:rPr lang="ru-RU" sz="2000" dirty="0" err="1" smtClean="0"/>
              <a:t>забувай</a:t>
            </a:r>
            <a:r>
              <a:rPr lang="ru-RU" sz="2000" dirty="0" smtClean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сніжинки</a:t>
            </a:r>
            <a:r>
              <a:rPr lang="ru-RU" sz="2000" dirty="0"/>
              <a:t> та </a:t>
            </a:r>
            <a:r>
              <a:rPr lang="ru-RU" sz="2000" dirty="0" err="1"/>
              <a:t>крижинки</a:t>
            </a:r>
            <a:r>
              <a:rPr lang="ru-RU" sz="2000" dirty="0"/>
              <a:t> </a:t>
            </a:r>
            <a:r>
              <a:rPr lang="ru-RU" sz="2000" dirty="0" err="1"/>
              <a:t>однаково</a:t>
            </a:r>
            <a:r>
              <a:rPr lang="ru-RU" sz="2000" dirty="0"/>
              <a:t> </a:t>
            </a:r>
            <a:r>
              <a:rPr lang="ru-RU" sz="2000" dirty="0" err="1"/>
              <a:t>розтануть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269644" y="4453056"/>
            <a:ext cx="2569169" cy="1804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err="1"/>
              <a:t>Сьогодні</a:t>
            </a:r>
            <a:r>
              <a:rPr lang="ru-RU" sz="2000" dirty="0"/>
              <a:t> у </a:t>
            </a:r>
            <a:r>
              <a:rPr lang="ru-RU" sz="2000" dirty="0" smtClean="0"/>
              <a:t>тебе  </a:t>
            </a:r>
            <a:r>
              <a:rPr lang="ru-RU" sz="2000" dirty="0"/>
              <a:t>на </a:t>
            </a:r>
            <a:r>
              <a:rPr lang="ru-RU" sz="2000" dirty="0" err="1"/>
              <a:t>душі</a:t>
            </a:r>
            <a:r>
              <a:rPr lang="ru-RU" sz="2000" dirty="0"/>
              <a:t> </a:t>
            </a:r>
            <a:r>
              <a:rPr lang="ru-RU" sz="2000" dirty="0" err="1"/>
              <a:t>сонячно</a:t>
            </a:r>
            <a:r>
              <a:rPr lang="ru-RU" sz="2000" dirty="0"/>
              <a:t>, </a:t>
            </a:r>
            <a:r>
              <a:rPr lang="ru-RU" sz="2000" dirty="0" err="1"/>
              <a:t>отже</a:t>
            </a:r>
            <a:r>
              <a:rPr lang="ru-RU" sz="2000" dirty="0"/>
              <a:t>, </a:t>
            </a:r>
            <a:r>
              <a:rPr lang="ru-RU" sz="2000" dirty="0" err="1" smtClean="0"/>
              <a:t>зумієш</a:t>
            </a:r>
            <a:r>
              <a:rPr lang="ru-RU" sz="2000" dirty="0" smtClean="0"/>
              <a:t> </a:t>
            </a:r>
            <a:r>
              <a:rPr lang="ru-RU" sz="2000" dirty="0" err="1"/>
              <a:t>своїм</a:t>
            </a:r>
            <a:r>
              <a:rPr lang="ru-RU" sz="2000" dirty="0"/>
              <a:t> теплом </a:t>
            </a:r>
            <a:r>
              <a:rPr lang="ru-RU" sz="2000" dirty="0" err="1"/>
              <a:t>зігріти</a:t>
            </a:r>
            <a:r>
              <a:rPr lang="ru-RU" sz="2000" dirty="0"/>
              <a:t> </a:t>
            </a:r>
            <a:r>
              <a:rPr lang="ru-RU" sz="2000" dirty="0" err="1"/>
              <a:t>своїх</a:t>
            </a:r>
            <a:r>
              <a:rPr lang="ru-RU" sz="2000" dirty="0"/>
              <a:t> </a:t>
            </a:r>
            <a:r>
              <a:rPr lang="ru-RU" sz="2000" dirty="0" err="1"/>
              <a:t>друзів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r="6743"/>
          <a:stretch/>
        </p:blipFill>
        <p:spPr>
          <a:xfrm>
            <a:off x="1145577" y="2398907"/>
            <a:ext cx="2144560" cy="179048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3643348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5" grpId="0" animBg="1"/>
      <p:bldP spid="18" grpId="0" animBg="1"/>
      <p:bldP spid="3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" y="5820936"/>
            <a:ext cx="1070517" cy="1037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18-19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2 клас\4 ЯДС\1 Грущинська\2 Людина і природа восени\№015 Урок-екскурсія. Що змінюється в природі та житті людей восени\2024-10-02_1812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14"/>
          <a:stretch/>
        </p:blipFill>
        <p:spPr bwMode="auto">
          <a:xfrm>
            <a:off x="2321989" y="2604682"/>
            <a:ext cx="8617062" cy="37440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36997" y="2604682"/>
            <a:ext cx="1984992" cy="213640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uk-UA" sz="2000" b="1" dirty="0" err="1" smtClean="0">
                <a:solidFill>
                  <a:schemeClr val="accent6">
                    <a:lumMod val="75000"/>
                  </a:schemeClr>
                </a:solidFill>
              </a:rPr>
              <a:t>Запиши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 свої спостереження за неживою природою у календар спостережень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49089" y="495119"/>
            <a:ext cx="6466112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49087" y="1321530"/>
            <a:ext cx="3122072" cy="52179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49087" y="1888511"/>
            <a:ext cx="3122072" cy="5267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94796" y="1310135"/>
            <a:ext cx="2920405" cy="526797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395732" y="1887186"/>
            <a:ext cx="2919469" cy="5274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9218" name="Picture 2" descr="Набір карток для фенологічних спостережень &quot;Календар природ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365" y="289819"/>
            <a:ext cx="3860570" cy="267309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49375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6265" y="472298"/>
            <a:ext cx="10047383" cy="6757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26265" y="1352272"/>
            <a:ext cx="3877936" cy="4985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Із чого складаються хмари?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03353" y="1352271"/>
            <a:ext cx="3745735" cy="4985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Чому хмари не </a:t>
            </a:r>
            <a:r>
              <a:rPr lang="uk-UA" sz="2400" b="1" dirty="0" smtClean="0">
                <a:solidFill>
                  <a:schemeClr val="bg1"/>
                </a:solidFill>
              </a:rPr>
              <a:t>однакові?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18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409" y="1363406"/>
            <a:ext cx="2490084" cy="381725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727112" y="1967674"/>
            <a:ext cx="3977089" cy="12003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Хмари</a:t>
            </a:r>
            <a:r>
              <a:rPr lang="ru-RU" sz="2400" b="1" dirty="0">
                <a:solidFill>
                  <a:schemeClr val="bg1"/>
                </a:solidFill>
              </a:rPr>
              <a:t> – </a:t>
            </a:r>
            <a:r>
              <a:rPr lang="ru-RU" sz="2400" b="1" dirty="0" err="1">
                <a:solidFill>
                  <a:schemeClr val="bg1"/>
                </a:solidFill>
              </a:rPr>
              <a:t>це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завислі</a:t>
            </a:r>
            <a:r>
              <a:rPr lang="ru-RU" sz="2400" b="1" dirty="0">
                <a:solidFill>
                  <a:schemeClr val="bg1"/>
                </a:solidFill>
              </a:rPr>
              <a:t> в </a:t>
            </a:r>
            <a:r>
              <a:rPr lang="ru-RU" sz="2400" b="1" dirty="0" err="1">
                <a:solidFill>
                  <a:schemeClr val="bg1"/>
                </a:solidFill>
              </a:rPr>
              <a:t>повітрі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краплі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крижинки</a:t>
            </a:r>
            <a:r>
              <a:rPr lang="ru-RU" sz="2400" b="1" dirty="0">
                <a:solidFill>
                  <a:schemeClr val="bg1"/>
                </a:solidFill>
              </a:rPr>
              <a:t> та </a:t>
            </a:r>
            <a:r>
              <a:rPr lang="ru-RU" sz="2400" b="1" dirty="0" err="1">
                <a:solidFill>
                  <a:schemeClr val="bg1"/>
                </a:solidFill>
              </a:rPr>
              <a:t>водяна</a:t>
            </a:r>
            <a:r>
              <a:rPr lang="ru-RU" sz="2400" b="1" dirty="0">
                <a:solidFill>
                  <a:schemeClr val="bg1"/>
                </a:solidFill>
              </a:rPr>
              <a:t> пара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27110" y="5377899"/>
            <a:ext cx="3714563" cy="830997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Яким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умовним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знаком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позначають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стан неба? 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38133" y="3238980"/>
            <a:ext cx="2952524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Які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бувають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хмари</a:t>
            </a:r>
            <a:r>
              <a:rPr lang="ru-RU" sz="2400" b="1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803354" y="1957427"/>
            <a:ext cx="3745734" cy="12105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Хмари утворюються на різній висоті за різної температури.</a:t>
            </a:r>
            <a:endParaRPr lang="ru-RU" sz="2400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441675" y="3243730"/>
            <a:ext cx="4107413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Перисті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купчасті</a:t>
            </a:r>
            <a:r>
              <a:rPr lang="ru-RU" sz="2400" b="1" dirty="0" smtClean="0">
                <a:solidFill>
                  <a:schemeClr val="bg1"/>
                </a:solidFill>
              </a:rPr>
              <a:t>,  </a:t>
            </a:r>
            <a:r>
              <a:rPr lang="ru-RU" sz="2400" b="1" dirty="0" err="1" smtClean="0">
                <a:solidFill>
                  <a:schemeClr val="bg1"/>
                </a:solidFill>
              </a:rPr>
              <a:t>шаруваті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4" descr="хмара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6" y="3810770"/>
            <a:ext cx="1782948" cy="1440422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" t="6647" r="672" b="7005"/>
          <a:stretch/>
        </p:blipFill>
        <p:spPr bwMode="auto">
          <a:xfrm>
            <a:off x="3536502" y="3833139"/>
            <a:ext cx="2151530" cy="1418053"/>
          </a:xfrm>
          <a:prstGeom prst="rect">
            <a:avLst/>
          </a:prstGeom>
          <a:solidFill>
            <a:srgbClr val="0070C0"/>
          </a:solidFill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4" name="Рисунок 4" descr="шар хм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702" y="3869990"/>
            <a:ext cx="1850833" cy="1415530"/>
          </a:xfrm>
          <a:prstGeom prst="rect">
            <a:avLst/>
          </a:prstGeom>
          <a:solidFill>
            <a:srgbClr val="0070C0"/>
          </a:solidFill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5" name="Овал 14"/>
          <p:cNvSpPr/>
          <p:nvPr/>
        </p:nvSpPr>
        <p:spPr>
          <a:xfrm>
            <a:off x="4759702" y="5420491"/>
            <a:ext cx="749345" cy="674604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/>
          <p:cNvGrpSpPr/>
          <p:nvPr/>
        </p:nvGrpSpPr>
        <p:grpSpPr>
          <a:xfrm>
            <a:off x="5849956" y="5420491"/>
            <a:ext cx="783298" cy="674604"/>
            <a:chOff x="3403815" y="3918598"/>
            <a:chExt cx="1711784" cy="1598071"/>
          </a:xfrm>
          <a:solidFill>
            <a:schemeClr val="bg1"/>
          </a:solidFill>
        </p:grpSpPr>
        <p:sp>
          <p:nvSpPr>
            <p:cNvPr id="26" name="Овал 25"/>
            <p:cNvSpPr/>
            <p:nvPr/>
          </p:nvSpPr>
          <p:spPr>
            <a:xfrm>
              <a:off x="3478014" y="3918598"/>
              <a:ext cx="1637585" cy="1598071"/>
            </a:xfrm>
            <a:prstGeom prst="ellipse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Хорда 26"/>
            <p:cNvSpPr/>
            <p:nvPr/>
          </p:nvSpPr>
          <p:spPr>
            <a:xfrm flipH="1">
              <a:off x="3403815" y="3925814"/>
              <a:ext cx="1635616" cy="1583637"/>
            </a:xfrm>
            <a:prstGeom prst="chord">
              <a:avLst>
                <a:gd name="adj1" fmla="val 5500210"/>
                <a:gd name="adj2" fmla="val 1620000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Овал 27"/>
          <p:cNvSpPr/>
          <p:nvPr/>
        </p:nvSpPr>
        <p:spPr>
          <a:xfrm>
            <a:off x="6957445" y="5423537"/>
            <a:ext cx="749345" cy="674604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18923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15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087835" y="1374115"/>
            <a:ext cx="2907625" cy="175621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Куди</a:t>
            </a:r>
            <a:r>
              <a:rPr lang="ru-RU" sz="2400" b="1" dirty="0"/>
              <a:t> </a:t>
            </a:r>
            <a:r>
              <a:rPr lang="ru-RU" sz="2400" b="1" dirty="0" err="1"/>
              <a:t>ступиш</a:t>
            </a:r>
            <a:r>
              <a:rPr lang="ru-RU" sz="2400" b="1" dirty="0"/>
              <a:t> — 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всюди</a:t>
            </a:r>
            <a:r>
              <a:rPr lang="ru-RU" sz="2400" b="1" dirty="0" smtClean="0"/>
              <a:t> </a:t>
            </a:r>
            <a:r>
              <a:rPr lang="ru-RU" sz="2400" b="1" dirty="0" err="1"/>
              <a:t>маєш</a:t>
            </a:r>
            <a:r>
              <a:rPr lang="ru-RU" sz="2400" b="1" dirty="0"/>
              <a:t>,</a:t>
            </a:r>
            <a:br>
              <a:rPr lang="ru-RU" sz="2400" b="1" dirty="0"/>
            </a:br>
            <a:r>
              <a:rPr lang="ru-RU" sz="2400" b="1" dirty="0" err="1"/>
              <a:t>хоч</a:t>
            </a:r>
            <a:r>
              <a:rPr lang="ru-RU" sz="2400" b="1" dirty="0"/>
              <a:t> не </a:t>
            </a:r>
            <a:r>
              <a:rPr lang="ru-RU" sz="2400" b="1" dirty="0" err="1"/>
              <a:t>бачиш</a:t>
            </a:r>
            <a:r>
              <a:rPr lang="ru-RU" sz="2400" b="1" dirty="0"/>
              <a:t>, </a:t>
            </a:r>
          </a:p>
          <a:p>
            <a:pPr algn="ctr"/>
            <a:r>
              <a:rPr lang="ru-RU" sz="2400" b="1" dirty="0"/>
              <a:t>а </a:t>
            </a:r>
            <a:r>
              <a:rPr lang="ru-RU" sz="2400" b="1" dirty="0" err="1"/>
              <a:t>вживаєш</a:t>
            </a:r>
            <a:r>
              <a:rPr lang="ru-RU" sz="2400" b="1" dirty="0"/>
              <a:t>. </a:t>
            </a:r>
            <a:endParaRPr lang="uk-UA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309" y="1351171"/>
            <a:ext cx="1604667" cy="1604667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105630" y="2376956"/>
            <a:ext cx="1521533" cy="5788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Повітря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26265" y="4968585"/>
            <a:ext cx="7612655" cy="1328023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Сьогодні на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уроці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ми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дослідимо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властивості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повітря.  Дізнаємось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, що відбувається з холодним і теплим повітрям; унаслідок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чого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утворюється 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вітер.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409" y="1363406"/>
            <a:ext cx="2490084" cy="381725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826265" y="472298"/>
            <a:ext cx="10047383" cy="67578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Відгадай </a:t>
            </a:r>
            <a:r>
              <a:rPr lang="uk-UA" sz="4000" b="1" dirty="0" smtClean="0">
                <a:solidFill>
                  <a:schemeClr val="bg1"/>
                </a:solidFill>
              </a:rPr>
              <a:t>загадки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87834" y="3304401"/>
            <a:ext cx="3778561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/>
              <a:t>Крил</a:t>
            </a:r>
            <a:r>
              <a:rPr lang="ru-RU" sz="2400" b="1" dirty="0" smtClean="0"/>
              <a:t> </a:t>
            </a:r>
            <a:r>
              <a:rPr lang="ru-RU" sz="2400" b="1" dirty="0"/>
              <a:t>не </a:t>
            </a:r>
            <a:r>
              <a:rPr lang="ru-RU" sz="2400" b="1" dirty="0" err="1"/>
              <a:t>має</a:t>
            </a:r>
            <a:r>
              <a:rPr lang="ru-RU" sz="2400" b="1" dirty="0"/>
              <a:t>, </a:t>
            </a:r>
            <a:r>
              <a:rPr lang="ru-RU" sz="2400" b="1" dirty="0" err="1" smtClean="0"/>
              <a:t>скрізь</a:t>
            </a:r>
            <a:r>
              <a:rPr lang="ru-RU" sz="2400" b="1" dirty="0" smtClean="0"/>
              <a:t> </a:t>
            </a:r>
            <a:r>
              <a:rPr lang="ru-RU" sz="2400" b="1" dirty="0" err="1"/>
              <a:t>літає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та </a:t>
            </a:r>
            <a:r>
              <a:rPr lang="ru-RU" sz="2400" b="1" dirty="0" err="1"/>
              <a:t>ще</a:t>
            </a:r>
            <a:r>
              <a:rPr lang="ru-RU" sz="2400" b="1" dirty="0"/>
              <a:t> й </a:t>
            </a:r>
            <a:r>
              <a:rPr lang="ru-RU" sz="2400" b="1" dirty="0" err="1"/>
              <a:t>куряву</a:t>
            </a:r>
            <a:r>
              <a:rPr lang="ru-RU" sz="2400" b="1" dirty="0"/>
              <a:t> </a:t>
            </a:r>
            <a:r>
              <a:rPr lang="ru-RU" sz="2400" b="1" dirty="0" err="1"/>
              <a:t>здіймає</a:t>
            </a:r>
            <a:r>
              <a:rPr lang="ru-RU" sz="2400" b="1" dirty="0"/>
              <a:t>. 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132742" y="4220502"/>
            <a:ext cx="1330358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 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Вітер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309" y="3194912"/>
            <a:ext cx="1731547" cy="1663494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4320693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49147" y="527382"/>
            <a:ext cx="10697378" cy="8387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Проведемо </a:t>
            </a:r>
            <a:r>
              <a:rPr lang="uk-UA" sz="4000" b="1" dirty="0" smtClean="0">
                <a:solidFill>
                  <a:schemeClr val="bg1"/>
                </a:solidFill>
              </a:rPr>
              <a:t>кілька </a:t>
            </a:r>
            <a:r>
              <a:rPr lang="uk-UA" sz="4000" b="1" dirty="0">
                <a:solidFill>
                  <a:schemeClr val="bg1"/>
                </a:solidFill>
              </a:rPr>
              <a:t>дослідів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49147" y="1451894"/>
            <a:ext cx="5712244" cy="49155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Як можна виявити невидимку-повітря?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7" y="2706462"/>
            <a:ext cx="1309783" cy="173317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2918117" y="2135848"/>
            <a:ext cx="3179719" cy="12825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Що ти відчуваєш,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коли </a:t>
            </a:r>
            <a:r>
              <a:rPr lang="uk-UA" sz="2400" b="1" dirty="0"/>
              <a:t>махаєш перед обличчям віялом?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95327" y="3473526"/>
            <a:ext cx="3726620" cy="82151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Рух повітря.</a:t>
            </a:r>
          </a:p>
          <a:p>
            <a:pPr algn="ctr"/>
            <a:r>
              <a:rPr lang="uk-UA" sz="2400" b="1" dirty="0"/>
              <a:t>Отже, повітря рухається.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49147" y="2087843"/>
            <a:ext cx="1949986" cy="48577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Дослід №1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702" y="2094596"/>
            <a:ext cx="1923345" cy="1372588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897" y="2094596"/>
            <a:ext cx="1544161" cy="1372588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8599544" y="4530364"/>
            <a:ext cx="2676220" cy="69434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Повітря має масу.</a:t>
            </a:r>
            <a:endParaRPr lang="ru-RU" sz="24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461391" y="3539629"/>
            <a:ext cx="4814373" cy="9332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Який висновок ми можемо зробити, дивлячись на малюнки?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128202" y="1457676"/>
            <a:ext cx="1949986" cy="48577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Дослід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№2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5956" y="4810413"/>
            <a:ext cx="3086139" cy="1105645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Подивись </a:t>
            </a:r>
            <a:r>
              <a:rPr lang="ru-RU" sz="2400" b="1" dirty="0" err="1" smtClean="0">
                <a:solidFill>
                  <a:schemeClr val="bg1"/>
                </a:solidFill>
              </a:rPr>
              <a:t>навколо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Чи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бачимо</a:t>
            </a:r>
            <a:r>
              <a:rPr lang="ru-RU" sz="2400" b="1" dirty="0">
                <a:solidFill>
                  <a:schemeClr val="bg1"/>
                </a:solidFill>
              </a:rPr>
              <a:t> ми один одного?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377836" y="4940915"/>
            <a:ext cx="1853732" cy="110564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Отже, повітря безбарвне.</a:t>
            </a:r>
            <a:endParaRPr lang="ru-RU" sz="2400" b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80"/>
          <a:stretch/>
        </p:blipFill>
        <p:spPr>
          <a:xfrm>
            <a:off x="3905479" y="4402855"/>
            <a:ext cx="2322582" cy="164370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297134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200839" y="4570783"/>
            <a:ext cx="8009373" cy="156966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rgbClr val="FF0000"/>
                </a:solidFill>
              </a:rPr>
              <a:t>Повітря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—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це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суміш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газів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, до складу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якої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входить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кисень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Кисень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потрібий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для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дихання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рослинам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тваринам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і людям. У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процесі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дихання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вони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виділяють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вуглекислий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газ.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Повітря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, так само як і вода, не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має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певної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форми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35586" y="505349"/>
            <a:ext cx="10157551" cy="7777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Властивості повітря</a:t>
            </a:r>
          </a:p>
        </p:txBody>
      </p:sp>
      <p:sp>
        <p:nvSpPr>
          <p:cNvPr id="6" name="Облако 5"/>
          <p:cNvSpPr/>
          <p:nvPr/>
        </p:nvSpPr>
        <p:spPr>
          <a:xfrm>
            <a:off x="4381746" y="1272909"/>
            <a:ext cx="2636000" cy="1253829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Повітря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34931" y="5820935"/>
            <a:ext cx="1070517" cy="1037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075" name="Picture 3" descr="D:\Картинки до тестів\Кульки\Кулька жовт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6894">
            <a:off x="779931" y="1355923"/>
            <a:ext cx="2027757" cy="263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0876894">
            <a:off x="772640" y="1968988"/>
            <a:ext cx="182614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  <a:t>Прозоре, </a:t>
            </a:r>
            <a:endParaRPr lang="uk-UA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безбарвне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6" name="Picture 4" descr="D:\Картинки до тестів\Кульки\кулька зеле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6355">
            <a:off x="6695031" y="1788857"/>
            <a:ext cx="2175576" cy="289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366355">
            <a:off x="6946502" y="2450108"/>
            <a:ext cx="1826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Не має форми – займає весь простір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077" name="Picture 5" descr="D:\Картинки до тестів\Кульки\Кулька фіолетов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9521">
            <a:off x="8950566" y="1226114"/>
            <a:ext cx="2120087" cy="278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659521">
            <a:off x="9205007" y="1834241"/>
            <a:ext cx="16112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Не має смаку, запаху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078" name="Picture 6" descr="D:\Картинки до тестів\Кульки\Кулька червона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075">
            <a:off x="2971934" y="1844843"/>
            <a:ext cx="2143984" cy="284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 rot="20932075">
            <a:off x="3079201" y="2781249"/>
            <a:ext cx="21799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В </a:t>
            </a:r>
            <a:r>
              <a:rPr lang="uk-UA" sz="2800" b="1" dirty="0" err="1" smtClean="0">
                <a:solidFill>
                  <a:schemeClr val="bg1"/>
                </a:solidFill>
              </a:rPr>
              <a:t>газопо-дібному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стані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Цікаві загадки про повітря (з відповідями)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6" r="45656"/>
          <a:stretch/>
        </p:blipFill>
        <p:spPr bwMode="auto">
          <a:xfrm>
            <a:off x="9626744" y="4014602"/>
            <a:ext cx="1566393" cy="199415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98577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7" grpId="0"/>
      <p:bldP spid="8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36434" y="494529"/>
            <a:ext cx="10278737" cy="7063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Досліди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36434" y="2569498"/>
            <a:ext cx="6022175" cy="8787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Надінемо</a:t>
            </a:r>
            <a:r>
              <a:rPr lang="ru-RU" sz="2400" b="1" dirty="0"/>
              <a:t> кульку на </a:t>
            </a:r>
            <a:r>
              <a:rPr lang="ru-RU" sz="2400" b="1" dirty="0" err="1"/>
              <a:t>пляшку</a:t>
            </a:r>
            <a:r>
              <a:rPr lang="ru-RU" sz="2400" b="1" dirty="0"/>
              <a:t> й </a:t>
            </a:r>
            <a:r>
              <a:rPr lang="ru-RU" sz="2400" b="1" dirty="0" err="1"/>
              <a:t>опустимо</a:t>
            </a:r>
            <a:r>
              <a:rPr lang="ru-RU" sz="2400" b="1" dirty="0"/>
              <a:t> </a:t>
            </a:r>
            <a:r>
              <a:rPr lang="ru-RU" sz="2400" b="1" dirty="0" err="1"/>
              <a:t>її</a:t>
            </a:r>
            <a:r>
              <a:rPr lang="ru-RU" sz="2400" b="1" dirty="0"/>
              <a:t> в </a:t>
            </a:r>
            <a:r>
              <a:rPr lang="ru-RU" sz="2400" b="1" dirty="0" err="1"/>
              <a:t>гарячу</a:t>
            </a:r>
            <a:r>
              <a:rPr lang="ru-RU" sz="2400" b="1" dirty="0"/>
              <a:t> воду. Кулька </a:t>
            </a:r>
            <a:r>
              <a:rPr lang="ru-RU" sz="2400" b="1" dirty="0" err="1"/>
              <a:t>надувається</a:t>
            </a:r>
            <a:r>
              <a:rPr lang="ru-RU" sz="2400" b="1" dirty="0"/>
              <a:t>. </a:t>
            </a:r>
            <a:r>
              <a:rPr lang="ru-RU" sz="2400" b="1" dirty="0" err="1"/>
              <a:t>Чому</a:t>
            </a:r>
            <a:r>
              <a:rPr lang="ru-RU" sz="2400" b="1" dirty="0" smtClean="0"/>
              <a:t>?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566" y="1397854"/>
            <a:ext cx="2866836" cy="2380932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884917" y="3561508"/>
            <a:ext cx="6152622" cy="9443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Повітрю</a:t>
            </a:r>
            <a:r>
              <a:rPr lang="ru-RU" sz="2400" b="1" dirty="0"/>
              <a:t> </a:t>
            </a:r>
            <a:r>
              <a:rPr lang="ru-RU" sz="2400" b="1" dirty="0" err="1"/>
              <a:t>потрібно</a:t>
            </a:r>
            <a:r>
              <a:rPr lang="ru-RU" sz="2400" b="1" dirty="0"/>
              <a:t> </a:t>
            </a:r>
            <a:r>
              <a:rPr lang="ru-RU" sz="2400" b="1" dirty="0" err="1"/>
              <a:t>більше</a:t>
            </a:r>
            <a:r>
              <a:rPr lang="ru-RU" sz="2400" b="1" dirty="0"/>
              <a:t> </a:t>
            </a:r>
            <a:r>
              <a:rPr lang="ru-RU" sz="2400" b="1" dirty="0" err="1"/>
              <a:t>місця</a:t>
            </a:r>
            <a:r>
              <a:rPr lang="ru-RU" sz="2400" b="1" dirty="0"/>
              <a:t>, </a:t>
            </a:r>
            <a:r>
              <a:rPr lang="ru-RU" sz="2400" b="1" dirty="0" err="1"/>
              <a:t>тобто</a:t>
            </a:r>
            <a:r>
              <a:rPr lang="ru-RU" sz="2400" b="1" dirty="0"/>
              <a:t> </a:t>
            </a:r>
            <a:r>
              <a:rPr lang="ru-RU" sz="2400" b="1" dirty="0" err="1"/>
              <a:t>воно</a:t>
            </a:r>
            <a:r>
              <a:rPr lang="ru-RU" sz="2400" b="1" dirty="0"/>
              <a:t> </a:t>
            </a:r>
            <a:r>
              <a:rPr lang="ru-RU" sz="2400" b="1" dirty="0" err="1"/>
              <a:t>розширюється</a:t>
            </a:r>
            <a:r>
              <a:rPr lang="ru-RU" sz="2400" b="1" dirty="0"/>
              <a:t> </a:t>
            </a:r>
            <a:r>
              <a:rPr lang="ru-RU" sz="2400" b="1" dirty="0" err="1"/>
              <a:t>під</a:t>
            </a:r>
            <a:r>
              <a:rPr lang="ru-RU" sz="2400" b="1" dirty="0"/>
              <a:t> час </a:t>
            </a:r>
            <a:r>
              <a:rPr lang="ru-RU" sz="2400" b="1" dirty="0" err="1"/>
              <a:t>нагрівання</a:t>
            </a:r>
            <a:r>
              <a:rPr lang="ru-RU" sz="2400" b="1" dirty="0"/>
              <a:t>.</a:t>
            </a:r>
            <a:endParaRPr lang="ru-RU" sz="20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73789" y="4613624"/>
            <a:ext cx="6184820" cy="101599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Поставимо</a:t>
            </a:r>
            <a:r>
              <a:rPr lang="ru-RU" sz="2400" b="1" dirty="0"/>
              <a:t> </a:t>
            </a:r>
            <a:r>
              <a:rPr lang="ru-RU" sz="2400" b="1" dirty="0" err="1"/>
              <a:t>пляшку</a:t>
            </a:r>
            <a:r>
              <a:rPr lang="ru-RU" sz="2400" b="1" dirty="0"/>
              <a:t> з надутою </a:t>
            </a:r>
            <a:r>
              <a:rPr lang="ru-RU" sz="2400" b="1" dirty="0" err="1"/>
              <a:t>кулькою</a:t>
            </a:r>
            <a:r>
              <a:rPr lang="ru-RU" sz="2400" b="1" dirty="0"/>
              <a:t> у </a:t>
            </a:r>
            <a:r>
              <a:rPr lang="ru-RU" sz="2400" b="1" dirty="0" err="1"/>
              <a:t>холодну</a:t>
            </a:r>
            <a:r>
              <a:rPr lang="ru-RU" sz="2400" b="1" dirty="0"/>
              <a:t> воду. Кулька </a:t>
            </a:r>
            <a:r>
              <a:rPr lang="ru-RU" sz="2400" b="1" dirty="0" err="1"/>
              <a:t>здувається</a:t>
            </a:r>
            <a:r>
              <a:rPr lang="ru-RU" sz="2400" b="1" dirty="0"/>
              <a:t>.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36434" y="1299993"/>
            <a:ext cx="6022175" cy="11703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Повітря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розширюється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під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час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нагрівання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і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стискається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під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час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охолодження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У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цьому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тебе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переконають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досліди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227064" y="3920722"/>
            <a:ext cx="4142343" cy="1797032"/>
          </a:xfrm>
          <a:prstGeom prst="roundRect">
            <a:avLst/>
          </a:prstGeom>
          <a:solidFill>
            <a:srgbClr val="C31D58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Зроби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висновок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що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відбувається</a:t>
            </a:r>
            <a:r>
              <a:rPr lang="ru-RU" sz="2400" b="1" dirty="0" smtClean="0">
                <a:solidFill>
                  <a:schemeClr val="bg1"/>
                </a:solidFill>
              </a:rPr>
              <a:t> з </a:t>
            </a:r>
            <a:r>
              <a:rPr lang="ru-RU" sz="2400" b="1" dirty="0" err="1" smtClean="0">
                <a:solidFill>
                  <a:schemeClr val="bg1"/>
                </a:solidFill>
              </a:rPr>
              <a:t>повітрям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під</a:t>
            </a:r>
            <a:r>
              <a:rPr lang="ru-RU" sz="2400" b="1" dirty="0">
                <a:solidFill>
                  <a:schemeClr val="bg1"/>
                </a:solidFill>
              </a:rPr>
              <a:t> час </a:t>
            </a:r>
            <a:r>
              <a:rPr lang="ru-RU" sz="2400" b="1" dirty="0" err="1">
                <a:solidFill>
                  <a:schemeClr val="bg1"/>
                </a:solidFill>
              </a:rPr>
              <a:t>нагрівання</a:t>
            </a:r>
            <a:r>
              <a:rPr lang="ru-RU" sz="2400" b="1" dirty="0">
                <a:solidFill>
                  <a:schemeClr val="bg1"/>
                </a:solidFill>
              </a:rPr>
              <a:t> і </a:t>
            </a:r>
            <a:r>
              <a:rPr lang="ru-RU" sz="2400" b="1" dirty="0" err="1" smtClean="0">
                <a:solidFill>
                  <a:schemeClr val="bg1"/>
                </a:solidFill>
              </a:rPr>
              <a:t>під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час </a:t>
            </a:r>
            <a:r>
              <a:rPr lang="ru-RU" sz="2400" b="1" dirty="0" err="1">
                <a:solidFill>
                  <a:schemeClr val="bg1"/>
                </a:solidFill>
              </a:rPr>
              <a:t>охолодження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3647376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35585" y="494529"/>
            <a:ext cx="9983987" cy="8715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Досліди за схемою й розкажи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7618" y="1503797"/>
            <a:ext cx="3392917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Як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утворюється вітер</a:t>
            </a: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34931" y="5820935"/>
            <a:ext cx="1070517" cy="1037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31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2 клас\4 ЯДС\1 Грущинська\2 Людина і природа восени\№018 Як виникає вітер\2024-10-09_21163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8" b="674"/>
          <a:stretch/>
        </p:blipFill>
        <p:spPr bwMode="auto">
          <a:xfrm>
            <a:off x="4638697" y="1479533"/>
            <a:ext cx="6544107" cy="228040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826264" y="2055598"/>
            <a:ext cx="3624271" cy="17493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Земля в </a:t>
            </a:r>
            <a:r>
              <a:rPr lang="ru-RU" sz="2400" b="1" dirty="0" err="1"/>
              <a:t>різних</a:t>
            </a:r>
            <a:r>
              <a:rPr lang="ru-RU" sz="2400" b="1" dirty="0"/>
              <a:t> </a:t>
            </a:r>
            <a:r>
              <a:rPr lang="ru-RU" sz="2400" b="1" dirty="0" err="1"/>
              <a:t>місцях</a:t>
            </a:r>
            <a:r>
              <a:rPr lang="ru-RU" sz="2400" b="1" dirty="0"/>
              <a:t> </a:t>
            </a:r>
            <a:r>
              <a:rPr lang="ru-RU" sz="2400" b="1" dirty="0" err="1"/>
              <a:t>по-різному</a:t>
            </a:r>
            <a:r>
              <a:rPr lang="ru-RU" sz="2400" b="1" dirty="0"/>
              <a:t> </a:t>
            </a:r>
            <a:r>
              <a:rPr lang="ru-RU" sz="2400" b="1" dirty="0" err="1"/>
              <a:t>нагрівається</a:t>
            </a:r>
            <a:r>
              <a:rPr lang="ru-RU" sz="2400" b="1" dirty="0"/>
              <a:t> </a:t>
            </a:r>
            <a:r>
              <a:rPr lang="ru-RU" sz="2400" b="1" dirty="0" err="1"/>
              <a:t>Сонцем</a:t>
            </a:r>
            <a:r>
              <a:rPr lang="ru-RU" sz="2400" b="1" dirty="0"/>
              <a:t>. </a:t>
            </a:r>
            <a:r>
              <a:rPr lang="ru-RU" sz="2400" b="1" dirty="0" err="1"/>
              <a:t>Від</a:t>
            </a:r>
            <a:r>
              <a:rPr lang="ru-RU" sz="2400" b="1" dirty="0"/>
              <a:t> </a:t>
            </a:r>
            <a:r>
              <a:rPr lang="ru-RU" sz="2400" b="1" dirty="0" err="1"/>
              <a:t>землі</a:t>
            </a:r>
            <a:r>
              <a:rPr lang="ru-RU" sz="2400" b="1" dirty="0"/>
              <a:t> </a:t>
            </a:r>
            <a:r>
              <a:rPr lang="ru-RU" sz="2400" b="1" dirty="0" err="1"/>
              <a:t>нагрівається</a:t>
            </a:r>
            <a:r>
              <a:rPr lang="ru-RU" sz="2400" b="1" dirty="0"/>
              <a:t> і </a:t>
            </a:r>
            <a:r>
              <a:rPr lang="ru-RU" sz="2400" b="1" dirty="0" err="1"/>
              <a:t>повітря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93782" y="3900881"/>
            <a:ext cx="6544107" cy="134352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Тепле </a:t>
            </a:r>
            <a:r>
              <a:rPr lang="ru-RU" sz="2400" b="1" dirty="0" err="1"/>
              <a:t>повітря</a:t>
            </a:r>
            <a:r>
              <a:rPr lang="ru-RU" sz="2400" b="1" dirty="0"/>
              <a:t> </a:t>
            </a:r>
            <a:r>
              <a:rPr lang="ru-RU" sz="2400" b="1" dirty="0" err="1"/>
              <a:t>легше</a:t>
            </a:r>
            <a:r>
              <a:rPr lang="ru-RU" sz="2400" b="1" dirty="0"/>
              <a:t> </a:t>
            </a:r>
            <a:r>
              <a:rPr lang="ru-RU" sz="2400" b="1" dirty="0" err="1"/>
              <a:t>від</a:t>
            </a:r>
            <a:r>
              <a:rPr lang="ru-RU" sz="2400" b="1" dirty="0"/>
              <a:t> </a:t>
            </a:r>
            <a:r>
              <a:rPr lang="ru-RU" sz="2400" b="1" dirty="0" smtClean="0"/>
              <a:t>холодного, тому </a:t>
            </a:r>
            <a:r>
              <a:rPr lang="ru-RU" sz="2400" b="1" dirty="0" err="1" smtClean="0"/>
              <a:t>піднімається</a:t>
            </a:r>
            <a:r>
              <a:rPr lang="ru-RU" sz="2400" b="1" dirty="0" smtClean="0"/>
              <a:t> </a:t>
            </a:r>
            <a:r>
              <a:rPr lang="ru-RU" sz="2400" b="1" dirty="0" err="1"/>
              <a:t>вгору</a:t>
            </a:r>
            <a:r>
              <a:rPr lang="ru-RU" sz="2400" b="1" dirty="0"/>
              <a:t>. А </a:t>
            </a:r>
            <a:r>
              <a:rPr lang="ru-RU" sz="2400" b="1" dirty="0" err="1"/>
              <a:t>холодне</a:t>
            </a:r>
            <a:r>
              <a:rPr lang="ru-RU" sz="2400" b="1" dirty="0"/>
              <a:t> </a:t>
            </a:r>
            <a:r>
              <a:rPr lang="ru-RU" sz="2400" b="1" dirty="0" smtClean="0"/>
              <a:t>– </a:t>
            </a:r>
            <a:r>
              <a:rPr lang="ru-RU" sz="2400" b="1" dirty="0" err="1" smtClean="0"/>
              <a:t>опускається</a:t>
            </a:r>
            <a:r>
              <a:rPr lang="ru-RU" sz="2400" b="1" dirty="0" smtClean="0"/>
              <a:t> </a:t>
            </a:r>
            <a:r>
              <a:rPr lang="ru-RU" sz="2400" b="1" dirty="0"/>
              <a:t>на </a:t>
            </a:r>
            <a:r>
              <a:rPr lang="ru-RU" sz="2400" b="1" dirty="0" err="1"/>
              <a:t>його</a:t>
            </a:r>
            <a:r>
              <a:rPr lang="ru-RU" sz="2400" b="1" dirty="0"/>
              <a:t> </a:t>
            </a:r>
            <a:r>
              <a:rPr lang="ru-RU" sz="2400" b="1" dirty="0" err="1"/>
              <a:t>місце</a:t>
            </a:r>
            <a:r>
              <a:rPr lang="ru-RU" sz="2400" b="1" dirty="0"/>
              <a:t>. Ось і </a:t>
            </a:r>
            <a:r>
              <a:rPr lang="ru-RU" sz="2400" b="1" dirty="0" err="1"/>
              <a:t>виникає</a:t>
            </a:r>
            <a:r>
              <a:rPr lang="ru-RU" sz="2400" b="1" dirty="0"/>
              <a:t> </a:t>
            </a:r>
            <a:r>
              <a:rPr lang="ru-RU" sz="2400" b="1" dirty="0" err="1"/>
              <a:t>вітер</a:t>
            </a:r>
            <a:r>
              <a:rPr lang="ru-RU" sz="2400" dirty="0"/>
              <a:t>.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777712" y="5283498"/>
            <a:ext cx="7701474" cy="578882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</a:rPr>
              <a:t>Вітер</a:t>
            </a: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  <a:t> – це рух </a:t>
            </a: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повітря вздовж поверхні Землі.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Picture 4" descr="Українців попереджають про штормовий вітер | Українська правд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85" y="3957142"/>
            <a:ext cx="2620941" cy="161579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05201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1255</TotalTime>
  <Words>704</Words>
  <Application>Microsoft Office PowerPoint</Application>
  <PresentationFormat>Произвольный</PresentationFormat>
  <Paragraphs>112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84</cp:revision>
  <dcterms:created xsi:type="dcterms:W3CDTF">2018-01-05T16:38:53Z</dcterms:created>
  <dcterms:modified xsi:type="dcterms:W3CDTF">2024-10-10T11:32:57Z</dcterms:modified>
</cp:coreProperties>
</file>