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337" r:id="rId3"/>
    <p:sldId id="327" r:id="rId4"/>
    <p:sldId id="336" r:id="rId5"/>
    <p:sldId id="326" r:id="rId6"/>
    <p:sldId id="324" r:id="rId7"/>
    <p:sldId id="329" r:id="rId8"/>
    <p:sldId id="330" r:id="rId9"/>
    <p:sldId id="331" r:id="rId10"/>
    <p:sldId id="332" r:id="rId11"/>
    <p:sldId id="333" r:id="rId12"/>
    <p:sldId id="334" r:id="rId13"/>
    <p:sldId id="328" r:id="rId14"/>
    <p:sldId id="33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FFFF00"/>
    <a:srgbClr val="1694E9"/>
    <a:srgbClr val="295FFF"/>
    <a:srgbClr val="FFB441"/>
    <a:srgbClr val="709E32"/>
    <a:srgbClr val="00B050"/>
    <a:srgbClr val="000000"/>
    <a:srgbClr val="00206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826" autoAdjust="0"/>
    <p:restoredTop sz="94660"/>
  </p:normalViewPr>
  <p:slideViewPr>
    <p:cSldViewPr snapToGrid="0">
      <p:cViewPr varScale="1">
        <p:scale>
          <a:sx n="86" d="100"/>
          <a:sy n="86" d="100"/>
        </p:scale>
        <p:origin x="-22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781B1E-F8C4-4597-843A-0EAE9000DD23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11BE1E0-2FCF-4F5D-B40C-C9F46BE22818}">
      <dgm:prSet phldrT="[Текст]"/>
      <dgm:spPr>
        <a:solidFill>
          <a:srgbClr val="FFC000"/>
        </a:solidFill>
      </dgm:spPr>
      <dgm:t>
        <a:bodyPr/>
        <a:lstStyle/>
        <a:p>
          <a:r>
            <a:rPr lang="uk-UA" b="1" dirty="0" smtClean="0"/>
            <a:t>урок</a:t>
          </a:r>
          <a:endParaRPr lang="ru-RU" b="1" dirty="0"/>
        </a:p>
      </dgm:t>
    </dgm:pt>
    <dgm:pt modelId="{52B989FD-C89F-4D37-843F-7A4F643DDB8A}" type="parTrans" cxnId="{D5EA7B3E-0D3C-4575-BBE9-4B8768AA9395}">
      <dgm:prSet/>
      <dgm:spPr/>
      <dgm:t>
        <a:bodyPr/>
        <a:lstStyle/>
        <a:p>
          <a:endParaRPr lang="ru-RU"/>
        </a:p>
      </dgm:t>
    </dgm:pt>
    <dgm:pt modelId="{20403D49-7A16-4E5C-8E4F-DA110DC9157C}" type="sibTrans" cxnId="{D5EA7B3E-0D3C-4575-BBE9-4B8768AA9395}">
      <dgm:prSet/>
      <dgm:spPr/>
      <dgm:t>
        <a:bodyPr/>
        <a:lstStyle/>
        <a:p>
          <a:endParaRPr lang="ru-RU"/>
        </a:p>
      </dgm:t>
    </dgm:pt>
    <dgm:pt modelId="{E14F5D1D-2235-4A78-B962-6AB89CDB34AD}">
      <dgm:prSet phldrT="[Текст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uk-UA" sz="3600" b="1" dirty="0" smtClean="0"/>
            <a:t>цікавий</a:t>
          </a:r>
          <a:endParaRPr lang="ru-RU" sz="3600" b="1" dirty="0"/>
        </a:p>
      </dgm:t>
    </dgm:pt>
    <dgm:pt modelId="{46F52824-6C77-4C95-9D70-53F13A911034}" type="parTrans" cxnId="{B995C2F3-31AA-4CD2-8210-F04AC07A9B66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909382CF-1F2A-4D18-A109-203AD92C7D67}" type="sibTrans" cxnId="{B995C2F3-31AA-4CD2-8210-F04AC07A9B66}">
      <dgm:prSet/>
      <dgm:spPr/>
      <dgm:t>
        <a:bodyPr/>
        <a:lstStyle/>
        <a:p>
          <a:endParaRPr lang="ru-RU"/>
        </a:p>
      </dgm:t>
    </dgm:pt>
    <dgm:pt modelId="{F016CD53-4314-44C8-8851-271A8386442A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uk-UA" sz="3600" b="1" dirty="0" smtClean="0"/>
            <a:t>нудний</a:t>
          </a:r>
          <a:endParaRPr lang="ru-RU" sz="3600" b="1" dirty="0"/>
        </a:p>
      </dgm:t>
    </dgm:pt>
    <dgm:pt modelId="{E85B6E4D-70A7-4DB1-A1A0-A1519B498753}" type="parTrans" cxnId="{748E59BD-2C29-4AF4-AC12-330BF3616D1D}">
      <dgm:prSet/>
      <dgm:spPr>
        <a:solidFill>
          <a:srgbClr val="7030A0"/>
        </a:solidFill>
      </dgm:spPr>
      <dgm:t>
        <a:bodyPr/>
        <a:lstStyle/>
        <a:p>
          <a:endParaRPr lang="ru-RU"/>
        </a:p>
      </dgm:t>
    </dgm:pt>
    <dgm:pt modelId="{7A085252-BEF4-44B7-81C7-91A5E37EA4E6}" type="sibTrans" cxnId="{748E59BD-2C29-4AF4-AC12-330BF3616D1D}">
      <dgm:prSet/>
      <dgm:spPr/>
      <dgm:t>
        <a:bodyPr/>
        <a:lstStyle/>
        <a:p>
          <a:endParaRPr lang="ru-RU"/>
        </a:p>
      </dgm:t>
    </dgm:pt>
    <dgm:pt modelId="{C7962517-4C5C-42CA-BFBB-E232FC2B266D}">
      <dgm:prSet phldrT="[Текст]" custT="1"/>
      <dgm:spPr>
        <a:solidFill>
          <a:srgbClr val="E838BA"/>
        </a:solidFill>
      </dgm:spPr>
      <dgm:t>
        <a:bodyPr/>
        <a:lstStyle/>
        <a:p>
          <a:r>
            <a:rPr lang="uk-UA" sz="3600" b="1" dirty="0" err="1" smtClean="0"/>
            <a:t>пізнаваль</a:t>
          </a:r>
          <a:r>
            <a:rPr lang="uk-UA" sz="3600" b="1" dirty="0" smtClean="0"/>
            <a:t>-ний</a:t>
          </a:r>
          <a:endParaRPr lang="ru-RU" sz="3600" b="1" dirty="0"/>
        </a:p>
      </dgm:t>
    </dgm:pt>
    <dgm:pt modelId="{FB51DD19-8365-4539-BC19-2E62842AA665}" type="parTrans" cxnId="{61E4E69C-425F-4B4A-8490-8F0B3788F53E}">
      <dgm:prSet/>
      <dgm:spPr>
        <a:solidFill>
          <a:srgbClr val="E838BA"/>
        </a:solidFill>
      </dgm:spPr>
      <dgm:t>
        <a:bodyPr/>
        <a:lstStyle/>
        <a:p>
          <a:endParaRPr lang="ru-RU"/>
        </a:p>
      </dgm:t>
    </dgm:pt>
    <dgm:pt modelId="{60323AE2-2A5B-47A8-BDF0-E4C81AB8B28B}" type="sibTrans" cxnId="{61E4E69C-425F-4B4A-8490-8F0B3788F53E}">
      <dgm:prSet/>
      <dgm:spPr/>
      <dgm:t>
        <a:bodyPr/>
        <a:lstStyle/>
        <a:p>
          <a:endParaRPr lang="ru-RU"/>
        </a:p>
      </dgm:t>
    </dgm:pt>
    <dgm:pt modelId="{3F736675-4146-4E95-9E88-00E945979D80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3600" b="1" dirty="0" smtClean="0"/>
            <a:t>довгий</a:t>
          </a:r>
          <a:endParaRPr lang="ru-RU" sz="3600" b="1" dirty="0"/>
        </a:p>
      </dgm:t>
    </dgm:pt>
    <dgm:pt modelId="{0751368C-5490-4419-8EE3-56792E0EC74B}" type="parTrans" cxnId="{26F7FA7E-8C96-4B9B-8184-630B3FB46B95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BF7E7A0F-8BFE-41BF-91F1-281379ED4C9F}" type="sibTrans" cxnId="{26F7FA7E-8C96-4B9B-8184-630B3FB46B95}">
      <dgm:prSet/>
      <dgm:spPr/>
      <dgm:t>
        <a:bodyPr/>
        <a:lstStyle/>
        <a:p>
          <a:endParaRPr lang="ru-RU"/>
        </a:p>
      </dgm:t>
    </dgm:pt>
    <dgm:pt modelId="{2252AE63-8550-48D5-B76D-33F4776E21D7}">
      <dgm:prSet custT="1"/>
      <dgm:spPr>
        <a:solidFill>
          <a:srgbClr val="FF3300"/>
        </a:solidFill>
      </dgm:spPr>
      <dgm:t>
        <a:bodyPr/>
        <a:lstStyle/>
        <a:p>
          <a:r>
            <a:rPr lang="uk-UA" sz="3600" b="1" dirty="0" smtClean="0"/>
            <a:t>швидкий</a:t>
          </a:r>
          <a:endParaRPr lang="ru-RU" sz="3600" b="1" dirty="0"/>
        </a:p>
      </dgm:t>
    </dgm:pt>
    <dgm:pt modelId="{43D7AFE5-A151-4A39-BE65-75D4FCB60E50}" type="parTrans" cxnId="{91C5C2D8-1F85-480C-BB37-28924ED47A5F}">
      <dgm:prSet/>
      <dgm:spPr>
        <a:solidFill>
          <a:srgbClr val="FF3300"/>
        </a:solidFill>
      </dgm:spPr>
      <dgm:t>
        <a:bodyPr/>
        <a:lstStyle/>
        <a:p>
          <a:endParaRPr lang="ru-RU"/>
        </a:p>
      </dgm:t>
    </dgm:pt>
    <dgm:pt modelId="{49FC656A-AA47-4A86-9894-149F4A5DC331}" type="sibTrans" cxnId="{91C5C2D8-1F85-480C-BB37-28924ED47A5F}">
      <dgm:prSet/>
      <dgm:spPr/>
      <dgm:t>
        <a:bodyPr/>
        <a:lstStyle/>
        <a:p>
          <a:endParaRPr lang="ru-RU"/>
        </a:p>
      </dgm:t>
    </dgm:pt>
    <dgm:pt modelId="{E3DA2B5F-5B05-4A0B-A7DD-509193D4E17C}" type="pres">
      <dgm:prSet presAssocID="{D4781B1E-F8C4-4597-843A-0EAE9000DD2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DA17EA-73B1-430F-B0C0-A6399710F092}" type="pres">
      <dgm:prSet presAssocID="{D11BE1E0-2FCF-4F5D-B40C-C9F46BE22818}" presName="centerShape" presStyleLbl="node0" presStyleIdx="0" presStyleCnt="1"/>
      <dgm:spPr/>
      <dgm:t>
        <a:bodyPr/>
        <a:lstStyle/>
        <a:p>
          <a:endParaRPr lang="ru-RU"/>
        </a:p>
      </dgm:t>
    </dgm:pt>
    <dgm:pt modelId="{322D643B-98E7-48FB-B365-19A4E35E80BE}" type="pres">
      <dgm:prSet presAssocID="{46F52824-6C77-4C95-9D70-53F13A911034}" presName="parTrans" presStyleLbl="bgSibTrans2D1" presStyleIdx="0" presStyleCnt="5"/>
      <dgm:spPr/>
      <dgm:t>
        <a:bodyPr/>
        <a:lstStyle/>
        <a:p>
          <a:endParaRPr lang="ru-RU"/>
        </a:p>
      </dgm:t>
    </dgm:pt>
    <dgm:pt modelId="{93688CAB-E69F-4828-B1A4-C8BA928A3C5C}" type="pres">
      <dgm:prSet presAssocID="{E14F5D1D-2235-4A78-B962-6AB89CDB34A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F4133-705B-422C-A43F-E1CBC8EB6FB8}" type="pres">
      <dgm:prSet presAssocID="{E85B6E4D-70A7-4DB1-A1A0-A1519B498753}" presName="parTrans" presStyleLbl="bgSibTrans2D1" presStyleIdx="1" presStyleCnt="5"/>
      <dgm:spPr/>
      <dgm:t>
        <a:bodyPr/>
        <a:lstStyle/>
        <a:p>
          <a:endParaRPr lang="ru-RU"/>
        </a:p>
      </dgm:t>
    </dgm:pt>
    <dgm:pt modelId="{F21D2CB4-61F7-4C96-88D6-482ADA1F7E14}" type="pres">
      <dgm:prSet presAssocID="{F016CD53-4314-44C8-8851-271A8386442A}" presName="node" presStyleLbl="node1" presStyleIdx="1" presStyleCnt="5" custRadScaleRad="105946" custRadScaleInc="-179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DF4519-05E7-4E60-B563-B73106BC51CA}" type="pres">
      <dgm:prSet presAssocID="{FB51DD19-8365-4539-BC19-2E62842AA665}" presName="parTrans" presStyleLbl="bgSibTrans2D1" presStyleIdx="2" presStyleCnt="5"/>
      <dgm:spPr/>
      <dgm:t>
        <a:bodyPr/>
        <a:lstStyle/>
        <a:p>
          <a:endParaRPr lang="ru-RU"/>
        </a:p>
      </dgm:t>
    </dgm:pt>
    <dgm:pt modelId="{2BCCC9C3-A556-4EBF-A2F7-AA7AE81151C5}" type="pres">
      <dgm:prSet presAssocID="{C7962517-4C5C-42CA-BFBB-E232FC2B266D}" presName="node" presStyleLbl="node1" presStyleIdx="2" presStyleCnt="5" custScaleX="1311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A86CE5-EC7C-46F2-A933-03A0CFACB5F2}" type="pres">
      <dgm:prSet presAssocID="{0751368C-5490-4419-8EE3-56792E0EC74B}" presName="parTrans" presStyleLbl="bgSibTrans2D1" presStyleIdx="3" presStyleCnt="5"/>
      <dgm:spPr/>
      <dgm:t>
        <a:bodyPr/>
        <a:lstStyle/>
        <a:p>
          <a:endParaRPr lang="ru-RU"/>
        </a:p>
      </dgm:t>
    </dgm:pt>
    <dgm:pt modelId="{886191E9-BEED-4D49-9BC0-55CF97BBD098}" type="pres">
      <dgm:prSet presAssocID="{3F736675-4146-4E95-9E88-00E945979D80}" presName="node" presStyleLbl="node1" presStyleIdx="3" presStyleCnt="5" custRadScaleRad="102763" custRadScaleInc="208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D48452-783F-4794-8177-6F90FAAEFC3F}" type="pres">
      <dgm:prSet presAssocID="{43D7AFE5-A151-4A39-BE65-75D4FCB60E50}" presName="parTrans" presStyleLbl="bgSibTrans2D1" presStyleIdx="4" presStyleCnt="5"/>
      <dgm:spPr/>
      <dgm:t>
        <a:bodyPr/>
        <a:lstStyle/>
        <a:p>
          <a:endParaRPr lang="ru-RU"/>
        </a:p>
      </dgm:t>
    </dgm:pt>
    <dgm:pt modelId="{BB208B9D-B692-4ADE-BCA6-F15EAB400D8C}" type="pres">
      <dgm:prSet presAssocID="{2252AE63-8550-48D5-B76D-33F4776E21D7}" presName="node" presStyleLbl="node1" presStyleIdx="4" presStyleCnt="5" custScaleX="1170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95C2F3-31AA-4CD2-8210-F04AC07A9B66}" srcId="{D11BE1E0-2FCF-4F5D-B40C-C9F46BE22818}" destId="{E14F5D1D-2235-4A78-B962-6AB89CDB34AD}" srcOrd="0" destOrd="0" parTransId="{46F52824-6C77-4C95-9D70-53F13A911034}" sibTransId="{909382CF-1F2A-4D18-A109-203AD92C7D67}"/>
    <dgm:cxn modelId="{61E4E69C-425F-4B4A-8490-8F0B3788F53E}" srcId="{D11BE1E0-2FCF-4F5D-B40C-C9F46BE22818}" destId="{C7962517-4C5C-42CA-BFBB-E232FC2B266D}" srcOrd="2" destOrd="0" parTransId="{FB51DD19-8365-4539-BC19-2E62842AA665}" sibTransId="{60323AE2-2A5B-47A8-BDF0-E4C81AB8B28B}"/>
    <dgm:cxn modelId="{9A6D971C-529B-47D6-83E4-068B340478E9}" type="presOf" srcId="{FB51DD19-8365-4539-BC19-2E62842AA665}" destId="{57DF4519-05E7-4E60-B563-B73106BC51CA}" srcOrd="0" destOrd="0" presId="urn:microsoft.com/office/officeart/2005/8/layout/radial4"/>
    <dgm:cxn modelId="{E0E3B90E-27D7-468E-B1EC-4C2CAFDC5A07}" type="presOf" srcId="{E85B6E4D-70A7-4DB1-A1A0-A1519B498753}" destId="{97AF4133-705B-422C-A43F-E1CBC8EB6FB8}" srcOrd="0" destOrd="0" presId="urn:microsoft.com/office/officeart/2005/8/layout/radial4"/>
    <dgm:cxn modelId="{26F7FA7E-8C96-4B9B-8184-630B3FB46B95}" srcId="{D11BE1E0-2FCF-4F5D-B40C-C9F46BE22818}" destId="{3F736675-4146-4E95-9E88-00E945979D80}" srcOrd="3" destOrd="0" parTransId="{0751368C-5490-4419-8EE3-56792E0EC74B}" sibTransId="{BF7E7A0F-8BFE-41BF-91F1-281379ED4C9F}"/>
    <dgm:cxn modelId="{855736E7-9DBE-46CF-987D-894240FB5850}" type="presOf" srcId="{43D7AFE5-A151-4A39-BE65-75D4FCB60E50}" destId="{ADD48452-783F-4794-8177-6F90FAAEFC3F}" srcOrd="0" destOrd="0" presId="urn:microsoft.com/office/officeart/2005/8/layout/radial4"/>
    <dgm:cxn modelId="{B2AF1A66-AF42-4EF5-A446-05A635BACC99}" type="presOf" srcId="{0751368C-5490-4419-8EE3-56792E0EC74B}" destId="{CDA86CE5-EC7C-46F2-A933-03A0CFACB5F2}" srcOrd="0" destOrd="0" presId="urn:microsoft.com/office/officeart/2005/8/layout/radial4"/>
    <dgm:cxn modelId="{91C5C2D8-1F85-480C-BB37-28924ED47A5F}" srcId="{D11BE1E0-2FCF-4F5D-B40C-C9F46BE22818}" destId="{2252AE63-8550-48D5-B76D-33F4776E21D7}" srcOrd="4" destOrd="0" parTransId="{43D7AFE5-A151-4A39-BE65-75D4FCB60E50}" sibTransId="{49FC656A-AA47-4A86-9894-149F4A5DC331}"/>
    <dgm:cxn modelId="{39C8FFE8-61E8-491C-A5FD-D0DA8848ADF1}" type="presOf" srcId="{D11BE1E0-2FCF-4F5D-B40C-C9F46BE22818}" destId="{A1DA17EA-73B1-430F-B0C0-A6399710F092}" srcOrd="0" destOrd="0" presId="urn:microsoft.com/office/officeart/2005/8/layout/radial4"/>
    <dgm:cxn modelId="{7B5ACE7C-2314-4B4C-8B4D-FE877A8FE019}" type="presOf" srcId="{2252AE63-8550-48D5-B76D-33F4776E21D7}" destId="{BB208B9D-B692-4ADE-BCA6-F15EAB400D8C}" srcOrd="0" destOrd="0" presId="urn:microsoft.com/office/officeart/2005/8/layout/radial4"/>
    <dgm:cxn modelId="{5ACCBE11-9AA0-435E-A11D-D8698D7B0705}" type="presOf" srcId="{D4781B1E-F8C4-4597-843A-0EAE9000DD23}" destId="{E3DA2B5F-5B05-4A0B-A7DD-509193D4E17C}" srcOrd="0" destOrd="0" presId="urn:microsoft.com/office/officeart/2005/8/layout/radial4"/>
    <dgm:cxn modelId="{ECFB446E-1660-4906-BDDD-8E4B8CAD85D0}" type="presOf" srcId="{3F736675-4146-4E95-9E88-00E945979D80}" destId="{886191E9-BEED-4D49-9BC0-55CF97BBD098}" srcOrd="0" destOrd="0" presId="urn:microsoft.com/office/officeart/2005/8/layout/radial4"/>
    <dgm:cxn modelId="{D5EA7B3E-0D3C-4575-BBE9-4B8768AA9395}" srcId="{D4781B1E-F8C4-4597-843A-0EAE9000DD23}" destId="{D11BE1E0-2FCF-4F5D-B40C-C9F46BE22818}" srcOrd="0" destOrd="0" parTransId="{52B989FD-C89F-4D37-843F-7A4F643DDB8A}" sibTransId="{20403D49-7A16-4E5C-8E4F-DA110DC9157C}"/>
    <dgm:cxn modelId="{748E59BD-2C29-4AF4-AC12-330BF3616D1D}" srcId="{D11BE1E0-2FCF-4F5D-B40C-C9F46BE22818}" destId="{F016CD53-4314-44C8-8851-271A8386442A}" srcOrd="1" destOrd="0" parTransId="{E85B6E4D-70A7-4DB1-A1A0-A1519B498753}" sibTransId="{7A085252-BEF4-44B7-81C7-91A5E37EA4E6}"/>
    <dgm:cxn modelId="{838B3E35-2F28-4C5A-A34E-0B480E001E12}" type="presOf" srcId="{E14F5D1D-2235-4A78-B962-6AB89CDB34AD}" destId="{93688CAB-E69F-4828-B1A4-C8BA928A3C5C}" srcOrd="0" destOrd="0" presId="urn:microsoft.com/office/officeart/2005/8/layout/radial4"/>
    <dgm:cxn modelId="{A7EF681A-539D-498B-A449-9D0498EB223C}" type="presOf" srcId="{46F52824-6C77-4C95-9D70-53F13A911034}" destId="{322D643B-98E7-48FB-B365-19A4E35E80BE}" srcOrd="0" destOrd="0" presId="urn:microsoft.com/office/officeart/2005/8/layout/radial4"/>
    <dgm:cxn modelId="{33E83C46-AB25-4C78-B8B3-227B64B975EE}" type="presOf" srcId="{F016CD53-4314-44C8-8851-271A8386442A}" destId="{F21D2CB4-61F7-4C96-88D6-482ADA1F7E14}" srcOrd="0" destOrd="0" presId="urn:microsoft.com/office/officeart/2005/8/layout/radial4"/>
    <dgm:cxn modelId="{298BA840-2CD8-469D-9951-6BED0CCCF1D7}" type="presOf" srcId="{C7962517-4C5C-42CA-BFBB-E232FC2B266D}" destId="{2BCCC9C3-A556-4EBF-A2F7-AA7AE81151C5}" srcOrd="0" destOrd="0" presId="urn:microsoft.com/office/officeart/2005/8/layout/radial4"/>
    <dgm:cxn modelId="{43BF64FD-8472-457A-AEE5-61EE8EDB819E}" type="presParOf" srcId="{E3DA2B5F-5B05-4A0B-A7DD-509193D4E17C}" destId="{A1DA17EA-73B1-430F-B0C0-A6399710F092}" srcOrd="0" destOrd="0" presId="urn:microsoft.com/office/officeart/2005/8/layout/radial4"/>
    <dgm:cxn modelId="{B1E9F606-2D86-434D-8EDF-220EA9654EE6}" type="presParOf" srcId="{E3DA2B5F-5B05-4A0B-A7DD-509193D4E17C}" destId="{322D643B-98E7-48FB-B365-19A4E35E80BE}" srcOrd="1" destOrd="0" presId="urn:microsoft.com/office/officeart/2005/8/layout/radial4"/>
    <dgm:cxn modelId="{0B0B5FB8-7773-4981-8CEC-99B6D69ED610}" type="presParOf" srcId="{E3DA2B5F-5B05-4A0B-A7DD-509193D4E17C}" destId="{93688CAB-E69F-4828-B1A4-C8BA928A3C5C}" srcOrd="2" destOrd="0" presId="urn:microsoft.com/office/officeart/2005/8/layout/radial4"/>
    <dgm:cxn modelId="{034B9A83-B87B-4647-8809-E8D9AC9A7CDF}" type="presParOf" srcId="{E3DA2B5F-5B05-4A0B-A7DD-509193D4E17C}" destId="{97AF4133-705B-422C-A43F-E1CBC8EB6FB8}" srcOrd="3" destOrd="0" presId="urn:microsoft.com/office/officeart/2005/8/layout/radial4"/>
    <dgm:cxn modelId="{0FF21AC4-9C43-40E1-9A5F-7A89740C8BEF}" type="presParOf" srcId="{E3DA2B5F-5B05-4A0B-A7DD-509193D4E17C}" destId="{F21D2CB4-61F7-4C96-88D6-482ADA1F7E14}" srcOrd="4" destOrd="0" presId="urn:microsoft.com/office/officeart/2005/8/layout/radial4"/>
    <dgm:cxn modelId="{C08DDB07-FEFC-44B6-9E8C-09D90E4BE45C}" type="presParOf" srcId="{E3DA2B5F-5B05-4A0B-A7DD-509193D4E17C}" destId="{57DF4519-05E7-4E60-B563-B73106BC51CA}" srcOrd="5" destOrd="0" presId="urn:microsoft.com/office/officeart/2005/8/layout/radial4"/>
    <dgm:cxn modelId="{9E13DD2B-7877-4094-9A0E-5C0EEF623187}" type="presParOf" srcId="{E3DA2B5F-5B05-4A0B-A7DD-509193D4E17C}" destId="{2BCCC9C3-A556-4EBF-A2F7-AA7AE81151C5}" srcOrd="6" destOrd="0" presId="urn:microsoft.com/office/officeart/2005/8/layout/radial4"/>
    <dgm:cxn modelId="{28A1FDC1-9A3C-4D41-BB68-459825952E1F}" type="presParOf" srcId="{E3DA2B5F-5B05-4A0B-A7DD-509193D4E17C}" destId="{CDA86CE5-EC7C-46F2-A933-03A0CFACB5F2}" srcOrd="7" destOrd="0" presId="urn:microsoft.com/office/officeart/2005/8/layout/radial4"/>
    <dgm:cxn modelId="{6E5EF410-2CFA-4869-92A2-8AACFB06FEE9}" type="presParOf" srcId="{E3DA2B5F-5B05-4A0B-A7DD-509193D4E17C}" destId="{886191E9-BEED-4D49-9BC0-55CF97BBD098}" srcOrd="8" destOrd="0" presId="urn:microsoft.com/office/officeart/2005/8/layout/radial4"/>
    <dgm:cxn modelId="{00CB4837-5357-43BD-B51F-72F004AA8FAA}" type="presParOf" srcId="{E3DA2B5F-5B05-4A0B-A7DD-509193D4E17C}" destId="{ADD48452-783F-4794-8177-6F90FAAEFC3F}" srcOrd="9" destOrd="0" presId="urn:microsoft.com/office/officeart/2005/8/layout/radial4"/>
    <dgm:cxn modelId="{78C4A0C8-1021-4850-B74F-29497E9CE4BC}" type="presParOf" srcId="{E3DA2B5F-5B05-4A0B-A7DD-509193D4E17C}" destId="{BB208B9D-B692-4ADE-BCA6-F15EAB400D8C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A17EA-73B1-430F-B0C0-A6399710F092}">
      <dsp:nvSpPr>
        <dsp:cNvPr id="0" name=""/>
        <dsp:cNvSpPr/>
      </dsp:nvSpPr>
      <dsp:spPr>
        <a:xfrm>
          <a:off x="3775616" y="2953872"/>
          <a:ext cx="2188617" cy="2188617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600" b="1" kern="1200" dirty="0" smtClean="0"/>
            <a:t>урок</a:t>
          </a:r>
          <a:endParaRPr lang="ru-RU" sz="5600" b="1" kern="1200" dirty="0"/>
        </a:p>
      </dsp:txBody>
      <dsp:txXfrm>
        <a:off x="4096132" y="3274388"/>
        <a:ext cx="1547585" cy="1547585"/>
      </dsp:txXfrm>
    </dsp:sp>
    <dsp:sp modelId="{322D643B-98E7-48FB-B365-19A4E35E80BE}">
      <dsp:nvSpPr>
        <dsp:cNvPr id="0" name=""/>
        <dsp:cNvSpPr/>
      </dsp:nvSpPr>
      <dsp:spPr>
        <a:xfrm rot="10800000">
          <a:off x="1654428" y="3736303"/>
          <a:ext cx="2004522" cy="623756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688CAB-E69F-4828-B1A4-C8BA928A3C5C}">
      <dsp:nvSpPr>
        <dsp:cNvPr id="0" name=""/>
        <dsp:cNvSpPr/>
      </dsp:nvSpPr>
      <dsp:spPr>
        <a:xfrm>
          <a:off x="614834" y="3216506"/>
          <a:ext cx="2079186" cy="1663349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цікавий</a:t>
          </a:r>
          <a:endParaRPr lang="ru-RU" sz="3600" b="1" kern="1200" dirty="0"/>
        </a:p>
      </dsp:txBody>
      <dsp:txXfrm>
        <a:off x="663552" y="3265224"/>
        <a:ext cx="1981750" cy="1565913"/>
      </dsp:txXfrm>
    </dsp:sp>
    <dsp:sp modelId="{97AF4133-705B-422C-A43F-E1CBC8EB6FB8}">
      <dsp:nvSpPr>
        <dsp:cNvPr id="0" name=""/>
        <dsp:cNvSpPr/>
      </dsp:nvSpPr>
      <dsp:spPr>
        <a:xfrm rot="13111308">
          <a:off x="1966847" y="2295059"/>
          <a:ext cx="2185200" cy="623756"/>
        </a:xfrm>
        <a:prstGeom prst="leftArrow">
          <a:avLst>
            <a:gd name="adj1" fmla="val 60000"/>
            <a:gd name="adj2" fmla="val 5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D2CB4-61F7-4C96-88D6-482ADA1F7E14}">
      <dsp:nvSpPr>
        <dsp:cNvPr id="0" name=""/>
        <dsp:cNvSpPr/>
      </dsp:nvSpPr>
      <dsp:spPr>
        <a:xfrm>
          <a:off x="1165035" y="1094777"/>
          <a:ext cx="2079186" cy="1663349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нудний</a:t>
          </a:r>
          <a:endParaRPr lang="ru-RU" sz="3600" b="1" kern="1200" dirty="0"/>
        </a:p>
      </dsp:txBody>
      <dsp:txXfrm>
        <a:off x="1213753" y="1143495"/>
        <a:ext cx="1981750" cy="1565913"/>
      </dsp:txXfrm>
    </dsp:sp>
    <dsp:sp modelId="{57DF4519-05E7-4E60-B563-B73106BC51CA}">
      <dsp:nvSpPr>
        <dsp:cNvPr id="0" name=""/>
        <dsp:cNvSpPr/>
      </dsp:nvSpPr>
      <dsp:spPr>
        <a:xfrm rot="16200000">
          <a:off x="3867664" y="1523067"/>
          <a:ext cx="2004522" cy="623756"/>
        </a:xfrm>
        <a:prstGeom prst="leftArrow">
          <a:avLst>
            <a:gd name="adj1" fmla="val 60000"/>
            <a:gd name="adj2" fmla="val 50000"/>
          </a:avLst>
        </a:prstGeom>
        <a:solidFill>
          <a:srgbClr val="E838B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CCC9C3-A556-4EBF-A2F7-AA7AE81151C5}">
      <dsp:nvSpPr>
        <dsp:cNvPr id="0" name=""/>
        <dsp:cNvSpPr/>
      </dsp:nvSpPr>
      <dsp:spPr>
        <a:xfrm>
          <a:off x="3506883" y="1009"/>
          <a:ext cx="2726084" cy="1663349"/>
        </a:xfrm>
        <a:prstGeom prst="roundRect">
          <a:avLst>
            <a:gd name="adj" fmla="val 10000"/>
          </a:avLst>
        </a:prstGeom>
        <a:solidFill>
          <a:srgbClr val="E838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err="1" smtClean="0"/>
            <a:t>пізнаваль</a:t>
          </a:r>
          <a:r>
            <a:rPr lang="uk-UA" sz="3600" b="1" kern="1200" dirty="0" smtClean="0"/>
            <a:t>-ний</a:t>
          </a:r>
          <a:endParaRPr lang="ru-RU" sz="3600" b="1" kern="1200" dirty="0"/>
        </a:p>
      </dsp:txBody>
      <dsp:txXfrm>
        <a:off x="3555601" y="49727"/>
        <a:ext cx="2628648" cy="1565913"/>
      </dsp:txXfrm>
    </dsp:sp>
    <dsp:sp modelId="{CDA86CE5-EC7C-46F2-A933-03A0CFACB5F2}">
      <dsp:nvSpPr>
        <dsp:cNvPr id="0" name=""/>
        <dsp:cNvSpPr/>
      </dsp:nvSpPr>
      <dsp:spPr>
        <a:xfrm rot="19350511">
          <a:off x="5618948" y="2360707"/>
          <a:ext cx="2088480" cy="62375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</dsp:sp>
    <dsp:sp modelId="{886191E9-BEED-4D49-9BC0-55CF97BBD098}">
      <dsp:nvSpPr>
        <dsp:cNvPr id="0" name=""/>
        <dsp:cNvSpPr/>
      </dsp:nvSpPr>
      <dsp:spPr>
        <a:xfrm>
          <a:off x="6452141" y="1205341"/>
          <a:ext cx="2079186" cy="1663349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довгий</a:t>
          </a:r>
          <a:endParaRPr lang="ru-RU" sz="3600" b="1" kern="1200" dirty="0"/>
        </a:p>
      </dsp:txBody>
      <dsp:txXfrm>
        <a:off x="6500859" y="1254059"/>
        <a:ext cx="1981750" cy="1565913"/>
      </dsp:txXfrm>
    </dsp:sp>
    <dsp:sp modelId="{ADD48452-783F-4794-8177-6F90FAAEFC3F}">
      <dsp:nvSpPr>
        <dsp:cNvPr id="0" name=""/>
        <dsp:cNvSpPr/>
      </dsp:nvSpPr>
      <dsp:spPr>
        <a:xfrm>
          <a:off x="6080899" y="3736303"/>
          <a:ext cx="2004522" cy="623756"/>
        </a:xfrm>
        <a:prstGeom prst="leftArrow">
          <a:avLst>
            <a:gd name="adj1" fmla="val 60000"/>
            <a:gd name="adj2" fmla="val 50000"/>
          </a:avLst>
        </a:prstGeom>
        <a:solidFill>
          <a:srgbClr val="FF33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208B9D-B692-4ADE-BCA6-F15EAB400D8C}">
      <dsp:nvSpPr>
        <dsp:cNvPr id="0" name=""/>
        <dsp:cNvSpPr/>
      </dsp:nvSpPr>
      <dsp:spPr>
        <a:xfrm>
          <a:off x="6868671" y="3216506"/>
          <a:ext cx="2433501" cy="1663349"/>
        </a:xfrm>
        <a:prstGeom prst="roundRect">
          <a:avLst>
            <a:gd name="adj" fmla="val 10000"/>
          </a:avLst>
        </a:prstGeom>
        <a:solidFill>
          <a:srgbClr val="FF3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швидкий</a:t>
          </a:r>
          <a:endParaRPr lang="ru-RU" sz="3600" b="1" kern="1200" dirty="0"/>
        </a:p>
      </dsp:txBody>
      <dsp:txXfrm>
        <a:off x="6917389" y="3265224"/>
        <a:ext cx="2336065" cy="1565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06.10.2024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06.10.2024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06.10.2024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06.10.2024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06.10.2024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06.10.2024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1461" y="4382085"/>
            <a:ext cx="9793996" cy="1736646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chemeClr val="accent2">
                    <a:lumMod val="75000"/>
                  </a:schemeClr>
                </a:solidFill>
              </a:rPr>
              <a:t>Мирилки. Загадки. Вірш Д. Білоуса «Загадки про </a:t>
            </a:r>
            <a:r>
              <a:rPr lang="uk-UA" sz="4800" b="1" dirty="0" smtClean="0">
                <a:solidFill>
                  <a:schemeClr val="accent2">
                    <a:lumMod val="75000"/>
                  </a:schemeClr>
                </a:solidFill>
              </a:rPr>
              <a:t>розділові </a:t>
            </a:r>
            <a:r>
              <a:rPr lang="uk-UA" sz="4800" b="1" dirty="0" smtClean="0">
                <a:solidFill>
                  <a:schemeClr val="accent2">
                    <a:lumMod val="75000"/>
                  </a:schemeClr>
                </a:solidFill>
              </a:rPr>
              <a:t>знаки» </a:t>
            </a:r>
            <a:endParaRPr lang="ru-RU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AutoShape 2" descr="ÐÐ°ÑÑÐ¸Ð½ÐºÐ¸ Ð¿Ð¾ Ð·Ð°Ð¿ÑÐ¾ÑÑ ÐºÐ»Ð¸Ð¿Ð°ÑÑ Ð´ÐµÑÐ¸ ÑÐ°Ð·Ð¾Ð¼ Ñ Ð´Ð¾Ð±ÑÑ Ð¿ÑÑ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423" y="1092699"/>
            <a:ext cx="3005576" cy="3005576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730330" y="1084950"/>
            <a:ext cx="3275127" cy="214526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Літературне читання</a:t>
            </a:r>
          </a:p>
          <a:p>
            <a:pPr algn="ctr"/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</a:rPr>
              <a:t>Розділ 2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Читаємо і пізнаємо таємниці рідної мови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Урок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1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49677" y="747854"/>
            <a:ext cx="8732066" cy="7284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Знайомство з </a:t>
            </a:r>
            <a:r>
              <a:rPr lang="uk-UA" sz="4000" b="1" dirty="0" smtClean="0">
                <a:solidFill>
                  <a:schemeClr val="bg1"/>
                </a:solidFill>
              </a:rPr>
              <a:t>письменником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ÐÐ°ÑÑÐ¸Ð½ÐºÐ¸ Ð¿Ð¾ Ð·Ð°Ð¿ÑÐ¾ÑÑ Ð´Ð¼Ð¸ÑÑÐ¾ Ð±ÑÐ»Ð¾ÑÑ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97853" y="1599637"/>
            <a:ext cx="4380156" cy="433009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01759" y="1599637"/>
            <a:ext cx="5179796" cy="3416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err="1">
                <a:solidFill>
                  <a:srgbClr val="FFFF00"/>
                </a:solidFill>
              </a:rPr>
              <a:t>Дмитро</a:t>
            </a:r>
            <a:r>
              <a:rPr lang="ru-RU" sz="3600" b="1" dirty="0">
                <a:solidFill>
                  <a:srgbClr val="FFFF00"/>
                </a:solidFill>
              </a:rPr>
              <a:t> Григорович </a:t>
            </a:r>
            <a:r>
              <a:rPr lang="ru-RU" sz="3600" b="1" dirty="0" err="1">
                <a:solidFill>
                  <a:srgbClr val="FFFF00"/>
                </a:solidFill>
              </a:rPr>
              <a:t>Білоус</a:t>
            </a:r>
            <a:r>
              <a:rPr lang="ru-RU" sz="3600" b="1" dirty="0">
                <a:solidFill>
                  <a:srgbClr val="FFFF00"/>
                </a:solidFill>
              </a:rPr>
              <a:t> – </a:t>
            </a:r>
          </a:p>
          <a:p>
            <a:pPr algn="ctr"/>
            <a:r>
              <a:rPr lang="ru-RU" sz="3600" b="1" dirty="0" err="1">
                <a:solidFill>
                  <a:schemeClr val="bg1"/>
                </a:solidFill>
              </a:rPr>
              <a:t>український</a:t>
            </a:r>
            <a:r>
              <a:rPr lang="ru-RU" sz="3600" b="1" dirty="0">
                <a:solidFill>
                  <a:schemeClr val="bg1"/>
                </a:solidFill>
              </a:rPr>
              <a:t> поет, </a:t>
            </a:r>
            <a:r>
              <a:rPr lang="ru-RU" sz="3600" b="1" dirty="0" err="1">
                <a:solidFill>
                  <a:schemeClr val="bg1"/>
                </a:solidFill>
              </a:rPr>
              <a:t>перекладач</a:t>
            </a:r>
            <a:r>
              <a:rPr lang="ru-RU" sz="3600" b="1" dirty="0">
                <a:solidFill>
                  <a:schemeClr val="bg1"/>
                </a:solidFill>
              </a:rPr>
              <a:t>, </a:t>
            </a:r>
            <a:r>
              <a:rPr lang="ru-RU" sz="3600" b="1" dirty="0" err="1">
                <a:solidFill>
                  <a:schemeClr val="bg1"/>
                </a:solidFill>
              </a:rPr>
              <a:t>літературний</a:t>
            </a:r>
            <a:r>
              <a:rPr lang="ru-RU" sz="3600" b="1" dirty="0">
                <a:solidFill>
                  <a:schemeClr val="bg1"/>
                </a:solidFill>
              </a:rPr>
              <a:t> критик, </a:t>
            </a:r>
            <a:r>
              <a:rPr lang="ru-RU" sz="3600" b="1" dirty="0" err="1">
                <a:solidFill>
                  <a:schemeClr val="bg1"/>
                </a:solidFill>
              </a:rPr>
              <a:t>громадський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діяч</a:t>
            </a:r>
            <a:r>
              <a:rPr lang="ru-RU" sz="36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95009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55923" y="494529"/>
            <a:ext cx="9727894" cy="1169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Дмитро Білоус. 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Вірш </a:t>
            </a:r>
            <a:r>
              <a:rPr lang="uk-UA" sz="3600" b="1" dirty="0">
                <a:solidFill>
                  <a:schemeClr val="bg1"/>
                </a:solidFill>
              </a:rPr>
              <a:t>«Загадки про розділові знаки».</a:t>
            </a:r>
          </a:p>
        </p:txBody>
      </p:sp>
      <p:pic>
        <p:nvPicPr>
          <p:cNvPr id="7174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159" y="1848776"/>
            <a:ext cx="3894729" cy="389472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31408" y="1848776"/>
            <a:ext cx="5352409" cy="397031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Злита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з хвостиком ця крапка, 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невеличка, власне, лапка.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Робить паузу, всім знайома.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Як вона зоветься? … </a:t>
            </a:r>
          </a:p>
          <a:p>
            <a:endParaRPr lang="uk-UA" sz="28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Що за знак - стрункий, мов спис, 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він над крапкою 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завис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спонука до поклику.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Хто ж бо він? …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04923" y="3188787"/>
            <a:ext cx="1311103" cy="485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кома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31906" y="5333319"/>
            <a:ext cx="3042590" cy="485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Знак оклику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25246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44059" y="494529"/>
            <a:ext cx="9463488" cy="10073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Перегляд мультфільму </a:t>
            </a:r>
            <a:endParaRPr lang="uk-UA" sz="36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«</a:t>
            </a:r>
            <a:r>
              <a:rPr lang="uk-UA" sz="3600" b="1" dirty="0">
                <a:solidFill>
                  <a:schemeClr val="bg1"/>
                </a:solidFill>
              </a:rPr>
              <a:t>Загадки про розділові знаки»</a:t>
            </a:r>
          </a:p>
        </p:txBody>
      </p:sp>
      <p:pic>
        <p:nvPicPr>
          <p:cNvPr id="8" name="Загадки про розділові знак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7614" y="1501843"/>
            <a:ext cx="9013354" cy="5070012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2791293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74319" y="617193"/>
            <a:ext cx="9408910" cy="7990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Пояснення домашнього </a:t>
            </a:r>
            <a:r>
              <a:rPr lang="uk-UA" sz="4000" b="1" dirty="0" smtClean="0">
                <a:solidFill>
                  <a:schemeClr val="bg1"/>
                </a:solidFill>
              </a:rPr>
              <a:t>завдання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74319" y="1782878"/>
            <a:ext cx="4364780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Дізнайся, які </a:t>
            </a:r>
            <a:r>
              <a:rPr lang="uk-UA" sz="3200" b="1" dirty="0" err="1" smtClean="0">
                <a:solidFill>
                  <a:srgbClr val="FFFF00"/>
                </a:solidFill>
              </a:rPr>
              <a:t>мирилки</a:t>
            </a:r>
            <a:r>
              <a:rPr lang="uk-UA" sz="3200" b="1" dirty="0" smtClean="0">
                <a:solidFill>
                  <a:srgbClr val="FFFF00"/>
                </a:solidFill>
              </a:rPr>
              <a:t> і загадки знають </a:t>
            </a:r>
            <a:r>
              <a:rPr lang="uk-UA" sz="3200" b="1" dirty="0">
                <a:solidFill>
                  <a:srgbClr val="FFFF00"/>
                </a:solidFill>
              </a:rPr>
              <a:t>твої рідні, друзі.</a:t>
            </a:r>
          </a:p>
          <a:p>
            <a:pPr algn="ctr"/>
            <a:r>
              <a:rPr lang="uk-UA" sz="3200" b="1" dirty="0">
                <a:solidFill>
                  <a:srgbClr val="FFFF00"/>
                </a:solidFill>
              </a:rPr>
              <a:t>Вивчи одну </a:t>
            </a:r>
            <a:r>
              <a:rPr lang="uk-UA" sz="3200" b="1" dirty="0" err="1" smtClean="0">
                <a:solidFill>
                  <a:srgbClr val="FFFF00"/>
                </a:solidFill>
              </a:rPr>
              <a:t>мирилку</a:t>
            </a:r>
            <a:r>
              <a:rPr lang="uk-UA" sz="3200" b="1" dirty="0" smtClean="0">
                <a:solidFill>
                  <a:srgbClr val="FFFF00"/>
                </a:solidFill>
              </a:rPr>
              <a:t>, підготуй кілька загадок.</a:t>
            </a:r>
            <a:endParaRPr lang="uk-UA" sz="3200" b="1" dirty="0">
              <a:solidFill>
                <a:srgbClr val="FFFF00"/>
              </a:solidFill>
            </a:endParaRPr>
          </a:p>
        </p:txBody>
      </p:sp>
      <p:pic>
        <p:nvPicPr>
          <p:cNvPr id="8198" name="Picture 6" descr="ÐÐ°ÑÑÐ¸Ð½ÐºÐ¸ Ð¿Ð¾ Ð·Ð°Ð¿ÑÐ¾ÑÑ ÐºÐ»Ð¸Ð¿Ð°ÑÑ Ð´ÐµÑÐ¸ ÑÐ¸ÑÐ°ÑÑ ÐºÐ½Ð¸Ð³Ñ Ñ ÑÐ¾Ð´Ð¸ÑÐµÐ»ÑÐ¼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774" y="1582156"/>
            <a:ext cx="4714257" cy="386569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44840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9677" y="574543"/>
            <a:ext cx="8732067" cy="5880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 Вправа «Урок був»</a:t>
            </a: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54179232"/>
              </p:ext>
            </p:extLst>
          </p:nvPr>
        </p:nvGraphicFramePr>
        <p:xfrm>
          <a:off x="1543051" y="1337310"/>
          <a:ext cx="9917008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941328" y="1327263"/>
            <a:ext cx="3219193" cy="9194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Опиши,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яким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був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цей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урок для тебе. 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99762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2235030" y="1440387"/>
            <a:ext cx="7377522" cy="72525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Наш світ – багатий і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різноманітний. Переглянь ілюстрації. </a:t>
            </a:r>
            <a:endParaRPr lang="uk-UA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Яка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з них передає твої емоції при слові </a:t>
            </a:r>
            <a:r>
              <a:rPr lang="uk-UA" sz="2000" b="1" i="1" dirty="0" smtClean="0">
                <a:solidFill>
                  <a:schemeClr val="accent2">
                    <a:lumMod val="75000"/>
                  </a:schemeClr>
                </a:solidFill>
              </a:rPr>
              <a:t>творчість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? Чому?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024569" y="515702"/>
            <a:ext cx="9959829" cy="8393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chemeClr val="bg1"/>
                </a:solidFill>
              </a:rPr>
              <a:t>Налаштування на </a:t>
            </a:r>
            <a:r>
              <a:rPr lang="uk-UA" sz="3600" b="1" dirty="0" smtClean="0">
                <a:solidFill>
                  <a:schemeClr val="bg1"/>
                </a:solidFill>
              </a:rPr>
              <a:t>урок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Картинки по запросу творчість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74" y="2340372"/>
            <a:ext cx="2587713" cy="20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Похожее изображение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3"/>
          <a:stretch/>
        </p:blipFill>
        <p:spPr bwMode="auto">
          <a:xfrm>
            <a:off x="4822757" y="4243959"/>
            <a:ext cx="2602040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Картинки по запросу творчість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272" y="2340372"/>
            <a:ext cx="2944640" cy="1903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Психологія творчості. Що таке творчість та як стати креативною людиною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95" y="4437420"/>
            <a:ext cx="3747723" cy="1694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Логіка+творчість для дітей 5-6 років | Діти в місті Тернопіль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194" y="4437420"/>
            <a:ext cx="3294717" cy="1741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Що таке творчість що таке творча людин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785" y="2375304"/>
            <a:ext cx="3796091" cy="1868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762012" y="1617885"/>
            <a:ext cx="5662785" cy="2485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Дзвенить струмочком 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</a:rPr>
              <a:t>рідна мова,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</a:rPr>
              <a:t>Усі слова знайомі в ній,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</a:rPr>
              <a:t>Але читати кожне слово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</a:rPr>
              <a:t>У мові правильно зумій.</a:t>
            </a:r>
          </a:p>
        </p:txBody>
      </p:sp>
      <p:pic>
        <p:nvPicPr>
          <p:cNvPr id="1026" name="Picture 2" descr="D:\Картинки до тестів\Людина\Красуня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272" y="1621222"/>
            <a:ext cx="2270291" cy="4638961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79434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41723" y="582906"/>
            <a:ext cx="9861630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Прочитай віршики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91411" y="1474787"/>
            <a:ext cx="7622931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Визнач, який з них – лічилка, який – </a:t>
            </a:r>
            <a:r>
              <a:rPr lang="uk-UA" sz="2000" b="1" dirty="0" err="1" smtClean="0">
                <a:solidFill>
                  <a:schemeClr val="accent2">
                    <a:lumMod val="75000"/>
                  </a:schemeClr>
                </a:solidFill>
              </a:rPr>
              <a:t>закличка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, який – колискова? </a:t>
            </a:r>
          </a:p>
        </p:txBody>
      </p:sp>
      <p:pic>
        <p:nvPicPr>
          <p:cNvPr id="1027" name="Picture 3" descr="D:\2 клас\2 Читання\1 Савченко\02 Таємниці рідної мови\№018 - Мирилки загадки\2024-10-05_231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351" y="3510107"/>
            <a:ext cx="26670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92499" y="4877769"/>
            <a:ext cx="3797781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 err="1"/>
              <a:t>Ти</a:t>
            </a:r>
            <a:r>
              <a:rPr lang="ru-RU" sz="2400" b="1" dirty="0"/>
              <a:t>, </a:t>
            </a:r>
            <a:r>
              <a:rPr lang="ru-RU" sz="2400" b="1" dirty="0" err="1"/>
              <a:t>хмаринко</a:t>
            </a:r>
            <a:r>
              <a:rPr lang="ru-RU" sz="2400" b="1" dirty="0"/>
              <a:t>, </a:t>
            </a:r>
            <a:r>
              <a:rPr lang="ru-RU" sz="2400" b="1" dirty="0" err="1"/>
              <a:t>прилітай</a:t>
            </a:r>
            <a:r>
              <a:rPr lang="ru-RU" sz="2400" b="1" dirty="0"/>
              <a:t>!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err="1"/>
              <a:t>Дощик-дощик</a:t>
            </a:r>
            <a:r>
              <a:rPr lang="ru-RU" sz="2400" b="1" dirty="0"/>
              <a:t>, накрапай!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Все </a:t>
            </a:r>
            <a:r>
              <a:rPr lang="ru-RU" sz="2400" b="1" dirty="0" err="1"/>
              <a:t>сильніше</a:t>
            </a:r>
            <a:r>
              <a:rPr lang="ru-RU" sz="2400" b="1" dirty="0"/>
              <a:t> і </a:t>
            </a:r>
            <a:r>
              <a:rPr lang="ru-RU" sz="2400" b="1" dirty="0" err="1"/>
              <a:t>сильніш</a:t>
            </a:r>
            <a:r>
              <a:rPr lang="ru-RU" sz="2400" b="1" dirty="0"/>
              <a:t>,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Крапай, крапай </a:t>
            </a:r>
            <a:r>
              <a:rPr lang="ru-RU" sz="2400" b="1" dirty="0" err="1"/>
              <a:t>сміливіш</a:t>
            </a:r>
            <a:r>
              <a:rPr lang="ru-RU" sz="2400" b="1" dirty="0"/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26398" y="1945489"/>
            <a:ext cx="3904898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/>
              <a:t>Ой спи, дитя, в </a:t>
            </a:r>
            <a:r>
              <a:rPr lang="ru-RU" sz="2400" b="1" dirty="0" err="1"/>
              <a:t>колисоньці</a:t>
            </a:r>
            <a:r>
              <a:rPr lang="ru-RU" sz="2400" b="1" dirty="0"/>
              <a:t>,</a:t>
            </a:r>
            <a:br>
              <a:rPr lang="ru-RU" sz="2400" b="1" dirty="0"/>
            </a:br>
            <a:r>
              <a:rPr lang="ru-RU" sz="2400" b="1" dirty="0"/>
              <a:t>Як </a:t>
            </a:r>
            <a:r>
              <a:rPr lang="ru-RU" sz="2400" b="1" dirty="0" err="1"/>
              <a:t>горошок</a:t>
            </a:r>
            <a:r>
              <a:rPr lang="ru-RU" sz="2400" b="1" dirty="0"/>
              <a:t> в </a:t>
            </a:r>
            <a:r>
              <a:rPr lang="ru-RU" sz="2400" b="1" dirty="0" err="1"/>
              <a:t>билиноньці</a:t>
            </a:r>
            <a:r>
              <a:rPr lang="ru-RU" sz="2400" b="1" dirty="0"/>
              <a:t>.</a:t>
            </a:r>
            <a:br>
              <a:rPr lang="ru-RU" sz="2400" b="1" dirty="0"/>
            </a:br>
            <a:r>
              <a:rPr lang="ru-RU" sz="2400" b="1" dirty="0"/>
              <a:t>Буде </a:t>
            </a:r>
            <a:r>
              <a:rPr lang="ru-RU" sz="2400" b="1" dirty="0" err="1"/>
              <a:t>вітрець</a:t>
            </a:r>
            <a:r>
              <a:rPr lang="ru-RU" sz="2400" b="1" dirty="0"/>
              <a:t> </a:t>
            </a:r>
            <a:r>
              <a:rPr lang="ru-RU" sz="2400" b="1" dirty="0" err="1"/>
              <a:t>повівати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Та й горошком </a:t>
            </a:r>
            <a:r>
              <a:rPr lang="ru-RU" sz="2400" b="1" dirty="0" err="1"/>
              <a:t>колихати</a:t>
            </a:r>
            <a:r>
              <a:rPr lang="ru-RU" sz="2400" b="1" dirty="0"/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20316" y="5690430"/>
            <a:ext cx="1863921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ЛІЧИЛКА</a:t>
            </a:r>
            <a:endParaRPr lang="uk-UA" sz="2400" b="1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1085880" y="2811626"/>
            <a:ext cx="1863921" cy="510778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ЗАКЛИЧКА</a:t>
            </a:r>
            <a:endParaRPr lang="uk-UA" sz="2400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990833" y="4181620"/>
            <a:ext cx="2054017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КОЛИСКОВА</a:t>
            </a:r>
            <a:endParaRPr lang="uk-UA" sz="2400" b="1" dirty="0" smtClean="0"/>
          </a:p>
        </p:txBody>
      </p:sp>
      <p:pic>
        <p:nvPicPr>
          <p:cNvPr id="1031" name="Picture 7" descr="D:\2 клас\2 Читання\1 Савченко\02 Таємниці рідної мови\№018 - Мирилки загадки\2024-10-05_2334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427" y="1563543"/>
            <a:ext cx="1736386" cy="183128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450" y="3355671"/>
            <a:ext cx="1817784" cy="16813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Мультипликационный персонаж, изолированный на белом фоне Элемент дизайна  Шаблон для ваших дизайнерских книг наклейки карты | Премиум векторы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21883" r="4716" b="19561"/>
          <a:stretch/>
        </p:blipFill>
        <p:spPr bwMode="auto">
          <a:xfrm>
            <a:off x="9059174" y="4853132"/>
            <a:ext cx="2259573" cy="14495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40390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0529E-6 -1.75341E-6 L 0.00091 -0.293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46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5717E-6 3.44668E-6 L -0.00092 -0.3078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54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0529E-6 -1.86676E-6 L 0.00182 0.3095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15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41723" y="582906"/>
            <a:ext cx="9861630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754140"/>
            <a:ext cx="4190035" cy="41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18764" y="1882411"/>
            <a:ext cx="5742878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</a:rPr>
              <a:t>Сьогодні на уроці читання </a:t>
            </a:r>
            <a:r>
              <a:rPr lang="uk-UA" sz="2800" dirty="0" smtClean="0">
                <a:solidFill>
                  <a:schemeClr val="bg1"/>
                </a:solidFill>
              </a:rPr>
              <a:t>ми продовжимо ознайомлення з перлинами народної творчості. </a:t>
            </a:r>
            <a:r>
              <a:rPr lang="uk-UA" sz="2800" dirty="0" smtClean="0"/>
              <a:t>Ознайомимося з </a:t>
            </a:r>
            <a:r>
              <a:rPr lang="uk-UA" sz="2800" dirty="0" err="1" smtClean="0"/>
              <a:t>мирил</a:t>
            </a:r>
            <a:r>
              <a:rPr lang="uk-UA" sz="2800" i="1" dirty="0" err="1" smtClean="0"/>
              <a:t>ками</a:t>
            </a:r>
            <a:r>
              <a:rPr lang="uk-UA" sz="2800" i="1" dirty="0" smtClean="0"/>
              <a:t>, коли </a:t>
            </a:r>
            <a:r>
              <a:rPr lang="uk-UA" sz="2800" dirty="0" smtClean="0"/>
              <a:t>і як їх промовляти. </a:t>
            </a:r>
          </a:p>
          <a:p>
            <a:pPr algn="ctr"/>
            <a:r>
              <a:rPr lang="uk-UA" sz="2800" dirty="0" smtClean="0"/>
              <a:t>Також </a:t>
            </a:r>
            <a:r>
              <a:rPr lang="uk-UA" sz="2800" dirty="0" smtClean="0"/>
              <a:t>будемо вчитися читати й відгадувати </a:t>
            </a:r>
            <a:r>
              <a:rPr lang="uk-UA" sz="2800" dirty="0" smtClean="0"/>
              <a:t>загадки.</a:t>
            </a:r>
            <a:endParaRPr lang="uk-UA" sz="2800" dirty="0" smtClean="0"/>
          </a:p>
        </p:txBody>
      </p:sp>
    </p:spTree>
    <p:extLst>
      <p:ext uri="{BB962C8B-B14F-4D97-AF65-F5344CB8AC3E}">
        <p14:creationId xmlns:p14="http://schemas.microsoft.com/office/powerpoint/2010/main" val="257458041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100" y="650647"/>
            <a:ext cx="10171113" cy="6763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Поміркуй!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933" y="1514444"/>
            <a:ext cx="5720576" cy="707886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Що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означає слово </a:t>
            </a:r>
            <a:r>
              <a:rPr lang="uk-UA" sz="2000" b="1" dirty="0" err="1" smtClean="0">
                <a:solidFill>
                  <a:schemeClr val="accent2">
                    <a:lumMod val="75000"/>
                  </a:schemeClr>
                </a:solidFill>
              </a:rPr>
              <a:t>мирилка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. Як воно утворилося? </a:t>
            </a:r>
            <a:endParaRPr lang="uk-UA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Назви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слова, близькі до нього за значенням.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3933" y="2342972"/>
            <a:ext cx="5720576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err="1">
                <a:solidFill>
                  <a:srgbClr val="FFFF00"/>
                </a:solidFill>
              </a:rPr>
              <a:t>Мирилка</a:t>
            </a:r>
            <a:r>
              <a:rPr lang="uk-UA" sz="2400" b="1" dirty="0">
                <a:solidFill>
                  <a:srgbClr val="FFFF00"/>
                </a:solidFill>
              </a:rPr>
              <a:t> </a:t>
            </a:r>
            <a:r>
              <a:rPr lang="uk-UA" sz="2400" b="1" dirty="0" smtClean="0">
                <a:solidFill>
                  <a:srgbClr val="FFFF00"/>
                </a:solidFill>
              </a:rPr>
              <a:t>– </a:t>
            </a:r>
            <a:r>
              <a:rPr lang="ru-RU" sz="2400" b="1" dirty="0" err="1" smtClean="0"/>
              <a:t>невеличкий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віршик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розрахований</a:t>
            </a:r>
            <a:r>
              <a:rPr lang="ru-RU" sz="2400" b="1" dirty="0" smtClean="0"/>
              <a:t> </a:t>
            </a:r>
            <a:r>
              <a:rPr lang="ru-RU" sz="2400" b="1" dirty="0"/>
              <a:t>на те, </a:t>
            </a:r>
            <a:r>
              <a:rPr lang="ru-RU" sz="2400" b="1" dirty="0" err="1"/>
              <a:t>щоб</a:t>
            </a:r>
            <a:r>
              <a:rPr lang="ru-RU" sz="2400" b="1" dirty="0"/>
              <a:t> забути </a:t>
            </a:r>
            <a:r>
              <a:rPr lang="ru-RU" sz="2400" b="1" dirty="0" err="1"/>
              <a:t>недавню</a:t>
            </a:r>
            <a:r>
              <a:rPr lang="ru-RU" sz="2400" b="1" dirty="0"/>
              <a:t> сварку, </a:t>
            </a:r>
            <a:r>
              <a:rPr lang="ru-RU" sz="2400" b="1" dirty="0" err="1"/>
              <a:t>відновити</a:t>
            </a:r>
            <a:r>
              <a:rPr lang="ru-RU" sz="2400" b="1" dirty="0"/>
              <a:t> </a:t>
            </a:r>
            <a:r>
              <a:rPr lang="ru-RU" sz="2400" b="1" dirty="0" err="1"/>
              <a:t>товариські</a:t>
            </a:r>
            <a:r>
              <a:rPr lang="ru-RU" sz="2400" b="1" dirty="0"/>
              <a:t> </a:t>
            </a:r>
            <a:r>
              <a:rPr lang="ru-RU" sz="2400" b="1" dirty="0" err="1" smtClean="0"/>
              <a:t>стосунки</a:t>
            </a:r>
            <a:r>
              <a:rPr lang="uk-UA" sz="2400" b="1" dirty="0" smtClean="0"/>
              <a:t>. </a:t>
            </a:r>
          </a:p>
          <a:p>
            <a:pPr algn="ctr"/>
            <a:r>
              <a:rPr lang="uk-UA" sz="2400" b="1" dirty="0" smtClean="0"/>
              <a:t>Утворилося це слово від слова МИР.</a:t>
            </a:r>
            <a:endParaRPr lang="uk-UA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12618" y="4112654"/>
            <a:ext cx="5446742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/>
              <a:t>Використовується дітьми з метою примирення після сварки або образи.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69569" y="1514444"/>
            <a:ext cx="413704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/>
              <a:t>Мирилка</a:t>
            </a:r>
            <a:r>
              <a:rPr lang="ru-RU" sz="2400" b="1" dirty="0" smtClean="0"/>
              <a:t> –</a:t>
            </a:r>
            <a:r>
              <a:rPr lang="ru-RU" sz="2400" b="1" dirty="0" err="1" smtClean="0"/>
              <a:t>примирення</a:t>
            </a:r>
            <a:r>
              <a:rPr lang="ru-RU" sz="2400" dirty="0" smtClean="0"/>
              <a:t>.</a:t>
            </a:r>
            <a:r>
              <a:rPr lang="ru-RU" sz="2400" dirty="0"/>
              <a:t>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5206" y="5223821"/>
            <a:ext cx="5446740" cy="461665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Чи знаєш ти </a:t>
            </a:r>
            <a:r>
              <a:rPr lang="uk-UA" sz="2400" b="1" dirty="0" err="1" smtClean="0"/>
              <a:t>мирилки</a:t>
            </a:r>
            <a:r>
              <a:rPr lang="uk-UA" sz="2400" b="1" dirty="0" smtClean="0"/>
              <a:t>?</a:t>
            </a:r>
            <a:endParaRPr lang="uk-UA" sz="2400" b="1" dirty="0"/>
          </a:p>
        </p:txBody>
      </p:sp>
      <p:pic>
        <p:nvPicPr>
          <p:cNvPr id="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959" y="2342972"/>
            <a:ext cx="2634898" cy="351319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07341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2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01686" y="494530"/>
            <a:ext cx="9992299" cy="7613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 err="1" smtClean="0">
                <a:solidFill>
                  <a:schemeClr val="bg1"/>
                </a:solidFill>
              </a:rPr>
              <a:t>мирилки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1685" y="1387793"/>
            <a:ext cx="5177929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Через </a:t>
            </a:r>
            <a:r>
              <a:rPr lang="uk-UA" sz="2800" b="1" dirty="0">
                <a:solidFill>
                  <a:schemeClr val="bg1"/>
                </a:solidFill>
              </a:rPr>
              <a:t>тин вишня похилилася,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Дві подруженьки посварилися!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Тобі яблучко, мені </a:t>
            </a:r>
            <a:r>
              <a:rPr lang="uk-UA" sz="2800" b="1" dirty="0" err="1">
                <a:solidFill>
                  <a:schemeClr val="bg1"/>
                </a:solidFill>
              </a:rPr>
              <a:t>грушечка</a:t>
            </a:r>
            <a:r>
              <a:rPr lang="uk-UA" sz="2800" b="1" dirty="0">
                <a:solidFill>
                  <a:schemeClr val="bg1"/>
                </a:solidFill>
              </a:rPr>
              <a:t>,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Не сварімося, моя душечко.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Тобі яблучко, мені зернятко,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Не сварімося, моє серденько.</a:t>
            </a:r>
          </a:p>
        </p:txBody>
      </p:sp>
      <p:pic>
        <p:nvPicPr>
          <p:cNvPr id="8198" name="Picture 6" descr="ÐÐ°ÑÑÐ¸Ð½ÐºÐ¸ Ð¿Ð¾ Ð·Ð°Ð¿ÑÐ¾ÑÑ ÐºÐ»Ð¸Ð¿Ð°ÑÑ Ð´ÑÑÐ¶Ð±Ð°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766" y="1399088"/>
            <a:ext cx="2655065" cy="265506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  <a:extLst/>
        </p:spPr>
      </p:pic>
      <p:sp>
        <p:nvSpPr>
          <p:cNvPr id="9" name="TextBox 8"/>
          <p:cNvSpPr txBox="1"/>
          <p:nvPr/>
        </p:nvSpPr>
        <p:spPr>
          <a:xfrm>
            <a:off x="1145755" y="4143502"/>
            <a:ext cx="3437264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Мир –миром,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пироги з сиром,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варенички в маслі,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ми дружечки красні,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поцілуймося</a:t>
            </a:r>
            <a:r>
              <a:rPr lang="uk-UA" sz="2800" b="1" dirty="0" smtClean="0">
                <a:solidFill>
                  <a:schemeClr val="bg1"/>
                </a:solidFill>
              </a:rPr>
              <a:t>!</a:t>
            </a:r>
            <a:r>
              <a:rPr lang="uk-UA" sz="2800" b="1" dirty="0" smtClean="0">
                <a:solidFill>
                  <a:srgbClr val="FFFF00"/>
                </a:solidFill>
              </a:rPr>
              <a:t> 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25-26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7884" y="1387793"/>
            <a:ext cx="2419827" cy="163121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Як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найкраще промовляти </a:t>
            </a:r>
            <a:r>
              <a:rPr lang="uk-UA" sz="2000" b="1" dirty="0" err="1">
                <a:solidFill>
                  <a:schemeClr val="accent2">
                    <a:lumMod val="75000"/>
                  </a:schemeClr>
                </a:solidFill>
              </a:rPr>
              <a:t>мирилки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щоб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тебе почули і повірили тобі?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583018" y="4143502"/>
            <a:ext cx="679740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rgbClr val="0070C0"/>
                </a:solidFill>
              </a:rPr>
              <a:t>Промовляй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мирилку</a:t>
            </a:r>
            <a:r>
              <a:rPr lang="ru-RU" sz="2000" b="1" dirty="0" smtClean="0">
                <a:solidFill>
                  <a:srgbClr val="0070C0"/>
                </a:solidFill>
              </a:rPr>
              <a:t>, </a:t>
            </a:r>
            <a:r>
              <a:rPr lang="ru-RU" sz="2000" b="1" dirty="0" err="1">
                <a:solidFill>
                  <a:srgbClr val="0070C0"/>
                </a:solidFill>
              </a:rPr>
              <a:t>тримаючись</a:t>
            </a:r>
            <a:r>
              <a:rPr lang="ru-RU" sz="2000" b="1" dirty="0">
                <a:solidFill>
                  <a:srgbClr val="0070C0"/>
                </a:solidFill>
              </a:rPr>
              <a:t> за руки </a:t>
            </a:r>
            <a:r>
              <a:rPr lang="ru-RU" sz="2000" b="1" dirty="0" err="1">
                <a:solidFill>
                  <a:srgbClr val="0070C0"/>
                </a:solidFill>
              </a:rPr>
              <a:t>або</a:t>
            </a:r>
            <a:r>
              <a:rPr lang="ru-RU" sz="2000" b="1" dirty="0">
                <a:solidFill>
                  <a:srgbClr val="0070C0"/>
                </a:solidFill>
              </a:rPr>
              <a:t> за </a:t>
            </a:r>
            <a:r>
              <a:rPr lang="ru-RU" sz="2000" b="1" dirty="0" err="1">
                <a:solidFill>
                  <a:srgbClr val="0070C0"/>
                </a:solidFill>
              </a:rPr>
              <a:t>мізинчик</a:t>
            </a:r>
            <a:r>
              <a:rPr lang="ru-RU" sz="2000" b="1" dirty="0">
                <a:solidFill>
                  <a:srgbClr val="0070C0"/>
                </a:solidFill>
              </a:rPr>
              <a:t> з </a:t>
            </a:r>
            <a:r>
              <a:rPr lang="ru-RU" sz="2000" b="1" dirty="0" err="1">
                <a:solidFill>
                  <a:srgbClr val="0070C0"/>
                </a:solidFill>
              </a:rPr>
              <a:t>тим</a:t>
            </a:r>
            <a:r>
              <a:rPr lang="ru-RU" sz="2000" b="1" dirty="0">
                <a:solidFill>
                  <a:srgbClr val="0070C0"/>
                </a:solidFill>
              </a:rPr>
              <a:t>, з ким </a:t>
            </a:r>
            <a:r>
              <a:rPr lang="ru-RU" sz="2000" b="1" dirty="0" err="1">
                <a:solidFill>
                  <a:srgbClr val="0070C0"/>
                </a:solidFill>
              </a:rPr>
              <a:t>хочеш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помиритися</a:t>
            </a:r>
            <a:r>
              <a:rPr lang="ru-RU" sz="2000" b="1" dirty="0">
                <a:solidFill>
                  <a:srgbClr val="0070C0"/>
                </a:solidFill>
              </a:rPr>
              <a:t>. </a:t>
            </a:r>
            <a:r>
              <a:rPr lang="ru-RU" sz="2000" b="1" dirty="0" err="1" smtClean="0">
                <a:solidFill>
                  <a:srgbClr val="0070C0"/>
                </a:solidFill>
              </a:rPr>
              <a:t>Мирилка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вимовляється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поспіль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5 </a:t>
            </a:r>
            <a:r>
              <a:rPr lang="ru-RU" sz="2000" b="1" dirty="0" err="1">
                <a:solidFill>
                  <a:srgbClr val="0070C0"/>
                </a:solidFill>
              </a:rPr>
              <a:t>разів</a:t>
            </a:r>
            <a:r>
              <a:rPr lang="ru-RU" sz="2000" b="1" dirty="0">
                <a:solidFill>
                  <a:srgbClr val="0070C0"/>
                </a:solidFill>
              </a:rPr>
              <a:t> 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23411" y="5335432"/>
            <a:ext cx="7241755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А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ти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промовляєш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мирилки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, коли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миришся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з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друзями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чи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рідними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?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Може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маєш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якусь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улюблену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мирилку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?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Розкажи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будь ласка! А як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ні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, то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можеш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вивчити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якусь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із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запропонованих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96809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100" y="650647"/>
            <a:ext cx="10171113" cy="6763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Поміркуй!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933" y="1514444"/>
            <a:ext cx="5499721" cy="46166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Що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означає слово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загадка?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1593" y="2078567"/>
            <a:ext cx="5482061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Загадка розповідає про предмет чи явище, але не називає їх. </a:t>
            </a:r>
          </a:p>
          <a:p>
            <a:pPr algn="ctr"/>
            <a:r>
              <a:rPr lang="uk-UA" sz="2400" b="1" dirty="0">
                <a:solidFill>
                  <a:srgbClr val="FFFF00"/>
                </a:solidFill>
              </a:rPr>
              <a:t>У загадці є слова-підказки для відгадки. </a:t>
            </a:r>
            <a:endParaRPr lang="uk-UA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196912" y="3841870"/>
            <a:ext cx="5446742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/>
              <a:t>Загадка спонукає побачити суттєві ознаки предмета, явища, істоти.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96914" y="4940514"/>
            <a:ext cx="5446740" cy="461665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Чи знаєш ти загадки?</a:t>
            </a:r>
            <a:endParaRPr lang="uk-UA" sz="2400" b="1" dirty="0"/>
          </a:p>
        </p:txBody>
      </p:sp>
      <p:pic>
        <p:nvPicPr>
          <p:cNvPr id="13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097" y="2078567"/>
            <a:ext cx="4249116" cy="318683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75698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1855" y="555498"/>
            <a:ext cx="9851238" cy="7173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і відгадай загадки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94095" y="1988360"/>
            <a:ext cx="3944561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Прилетіли гості, </a:t>
            </a:r>
            <a:endParaRPr lang="uk-UA" sz="2800" b="1" dirty="0" smtClean="0">
              <a:solidFill>
                <a:srgbClr val="FFFF00"/>
              </a:solidFill>
            </a:endParaRPr>
          </a:p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сіли </a:t>
            </a:r>
            <a:r>
              <a:rPr lang="uk-UA" sz="2800" b="1" dirty="0">
                <a:solidFill>
                  <a:srgbClr val="FFFF00"/>
                </a:solidFill>
              </a:rPr>
              <a:t>на помості.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</a:rPr>
              <a:t>Без сокири, без лопати, поробили собі хати</a:t>
            </a:r>
            <a:r>
              <a:rPr lang="uk-UA" sz="2800" b="1" dirty="0" smtClean="0">
                <a:solidFill>
                  <a:srgbClr val="FFFF00"/>
                </a:solidFill>
              </a:rPr>
              <a:t>.</a:t>
            </a:r>
            <a:endParaRPr lang="uk-UA" sz="2800" b="1" dirty="0">
              <a:solidFill>
                <a:srgbClr val="FFFF00"/>
              </a:solidFill>
            </a:endParaRPr>
          </a:p>
        </p:txBody>
      </p:sp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7"/>
          <a:stretch/>
        </p:blipFill>
        <p:spPr bwMode="auto">
          <a:xfrm>
            <a:off x="1194095" y="3900024"/>
            <a:ext cx="2615699" cy="2067748"/>
          </a:xfrm>
          <a:prstGeom prst="rect">
            <a:avLst/>
          </a:prstGeom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6137474" y="1939400"/>
            <a:ext cx="4868766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Вірно людям я служу,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</a:rPr>
              <a:t>Їм дерева стережу,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</a:rPr>
              <a:t>Дзьоб міцний і гострий маю,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</a:rPr>
              <a:t>Шкідників ним добуваю.</a:t>
            </a:r>
          </a:p>
        </p:txBody>
      </p:sp>
      <p:pic>
        <p:nvPicPr>
          <p:cNvPr id="11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35" y="3980512"/>
            <a:ext cx="3092042" cy="198726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218049" y="1324815"/>
            <a:ext cx="6537644" cy="4857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Які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слова допомогли тобі знайти відгадки?</a:t>
            </a: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27553" y="3737624"/>
            <a:ext cx="1311103" cy="485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ПТАХИ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695137" y="3804242"/>
            <a:ext cx="1311103" cy="485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ДЯТЕЛ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06901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1855" y="555498"/>
            <a:ext cx="9551625" cy="7173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і відгадай загадки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69741" y="1324815"/>
            <a:ext cx="6441209" cy="4857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Які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слова допомогли тобі знайти відгадки?</a:t>
            </a: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7705" y="1952167"/>
            <a:ext cx="3809036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Маю гребінь, та </a:t>
            </a:r>
            <a:endParaRPr lang="uk-UA" sz="2800" b="1" dirty="0" smtClean="0">
              <a:solidFill>
                <a:srgbClr val="FFFF00"/>
              </a:solidFill>
            </a:endParaRPr>
          </a:p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не </a:t>
            </a:r>
            <a:r>
              <a:rPr lang="uk-UA" sz="2800" b="1" dirty="0">
                <a:solidFill>
                  <a:srgbClr val="FFFF00"/>
                </a:solidFill>
              </a:rPr>
              <a:t>можу ним чесатись.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06728" y="1913803"/>
            <a:ext cx="3756752" cy="95410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Колючий клубочок </a:t>
            </a:r>
            <a:r>
              <a:rPr lang="uk-UA" sz="2800" b="1" dirty="0" err="1">
                <a:solidFill>
                  <a:srgbClr val="FFFF00"/>
                </a:solidFill>
              </a:rPr>
              <a:t>прибіг</a:t>
            </a:r>
            <a:r>
              <a:rPr lang="uk-UA" sz="2800" b="1" dirty="0">
                <a:solidFill>
                  <a:srgbClr val="FFFF00"/>
                </a:solidFill>
              </a:rPr>
              <a:t> у садочок.</a:t>
            </a:r>
          </a:p>
        </p:txBody>
      </p:sp>
      <p:pic>
        <p:nvPicPr>
          <p:cNvPr id="15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494" y="3429494"/>
            <a:ext cx="3768983" cy="286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ÐÐ°ÑÑÐ¸Ð½ÐºÐ¸ Ð¿Ð¾ Ð·Ð°Ð¿ÑÐ¾ÑÑ ÐºÐ»Ð¸Ð¿Ð°ÑÑ ÐµÐ¶Ð¸Ð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82" y="3417675"/>
            <a:ext cx="3177226" cy="249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723603" y="2945900"/>
            <a:ext cx="1311103" cy="485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ПІВЕНЬ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452377" y="2931901"/>
            <a:ext cx="1311103" cy="485775"/>
          </a:xfrm>
          <a:prstGeom prst="rect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ЇЖАЧОК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63884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1620</TotalTime>
  <Words>573</Words>
  <Application>Microsoft Office PowerPoint</Application>
  <PresentationFormat>Произвольный</PresentationFormat>
  <Paragraphs>119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191</cp:revision>
  <dcterms:created xsi:type="dcterms:W3CDTF">2018-01-05T16:38:53Z</dcterms:created>
  <dcterms:modified xsi:type="dcterms:W3CDTF">2024-10-06T10:02:00Z</dcterms:modified>
</cp:coreProperties>
</file>