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618" r:id="rId3"/>
    <p:sldId id="452" r:id="rId4"/>
    <p:sldId id="607" r:id="rId5"/>
    <p:sldId id="617" r:id="rId6"/>
    <p:sldId id="622" r:id="rId7"/>
    <p:sldId id="623" r:id="rId8"/>
    <p:sldId id="624" r:id="rId9"/>
    <p:sldId id="621" r:id="rId10"/>
    <p:sldId id="614" r:id="rId11"/>
    <p:sldId id="619" r:id="rId12"/>
    <p:sldId id="62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DCBF0"/>
    <a:srgbClr val="2F3242"/>
    <a:srgbClr val="C6109F"/>
    <a:srgbClr val="BA1CBA"/>
    <a:srgbClr val="0D0D0D"/>
    <a:srgbClr val="00B050"/>
    <a:srgbClr val="9E0000"/>
    <a:srgbClr val="FFFF00"/>
    <a:srgbClr val="FF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5205" autoAdjust="0"/>
  </p:normalViewPr>
  <p:slideViewPr>
    <p:cSldViewPr snapToGrid="0">
      <p:cViewPr varScale="1">
        <p:scale>
          <a:sx n="85" d="100"/>
          <a:sy n="85" d="100"/>
        </p:scale>
        <p:origin x="-5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91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2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30.09.2024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30.09.2024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30.09.2024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12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2508" y="4105708"/>
            <a:ext cx="10281423" cy="144655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Склад чисел 14, 15, 16, 17. </a:t>
            </a:r>
            <a:r>
              <a:rPr lang="uk-UA" sz="4400" b="1" dirty="0" smtClean="0">
                <a:solidFill>
                  <a:srgbClr val="7030A0"/>
                </a:solidFill>
              </a:rPr>
              <a:t>Розв’язування </a:t>
            </a:r>
            <a:r>
              <a:rPr lang="uk-UA" sz="4400" b="1" dirty="0">
                <a:solidFill>
                  <a:srgbClr val="7030A0"/>
                </a:solidFill>
              </a:rPr>
              <a:t>задач </a:t>
            </a:r>
            <a:r>
              <a:rPr lang="uk-UA" sz="4400" b="1" dirty="0" smtClean="0">
                <a:solidFill>
                  <a:srgbClr val="7030A0"/>
                </a:solidFill>
              </a:rPr>
              <a:t>на знаходження зменшуваного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0B9A385-2B56-4507-B520-BAB14F92E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45" y="966074"/>
            <a:ext cx="2679108" cy="281419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399705" y="1051779"/>
            <a:ext cx="3442504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uk-UA" sz="2400" b="1" dirty="0" smtClean="0">
                <a:solidFill>
                  <a:srgbClr val="7030A0"/>
                </a:solidFill>
              </a:rPr>
              <a:t>. </a:t>
            </a:r>
            <a:r>
              <a:rPr lang="uk-UA" sz="2400" b="1" dirty="0">
                <a:solidFill>
                  <a:srgbClr val="7030A0"/>
                </a:solidFill>
              </a:rPr>
              <a:t>Додавання одноцифрових чисел з переходом через 10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r>
              <a:rPr lang="uk-UA" sz="2400" b="1" dirty="0" smtClean="0">
                <a:solidFill>
                  <a:srgbClr val="7030A0"/>
                </a:solidFill>
              </a:rPr>
              <a:t>8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" t="6479" r="55784" b="71891"/>
          <a:stretch/>
        </p:blipFill>
        <p:spPr>
          <a:xfrm>
            <a:off x="216000" y="2088000"/>
            <a:ext cx="10476000" cy="2916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359807" y="494528"/>
            <a:ext cx="9355373" cy="71934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Запиши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і </a:t>
            </a:r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приклади 129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86" y="1298322"/>
            <a:ext cx="1646595" cy="278654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8EADDDC-569E-4534-B091-9F401B5E91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8" t="2056" r="24039" b="89795"/>
          <a:stretch/>
        </p:blipFill>
        <p:spPr>
          <a:xfrm>
            <a:off x="443115" y="3147636"/>
            <a:ext cx="555762" cy="4526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3055DDC-067F-4903-8052-14F7EBEB09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965745" y="2448862"/>
            <a:ext cx="394062" cy="35505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EE0F1E0-2E4A-4B46-8585-33F166EBD2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1261132" y="2400047"/>
            <a:ext cx="555762" cy="45268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E456CBB-9225-450B-84A4-449DEF2420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476985" y="2389589"/>
            <a:ext cx="555762" cy="45268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8C1ED0D4-B88A-4925-ACE0-48747C2CBE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49876" y="2438671"/>
            <a:ext cx="394062" cy="35505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32592222-4301-4611-88FC-A49512AFC9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8" t="2056" r="14829" b="89795"/>
          <a:stretch/>
        </p:blipFill>
        <p:spPr>
          <a:xfrm>
            <a:off x="1957659" y="3147634"/>
            <a:ext cx="555762" cy="45268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FB84390F-34C5-4311-8D94-81A22A741F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65745" y="3160481"/>
            <a:ext cx="394062" cy="35505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6DBB27A7-C31C-436C-8AD4-FA34A4DAAD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6" t="2056" r="41111" b="89795"/>
          <a:stretch/>
        </p:blipFill>
        <p:spPr>
          <a:xfrm>
            <a:off x="7259687" y="2408696"/>
            <a:ext cx="555762" cy="45268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5204E2F-E51F-428A-B267-34E45E7964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1684976" y="3173166"/>
            <a:ext cx="394062" cy="3550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2EE7E1A-0B77-43CF-AD1F-A424D6C686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031541" y="2400045"/>
            <a:ext cx="555762" cy="45268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49876" y="3199105"/>
            <a:ext cx="394062" cy="35505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C714E61-4BA9-4E4D-ABBD-CE938C31D0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7" t="2056" r="40048" b="89795"/>
          <a:stretch/>
        </p:blipFill>
        <p:spPr>
          <a:xfrm>
            <a:off x="8991488" y="3871048"/>
            <a:ext cx="749658" cy="45268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2A480669-0625-40FE-9A6B-7C061C1FC31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0" t="10718" r="84676" b="82891"/>
          <a:stretch/>
        </p:blipFill>
        <p:spPr>
          <a:xfrm>
            <a:off x="2053409" y="3903027"/>
            <a:ext cx="394062" cy="35505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EA8E56AC-C8EB-4EE6-A5B1-91BA489549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2056" r="58727" b="89795"/>
          <a:stretch/>
        </p:blipFill>
        <p:spPr>
          <a:xfrm>
            <a:off x="7627942" y="3152220"/>
            <a:ext cx="555762" cy="45268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6B95074-928B-49AA-A0E9-6B938509626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1321310" y="3881981"/>
            <a:ext cx="394062" cy="35505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4F2974BA-2EA5-43D9-B739-D2442B7796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8" t="149" r="1110" b="88998"/>
          <a:stretch/>
        </p:blipFill>
        <p:spPr>
          <a:xfrm>
            <a:off x="8006687" y="3780900"/>
            <a:ext cx="945419" cy="6028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5F4F3265-2CC8-4C97-B25D-F6BB51DEAF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5683" y="3923628"/>
            <a:ext cx="394062" cy="35505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E00CD20C-F1FE-464C-8387-94FA5BDEDAD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t="10718" r="90907" b="82891"/>
          <a:stretch/>
        </p:blipFill>
        <p:spPr>
          <a:xfrm>
            <a:off x="6202558" y="2421339"/>
            <a:ext cx="394062" cy="35505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5563BF1-AD28-4C7F-AE10-0A1BF61D0A4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6" t="2056" r="51091" b="89795"/>
          <a:stretch/>
        </p:blipFill>
        <p:spPr>
          <a:xfrm>
            <a:off x="6794312" y="3900063"/>
            <a:ext cx="555762" cy="45268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2F2C0B57-1AD1-48E8-8A14-79360D13B69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10718" r="84334" b="82891"/>
          <a:stretch/>
        </p:blipFill>
        <p:spPr>
          <a:xfrm>
            <a:off x="6991995" y="2448862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16431" y="2421339"/>
            <a:ext cx="394062" cy="35505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EFCA8722-A9ED-4800-B39B-58DEC2A7C8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t="10718" r="84748" b="82891"/>
          <a:stretch/>
        </p:blipFill>
        <p:spPr>
          <a:xfrm>
            <a:off x="7299423" y="3157736"/>
            <a:ext cx="394062" cy="35505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EA5E6304-C029-4D77-AFAF-2818596D43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56112" y="3199104"/>
            <a:ext cx="394062" cy="35505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03CA9848-D97E-45CF-8402-00162EF105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5" t="1905" r="1621" b="89585"/>
          <a:stretch/>
        </p:blipFill>
        <p:spPr>
          <a:xfrm>
            <a:off x="5498831" y="3881981"/>
            <a:ext cx="782946" cy="47273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DDA98031-3C3E-49EE-A668-DF3DC8471D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10718" r="91070" b="82891"/>
          <a:stretch/>
        </p:blipFill>
        <p:spPr>
          <a:xfrm>
            <a:off x="6563424" y="3892585"/>
            <a:ext cx="394062" cy="35505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EA7F3144-0F3B-4E42-8A69-4B5242253F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6" t="1008" r="67394" b="90301"/>
          <a:stretch/>
        </p:blipFill>
        <p:spPr>
          <a:xfrm>
            <a:off x="6555789" y="3081237"/>
            <a:ext cx="506080" cy="482776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688D5276-5B6D-4AE3-97A1-034EE0D582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2" t="1326" r="1170" b="89157"/>
          <a:stretch/>
        </p:blipFill>
        <p:spPr>
          <a:xfrm>
            <a:off x="527349" y="3841714"/>
            <a:ext cx="917255" cy="52863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AAC0D454-E2FC-4007-91F2-2743F9E2DC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6466149" y="2295656"/>
            <a:ext cx="690484" cy="55201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305DFF93-A6F2-4C47-B682-EC50C8AE5C0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1693761" y="2431554"/>
            <a:ext cx="394062" cy="355057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D075432F-0733-4440-9274-DF1F49AB3F2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5" t="23797" r="44191" b="68054"/>
          <a:stretch/>
        </p:blipFill>
        <p:spPr>
          <a:xfrm>
            <a:off x="2804158" y="2377071"/>
            <a:ext cx="836460" cy="452689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9E4C601A-F167-424C-AA11-7EDE413ED9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1215990" y="3147635"/>
            <a:ext cx="555762" cy="452689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1BBA2C75-9ED2-4678-90D0-FE1EB5AD0E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24294" r="77461" b="67903"/>
          <a:stretch/>
        </p:blipFill>
        <p:spPr>
          <a:xfrm>
            <a:off x="2825683" y="3145322"/>
            <a:ext cx="801291" cy="447534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CDD0819E-B79C-46BD-AE0C-259265E649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1604126" y="3874811"/>
            <a:ext cx="555762" cy="452689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8EC7DEF1-5978-4AE3-AF6D-05F14A7931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8" t="2056" r="24039" b="89795"/>
          <a:stretch/>
        </p:blipFill>
        <p:spPr>
          <a:xfrm>
            <a:off x="2311154" y="3874811"/>
            <a:ext cx="555762" cy="45268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B3B61FFE-EAFC-423D-9851-48B9A22C667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821" r="85771" b="89311"/>
          <a:stretch/>
        </p:blipFill>
        <p:spPr>
          <a:xfrm>
            <a:off x="3124841" y="3798135"/>
            <a:ext cx="506081" cy="595565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11DF1524-FBB5-479F-B6AC-558744D078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0" t="821" r="68215" b="89311"/>
          <a:stretch/>
        </p:blipFill>
        <p:spPr>
          <a:xfrm>
            <a:off x="3518520" y="3808381"/>
            <a:ext cx="506081" cy="595565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7CEF7E1E-A136-44FF-A14C-0E3E24CD48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24294" r="77461" b="67903"/>
          <a:stretch/>
        </p:blipFill>
        <p:spPr>
          <a:xfrm>
            <a:off x="5480486" y="2391282"/>
            <a:ext cx="801291" cy="447534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8788BE13-A4F9-4B64-87FE-63314E677C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1" t="23898" r="32915" b="67953"/>
          <a:stretch/>
        </p:blipFill>
        <p:spPr>
          <a:xfrm>
            <a:off x="8048380" y="2394979"/>
            <a:ext cx="836460" cy="452689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97332DFC-FA21-4BC3-86AB-F6F4E24E58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056" r="91837" b="89795"/>
          <a:stretch/>
        </p:blipFill>
        <p:spPr>
          <a:xfrm>
            <a:off x="5686994" y="3133388"/>
            <a:ext cx="555762" cy="452689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A6688C06-8681-4957-9D15-28B3E1CA97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5364693" y="3042182"/>
            <a:ext cx="690484" cy="55201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CE547712-A688-4B8F-8C86-661FD8E017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t="10718" r="84748" b="82891"/>
          <a:stretch/>
        </p:blipFill>
        <p:spPr>
          <a:xfrm>
            <a:off x="6180683" y="3149891"/>
            <a:ext cx="394062" cy="355057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F9465908-0B2B-4D3D-B8D8-E6E11C437DE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056" r="91837" b="89795"/>
          <a:stretch/>
        </p:blipFill>
        <p:spPr>
          <a:xfrm>
            <a:off x="6808829" y="3135540"/>
            <a:ext cx="555762" cy="45268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055A48D1-682C-43CA-A9AC-40E9AC6AE5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056" r="91837" b="89795"/>
          <a:stretch/>
        </p:blipFill>
        <p:spPr>
          <a:xfrm>
            <a:off x="7927986" y="3136243"/>
            <a:ext cx="555762" cy="452689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E14D8207-ACB5-44BE-B51A-F320D99A07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056" r="91837" b="89795"/>
          <a:stretch/>
        </p:blipFill>
        <p:spPr>
          <a:xfrm>
            <a:off x="9060076" y="3124349"/>
            <a:ext cx="555762" cy="45268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9A95891C-764E-473A-BFB5-EC00D6A6B4D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056" r="91837" b="89795"/>
          <a:stretch/>
        </p:blipFill>
        <p:spPr>
          <a:xfrm>
            <a:off x="6038058" y="3871703"/>
            <a:ext cx="555762" cy="452689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7EC0C885-1C8A-42FF-89EF-B9E0BD2596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056" r="91837" b="89795"/>
          <a:stretch/>
        </p:blipFill>
        <p:spPr>
          <a:xfrm>
            <a:off x="7198512" y="3869334"/>
            <a:ext cx="555762" cy="45268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4EF0FBAA-0198-4B8B-893B-E2DDF456D07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t="10718" r="84748" b="82891"/>
          <a:stretch/>
        </p:blipFill>
        <p:spPr>
          <a:xfrm>
            <a:off x="7699846" y="3903027"/>
            <a:ext cx="394062" cy="355057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2438FBBF-5B2C-4EBF-921C-EEF9D0E75E4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056" r="91837" b="89795"/>
          <a:stretch/>
        </p:blipFill>
        <p:spPr>
          <a:xfrm>
            <a:off x="9409692" y="3869334"/>
            <a:ext cx="555762" cy="452689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5CD68A2D-A93B-4FB1-BC88-E0526211C9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833879" y="3918149"/>
            <a:ext cx="394062" cy="3550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441B38C3-E4E6-421A-A9CA-A4D39BF44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8" t="2056" r="13429" b="89795"/>
          <a:stretch/>
        </p:blipFill>
        <p:spPr>
          <a:xfrm>
            <a:off x="8833879" y="3142744"/>
            <a:ext cx="555762" cy="452689"/>
          </a:xfrm>
          <a:prstGeom prst="rect">
            <a:avLst/>
          </a:prstGeom>
        </p:spPr>
      </p:pic>
      <p:sp>
        <p:nvSpPr>
          <p:cNvPr id="75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44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469" y="2384387"/>
            <a:ext cx="2243649" cy="39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00263" y="2974483"/>
            <a:ext cx="4120601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суму чисел 8 і 6, 9 і 8, 7 і 5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828260" y="4424193"/>
            <a:ext cx="5107396" cy="1154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знаходження зменшуваного?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27225" y="1443652"/>
            <a:ext cx="4882863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суму чисел 6 і 7, 6 і 5, 6 і 9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090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2241" y="494529"/>
            <a:ext cx="8732066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«Незакінчене речення».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5812" y="1340324"/>
            <a:ext cx="8049527" cy="1384995"/>
          </a:xfrm>
          <a:prstGeom prst="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Сьогодні на уроці я дізнався/дізналась про…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Найбільш цікавим було…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Урок запам'ятався мені тим, що </a:t>
            </a:r>
            <a:r>
              <a:rPr lang="uk-UA" sz="28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1735" y="5139651"/>
            <a:ext cx="1752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складно!</a:t>
            </a:r>
            <a:endParaRPr lang="ru-RU" sz="2400" b="1" dirty="0"/>
          </a:p>
        </p:txBody>
      </p:sp>
      <p:pic>
        <p:nvPicPr>
          <p:cNvPr id="1030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54" y="2828094"/>
            <a:ext cx="1209563" cy="213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23" y="2731243"/>
            <a:ext cx="1324930" cy="2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5358958" y="2668330"/>
            <a:ext cx="1439140" cy="23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7345529" y="2694784"/>
            <a:ext cx="1545699" cy="23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9498322" y="2815292"/>
            <a:ext cx="1651971" cy="222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66518" y="5108308"/>
            <a:ext cx="1703725" cy="83099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Все було легко! 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87479" y="5084131"/>
            <a:ext cx="241261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Я </a:t>
            </a:r>
            <a:r>
              <a:rPr lang="uk-UA" sz="2400" b="1" dirty="0"/>
              <a:t>трошки </a:t>
            </a:r>
            <a:r>
              <a:rPr lang="uk-UA" sz="2400" b="1" dirty="0" smtClean="0"/>
              <a:t>втомилась /втомився! 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606890" y="5063579"/>
            <a:ext cx="1699089" cy="830997"/>
          </a:xfrm>
          <a:prstGeom prst="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У </a:t>
            </a:r>
            <a:r>
              <a:rPr lang="uk-UA" sz="2400" b="1" dirty="0"/>
              <a:t>мене все </a:t>
            </a:r>
            <a:r>
              <a:rPr lang="uk-UA" sz="2400" b="1" dirty="0" smtClean="0"/>
              <a:t>вийшло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46572" y="5084131"/>
            <a:ext cx="1612004" cy="83099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цікаво!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9387026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6434" y="405931"/>
            <a:ext cx="10382491" cy="6997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>
                <a:solidFill>
                  <a:schemeClr val="bg1"/>
                </a:solidFill>
              </a:rPr>
              <a:t>Дай мені 5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7277" y="1324164"/>
            <a:ext cx="4297142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Вуха слухають. Один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1800" y="2160057"/>
            <a:ext cx="456404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Ротик мовчить. Два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3290" y="2937249"/>
            <a:ext cx="456404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Очі дивляться. Три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1452" y="3839710"/>
            <a:ext cx="5473862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Руки</a:t>
            </a:r>
            <a:r>
              <a:rPr lang="uk-UA" sz="2800" b="1" dirty="0">
                <a:solidFill>
                  <a:schemeClr val="bg1"/>
                </a:solidFill>
              </a:rPr>
              <a:t>, ноги не </a:t>
            </a:r>
            <a:r>
              <a:rPr lang="uk-UA" sz="2800" b="1" dirty="0" smtClean="0">
                <a:solidFill>
                  <a:schemeClr val="bg1"/>
                </a:solidFill>
              </a:rPr>
              <a:t>рухаються. Чотири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7923" y="4668250"/>
            <a:ext cx="4564048" cy="578882"/>
          </a:xfrm>
          <a:prstGeom prst="round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Голова працює. П’ять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6391" y="5592813"/>
            <a:ext cx="27908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Дай мені 5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4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770" y="1105719"/>
            <a:ext cx="958671" cy="169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6" y="1111519"/>
            <a:ext cx="1088019" cy="18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10306528" y="2210727"/>
            <a:ext cx="1151741" cy="18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1013885" y="3273990"/>
            <a:ext cx="1232796" cy="18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8959889" y="4165384"/>
            <a:ext cx="1313761" cy="176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2230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Лист">
            <a:extLst>
              <a:ext uri="{FF2B5EF4-FFF2-40B4-BE49-F238E27FC236}">
                <a16:creationId xmlns="" xmlns:a16="http://schemas.microsoft.com/office/drawing/2014/main" id="{7157DE87-9151-42B0-91C5-114C3D071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325806">
            <a:off x="5966037" y="5214068"/>
            <a:ext cx="1975009" cy="19750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9735" y="494528"/>
            <a:ext cx="9999182" cy="59958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</a:t>
            </a:r>
            <a:r>
              <a:rPr lang="uk-UA" sz="4000" b="1" dirty="0" smtClean="0">
                <a:solidFill>
                  <a:schemeClr val="bg1"/>
                </a:solidFill>
              </a:rPr>
              <a:t>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D9E884CA-DE67-4B70-985F-298139755C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4"/>
          <a:stretch/>
        </p:blipFill>
        <p:spPr>
          <a:xfrm>
            <a:off x="9716771" y="2048559"/>
            <a:ext cx="2212284" cy="3155058"/>
          </a:xfrm>
          <a:prstGeom prst="rect">
            <a:avLst/>
          </a:prstGeom>
        </p:spPr>
      </p:pic>
      <p:pic>
        <p:nvPicPr>
          <p:cNvPr id="8" name="Рисунок 7" descr="Лист">
            <a:extLst>
              <a:ext uri="{FF2B5EF4-FFF2-40B4-BE49-F238E27FC236}">
                <a16:creationId xmlns="" xmlns:a16="http://schemas.microsoft.com/office/drawing/2014/main" id="{A557D60F-1FBD-47A8-B4CF-B4F02F9690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325806">
            <a:off x="1411728" y="922893"/>
            <a:ext cx="1849663" cy="18496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6E9B7CF-263A-4FEA-B0AC-8B5BA6C5A21C}"/>
              </a:ext>
            </a:extLst>
          </p:cNvPr>
          <p:cNvSpPr txBox="1"/>
          <p:nvPr/>
        </p:nvSpPr>
        <p:spPr>
          <a:xfrm>
            <a:off x="2093457" y="1552584"/>
            <a:ext cx="989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FE5F4C-5A77-4B10-BBDE-2203F82B4689}"/>
              </a:ext>
            </a:extLst>
          </p:cNvPr>
          <p:cNvSpPr txBox="1"/>
          <p:nvPr/>
        </p:nvSpPr>
        <p:spPr>
          <a:xfrm>
            <a:off x="314438" y="1116361"/>
            <a:ext cx="1421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highlight>
                  <a:srgbClr val="FF3131"/>
                </a:highlight>
              </a:rPr>
              <a:t>8+3=</a:t>
            </a:r>
          </a:p>
        </p:txBody>
      </p:sp>
      <p:pic>
        <p:nvPicPr>
          <p:cNvPr id="11" name="Рисунок 10" descr="Лист">
            <a:extLst>
              <a:ext uri="{FF2B5EF4-FFF2-40B4-BE49-F238E27FC236}">
                <a16:creationId xmlns="" xmlns:a16="http://schemas.microsoft.com/office/drawing/2014/main" id="{C1961D69-430E-443E-BE44-1D999FAD9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325806">
            <a:off x="840445" y="2358989"/>
            <a:ext cx="1924292" cy="1924292"/>
          </a:xfrm>
          <a:prstGeom prst="rect">
            <a:avLst/>
          </a:prstGeom>
        </p:spPr>
      </p:pic>
      <p:pic>
        <p:nvPicPr>
          <p:cNvPr id="12" name="Рисунок 11" descr="Лист">
            <a:extLst>
              <a:ext uri="{FF2B5EF4-FFF2-40B4-BE49-F238E27FC236}">
                <a16:creationId xmlns="" xmlns:a16="http://schemas.microsoft.com/office/drawing/2014/main" id="{7EA985CD-EAAE-44D3-8BEC-6DC71A4FE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325806">
            <a:off x="1545150" y="5199695"/>
            <a:ext cx="1893818" cy="1893818"/>
          </a:xfrm>
          <a:prstGeom prst="rect">
            <a:avLst/>
          </a:prstGeom>
        </p:spPr>
      </p:pic>
      <p:pic>
        <p:nvPicPr>
          <p:cNvPr id="13" name="Рисунок 12" descr="Лист">
            <a:extLst>
              <a:ext uri="{FF2B5EF4-FFF2-40B4-BE49-F238E27FC236}">
                <a16:creationId xmlns="" xmlns:a16="http://schemas.microsoft.com/office/drawing/2014/main" id="{069E567B-E5BC-439E-9D94-CC8392D94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325806">
            <a:off x="3038965" y="4166894"/>
            <a:ext cx="1714941" cy="1714941"/>
          </a:xfrm>
          <a:prstGeom prst="rect">
            <a:avLst/>
          </a:prstGeom>
        </p:spPr>
      </p:pic>
      <p:pic>
        <p:nvPicPr>
          <p:cNvPr id="14" name="Рисунок 13" descr="Лист">
            <a:extLst>
              <a:ext uri="{FF2B5EF4-FFF2-40B4-BE49-F238E27FC236}">
                <a16:creationId xmlns="" xmlns:a16="http://schemas.microsoft.com/office/drawing/2014/main" id="{E0AB0289-EC7E-4002-B490-885FE93B4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325806">
            <a:off x="5287785" y="1442667"/>
            <a:ext cx="1783580" cy="1783580"/>
          </a:xfrm>
          <a:prstGeom prst="rect">
            <a:avLst/>
          </a:prstGeom>
        </p:spPr>
      </p:pic>
      <p:pic>
        <p:nvPicPr>
          <p:cNvPr id="15" name="Рисунок 14" descr="Лист">
            <a:extLst>
              <a:ext uri="{FF2B5EF4-FFF2-40B4-BE49-F238E27FC236}">
                <a16:creationId xmlns="" xmlns:a16="http://schemas.microsoft.com/office/drawing/2014/main" id="{6C75F16C-CE64-43DF-B5FB-933F612531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325806">
            <a:off x="3792732" y="1731302"/>
            <a:ext cx="1711056" cy="1711056"/>
          </a:xfrm>
          <a:prstGeom prst="rect">
            <a:avLst/>
          </a:prstGeom>
        </p:spPr>
      </p:pic>
      <p:pic>
        <p:nvPicPr>
          <p:cNvPr id="16" name="Рисунок 15" descr="Лист">
            <a:extLst>
              <a:ext uri="{FF2B5EF4-FFF2-40B4-BE49-F238E27FC236}">
                <a16:creationId xmlns="" xmlns:a16="http://schemas.microsoft.com/office/drawing/2014/main" id="{05EABD32-1BD9-45D1-B4D6-34F12E64F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325806">
            <a:off x="7382843" y="1058406"/>
            <a:ext cx="2032091" cy="2032091"/>
          </a:xfrm>
          <a:prstGeom prst="rect">
            <a:avLst/>
          </a:prstGeom>
        </p:spPr>
      </p:pic>
      <p:pic>
        <p:nvPicPr>
          <p:cNvPr id="17" name="Рисунок 16" descr="Лист">
            <a:extLst>
              <a:ext uri="{FF2B5EF4-FFF2-40B4-BE49-F238E27FC236}">
                <a16:creationId xmlns="" xmlns:a16="http://schemas.microsoft.com/office/drawing/2014/main" id="{76ABB397-C566-42AC-AE10-0C45B8675C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325806">
            <a:off x="5912915" y="3103478"/>
            <a:ext cx="1693850" cy="1693850"/>
          </a:xfrm>
          <a:prstGeom prst="rect">
            <a:avLst/>
          </a:prstGeom>
        </p:spPr>
      </p:pic>
      <p:pic>
        <p:nvPicPr>
          <p:cNvPr id="18" name="Рисунок 17" descr="Лист">
            <a:extLst>
              <a:ext uri="{FF2B5EF4-FFF2-40B4-BE49-F238E27FC236}">
                <a16:creationId xmlns="" xmlns:a16="http://schemas.microsoft.com/office/drawing/2014/main" id="{C77F454E-CAE9-4A2A-A459-AAE4AD64A0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325806">
            <a:off x="504561" y="4194718"/>
            <a:ext cx="1982057" cy="1982057"/>
          </a:xfrm>
          <a:prstGeom prst="rect">
            <a:avLst/>
          </a:prstGeom>
        </p:spPr>
      </p:pic>
      <p:pic>
        <p:nvPicPr>
          <p:cNvPr id="19" name="Рисунок 18" descr="Лист">
            <a:extLst>
              <a:ext uri="{FF2B5EF4-FFF2-40B4-BE49-F238E27FC236}">
                <a16:creationId xmlns="" xmlns:a16="http://schemas.microsoft.com/office/drawing/2014/main" id="{109EC277-06F7-4874-91BB-DF19AF0601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3325806">
            <a:off x="3091425" y="2724535"/>
            <a:ext cx="1852203" cy="18522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A80E14E-DE6A-43EF-A4FE-C314D2BC6FD4}"/>
              </a:ext>
            </a:extLst>
          </p:cNvPr>
          <p:cNvSpPr txBox="1"/>
          <p:nvPr/>
        </p:nvSpPr>
        <p:spPr>
          <a:xfrm>
            <a:off x="339599" y="2166386"/>
            <a:ext cx="1421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002060"/>
                </a:solidFill>
                <a:highlight>
                  <a:srgbClr val="FFFF00"/>
                </a:highlight>
              </a:rPr>
              <a:t>6+3=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E3C7A90-A336-44E2-9CE2-A6D813C419E2}"/>
              </a:ext>
            </a:extLst>
          </p:cNvPr>
          <p:cNvSpPr txBox="1"/>
          <p:nvPr/>
        </p:nvSpPr>
        <p:spPr>
          <a:xfrm>
            <a:off x="1802591" y="3102894"/>
            <a:ext cx="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42E1273-C8CF-4E9D-B677-A74941508948}"/>
              </a:ext>
            </a:extLst>
          </p:cNvPr>
          <p:cNvSpPr txBox="1"/>
          <p:nvPr/>
        </p:nvSpPr>
        <p:spPr>
          <a:xfrm>
            <a:off x="3607349" y="4801026"/>
            <a:ext cx="989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E55E4AA-F956-48BB-A78E-6B77576A49D7}"/>
              </a:ext>
            </a:extLst>
          </p:cNvPr>
          <p:cNvSpPr txBox="1"/>
          <p:nvPr/>
        </p:nvSpPr>
        <p:spPr>
          <a:xfrm>
            <a:off x="1312985" y="4864406"/>
            <a:ext cx="754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8285102-E3B0-4D95-96EA-321C5C5C114E}"/>
              </a:ext>
            </a:extLst>
          </p:cNvPr>
          <p:cNvSpPr txBox="1"/>
          <p:nvPr/>
        </p:nvSpPr>
        <p:spPr>
          <a:xfrm>
            <a:off x="2428667" y="5806596"/>
            <a:ext cx="868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2A02759-04E2-4946-8C02-6C9D466F7AB0}"/>
              </a:ext>
            </a:extLst>
          </p:cNvPr>
          <p:cNvSpPr txBox="1"/>
          <p:nvPr/>
        </p:nvSpPr>
        <p:spPr>
          <a:xfrm>
            <a:off x="6425457" y="3701560"/>
            <a:ext cx="989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E2863CD-0B3F-4BF0-AC7E-C10075AF0B9D}"/>
              </a:ext>
            </a:extLst>
          </p:cNvPr>
          <p:cNvSpPr txBox="1"/>
          <p:nvPr/>
        </p:nvSpPr>
        <p:spPr>
          <a:xfrm>
            <a:off x="4391371" y="2418021"/>
            <a:ext cx="989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9B3BEB5-3864-4A28-AF7B-4682E1293CF6}"/>
              </a:ext>
            </a:extLst>
          </p:cNvPr>
          <p:cNvSpPr txBox="1"/>
          <p:nvPr/>
        </p:nvSpPr>
        <p:spPr>
          <a:xfrm>
            <a:off x="8166511" y="1849167"/>
            <a:ext cx="1055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F8B8E8D-4387-4554-A20A-1096B6020D38}"/>
              </a:ext>
            </a:extLst>
          </p:cNvPr>
          <p:cNvSpPr txBox="1"/>
          <p:nvPr/>
        </p:nvSpPr>
        <p:spPr>
          <a:xfrm>
            <a:off x="3719189" y="3515738"/>
            <a:ext cx="989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3202B22-B788-4E47-9FD7-8CE325A9FB92}"/>
              </a:ext>
            </a:extLst>
          </p:cNvPr>
          <p:cNvSpPr txBox="1"/>
          <p:nvPr/>
        </p:nvSpPr>
        <p:spPr>
          <a:xfrm>
            <a:off x="5913762" y="2145481"/>
            <a:ext cx="989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8EF0810-078E-447D-AE94-63A3AD8958D0}"/>
              </a:ext>
            </a:extLst>
          </p:cNvPr>
          <p:cNvSpPr txBox="1"/>
          <p:nvPr/>
        </p:nvSpPr>
        <p:spPr>
          <a:xfrm>
            <a:off x="602324" y="3820582"/>
            <a:ext cx="1421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highlight>
                  <a:srgbClr val="00B050"/>
                </a:highlight>
              </a:rPr>
              <a:t>7+6=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7A5B8DA-0E12-4862-888C-7A63EA899BFE}"/>
              </a:ext>
            </a:extLst>
          </p:cNvPr>
          <p:cNvSpPr txBox="1"/>
          <p:nvPr/>
        </p:nvSpPr>
        <p:spPr>
          <a:xfrm>
            <a:off x="464394" y="5806597"/>
            <a:ext cx="1421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highlight>
                  <a:srgbClr val="FF3131"/>
                </a:highlight>
              </a:rPr>
              <a:t>8+6=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C6C4635-E807-49E4-B666-53FF2B6D89AB}"/>
              </a:ext>
            </a:extLst>
          </p:cNvPr>
          <p:cNvSpPr txBox="1"/>
          <p:nvPr/>
        </p:nvSpPr>
        <p:spPr>
          <a:xfrm>
            <a:off x="3433761" y="1246961"/>
            <a:ext cx="1421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highlight>
                  <a:srgbClr val="00B050"/>
                </a:highlight>
              </a:rPr>
              <a:t>9+5=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C22BA80-F379-4B21-9CCC-27663265F759}"/>
              </a:ext>
            </a:extLst>
          </p:cNvPr>
          <p:cNvSpPr txBox="1"/>
          <p:nvPr/>
        </p:nvSpPr>
        <p:spPr>
          <a:xfrm>
            <a:off x="2152318" y="4094965"/>
            <a:ext cx="1421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002060"/>
                </a:solidFill>
                <a:highlight>
                  <a:srgbClr val="FFFF00"/>
                </a:highlight>
              </a:rPr>
              <a:t>7+7=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AF4877B-A90F-46B2-A9BA-A62A01F007A4}"/>
              </a:ext>
            </a:extLst>
          </p:cNvPr>
          <p:cNvSpPr txBox="1"/>
          <p:nvPr/>
        </p:nvSpPr>
        <p:spPr>
          <a:xfrm>
            <a:off x="2303951" y="2484700"/>
            <a:ext cx="1421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highlight>
                  <a:srgbClr val="9E0000"/>
                </a:highlight>
              </a:rPr>
              <a:t>8+8=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8B77FE3-F790-42C7-8D2F-CFC1DAB2C4BD}"/>
              </a:ext>
            </a:extLst>
          </p:cNvPr>
          <p:cNvSpPr txBox="1"/>
          <p:nvPr/>
        </p:nvSpPr>
        <p:spPr>
          <a:xfrm>
            <a:off x="4709003" y="1059304"/>
            <a:ext cx="1421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002060"/>
                </a:solidFill>
                <a:highlight>
                  <a:srgbClr val="FFFF00"/>
                </a:highlight>
              </a:rPr>
              <a:t>6+6=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30AFF28-5E0A-4012-AB9E-1079958D1A62}"/>
              </a:ext>
            </a:extLst>
          </p:cNvPr>
          <p:cNvSpPr txBox="1"/>
          <p:nvPr/>
        </p:nvSpPr>
        <p:spPr>
          <a:xfrm>
            <a:off x="6408669" y="1135427"/>
            <a:ext cx="1421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highlight>
                  <a:srgbClr val="FF3131"/>
                </a:highlight>
              </a:rPr>
              <a:t>7+7=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F298DA7-48E1-46AE-BB6A-DC635E48BB5F}"/>
              </a:ext>
            </a:extLst>
          </p:cNvPr>
          <p:cNvSpPr txBox="1"/>
          <p:nvPr/>
        </p:nvSpPr>
        <p:spPr>
          <a:xfrm>
            <a:off x="4908784" y="3052945"/>
            <a:ext cx="1421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highlight>
                  <a:srgbClr val="00B050"/>
                </a:highlight>
              </a:rPr>
              <a:t>7+3=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89E1EFD-DAF3-47C6-94A3-EFB9CF4C5159}"/>
              </a:ext>
            </a:extLst>
          </p:cNvPr>
          <p:cNvSpPr txBox="1"/>
          <p:nvPr/>
        </p:nvSpPr>
        <p:spPr>
          <a:xfrm>
            <a:off x="4116219" y="4241414"/>
            <a:ext cx="1421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002060"/>
                </a:solidFill>
                <a:highlight>
                  <a:srgbClr val="00FF00"/>
                </a:highlight>
              </a:rPr>
              <a:t>9+3=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B0FB561-92E7-409D-989C-975CBE79D7D2}"/>
              </a:ext>
            </a:extLst>
          </p:cNvPr>
          <p:cNvSpPr txBox="1"/>
          <p:nvPr/>
        </p:nvSpPr>
        <p:spPr>
          <a:xfrm>
            <a:off x="6965526" y="2551694"/>
            <a:ext cx="1421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highlight>
                  <a:srgbClr val="800000"/>
                </a:highlight>
              </a:rPr>
              <a:t>9+7=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AC6EE17-141A-4B6C-8232-C2050CE73701}"/>
              </a:ext>
            </a:extLst>
          </p:cNvPr>
          <p:cNvSpPr txBox="1"/>
          <p:nvPr/>
        </p:nvSpPr>
        <p:spPr>
          <a:xfrm>
            <a:off x="4378384" y="5867501"/>
            <a:ext cx="1421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002060"/>
                </a:solidFill>
                <a:highlight>
                  <a:srgbClr val="FFFF00"/>
                </a:highlight>
              </a:rPr>
              <a:t>6+5=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22491AE-C5D2-48D4-BCE6-7A4AC7945CC3}"/>
              </a:ext>
            </a:extLst>
          </p:cNvPr>
          <p:cNvSpPr txBox="1"/>
          <p:nvPr/>
        </p:nvSpPr>
        <p:spPr>
          <a:xfrm>
            <a:off x="7712222" y="4415933"/>
            <a:ext cx="1421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highlight>
                  <a:srgbClr val="FF3131"/>
                </a:highlight>
              </a:rPr>
              <a:t>7+4=</a:t>
            </a:r>
          </a:p>
        </p:txBody>
      </p:sp>
      <p:pic>
        <p:nvPicPr>
          <p:cNvPr id="44" name="Рисунок 43" descr="Лист">
            <a:extLst>
              <a:ext uri="{FF2B5EF4-FFF2-40B4-BE49-F238E27FC236}">
                <a16:creationId xmlns="" xmlns:a16="http://schemas.microsoft.com/office/drawing/2014/main" id="{AB2FFDCB-F9A1-4AD6-93B7-841653EA90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3325806">
            <a:off x="4982640" y="4468997"/>
            <a:ext cx="1711056" cy="171105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6B96B0F-9C38-43E6-87C5-C0203BB7E99E}"/>
              </a:ext>
            </a:extLst>
          </p:cNvPr>
          <p:cNvSpPr txBox="1"/>
          <p:nvPr/>
        </p:nvSpPr>
        <p:spPr>
          <a:xfrm>
            <a:off x="5565038" y="5130860"/>
            <a:ext cx="989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4790952B-54F7-42C0-A97E-CD086420A501}"/>
              </a:ext>
            </a:extLst>
          </p:cNvPr>
          <p:cNvSpPr txBox="1"/>
          <p:nvPr/>
        </p:nvSpPr>
        <p:spPr>
          <a:xfrm>
            <a:off x="6719209" y="6055072"/>
            <a:ext cx="989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002060"/>
                </a:solidFill>
              </a:rPr>
              <a:t>11</a:t>
            </a:r>
          </a:p>
        </p:txBody>
      </p:sp>
      <p:pic>
        <p:nvPicPr>
          <p:cNvPr id="48" name="Рисунок 47" descr="Лист">
            <a:extLst>
              <a:ext uri="{FF2B5EF4-FFF2-40B4-BE49-F238E27FC236}">
                <a16:creationId xmlns="" xmlns:a16="http://schemas.microsoft.com/office/drawing/2014/main" id="{C28C2DA4-E598-460C-AE14-93995E0C5F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3325806">
            <a:off x="7768085" y="2589636"/>
            <a:ext cx="1852203" cy="185220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0F207850-5C00-4A39-90D9-AF814AF8B99A}"/>
              </a:ext>
            </a:extLst>
          </p:cNvPr>
          <p:cNvSpPr txBox="1"/>
          <p:nvPr/>
        </p:nvSpPr>
        <p:spPr>
          <a:xfrm>
            <a:off x="8338480" y="3241368"/>
            <a:ext cx="989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16</a:t>
            </a:r>
          </a:p>
        </p:txBody>
      </p:sp>
      <p:pic>
        <p:nvPicPr>
          <p:cNvPr id="50" name="Рисунок 49" descr="Лист">
            <a:extLst>
              <a:ext uri="{FF2B5EF4-FFF2-40B4-BE49-F238E27FC236}">
                <a16:creationId xmlns="" xmlns:a16="http://schemas.microsoft.com/office/drawing/2014/main" id="{FC4BF8EF-FD2F-4F26-8401-6959407B63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283325">
            <a:off x="8635135" y="4572890"/>
            <a:ext cx="1590782" cy="159078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2805342-3F87-429F-9B1C-E09A6D4F07F3}"/>
              </a:ext>
            </a:extLst>
          </p:cNvPr>
          <p:cNvSpPr txBox="1"/>
          <p:nvPr/>
        </p:nvSpPr>
        <p:spPr>
          <a:xfrm>
            <a:off x="9221864" y="5098060"/>
            <a:ext cx="989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8254161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9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3972" y="626717"/>
            <a:ext cx="9924348" cy="6960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Обчисли значення виразів, записаних у кожній фігурі. </a:t>
            </a:r>
          </a:p>
        </p:txBody>
      </p:sp>
      <p:sp>
        <p:nvSpPr>
          <p:cNvPr id="7" name="Трапеція 6">
            <a:extLst>
              <a:ext uri="{FF2B5EF4-FFF2-40B4-BE49-F238E27FC236}">
                <a16:creationId xmlns="" xmlns:a16="http://schemas.microsoft.com/office/drawing/2014/main" id="{B1A67718-7655-4BAC-AF2F-6674D2F4C4B4}"/>
              </a:ext>
            </a:extLst>
          </p:cNvPr>
          <p:cNvSpPr/>
          <p:nvPr/>
        </p:nvSpPr>
        <p:spPr>
          <a:xfrm>
            <a:off x="3610837" y="1844650"/>
            <a:ext cx="2552698" cy="2287287"/>
          </a:xfrm>
          <a:prstGeom prst="trapezoid">
            <a:avLst>
              <a:gd name="adj" fmla="val 3103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CB741CF-D77D-4D53-9488-D54ECCC7B9A3}"/>
              </a:ext>
            </a:extLst>
          </p:cNvPr>
          <p:cNvSpPr txBox="1"/>
          <p:nvPr/>
        </p:nvSpPr>
        <p:spPr>
          <a:xfrm>
            <a:off x="1103972" y="1804008"/>
            <a:ext cx="2121687" cy="2862322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5+9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6+8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7+7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8+6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71BB1D-346B-490D-BA45-5F5BE4DF04EC}"/>
              </a:ext>
            </a:extLst>
          </p:cNvPr>
          <p:cNvSpPr txBox="1"/>
          <p:nvPr/>
        </p:nvSpPr>
        <p:spPr>
          <a:xfrm>
            <a:off x="3846645" y="1823613"/>
            <a:ext cx="2081081" cy="230832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6+9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7+8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8+7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62867D-DF9D-4CD5-8EE6-DF9A3097BEA5}"/>
              </a:ext>
            </a:extLst>
          </p:cNvPr>
          <p:cNvSpPr txBox="1"/>
          <p:nvPr/>
        </p:nvSpPr>
        <p:spPr>
          <a:xfrm>
            <a:off x="9693482" y="1804008"/>
            <a:ext cx="1334837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8+9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9+8</a:t>
            </a:r>
          </a:p>
        </p:txBody>
      </p:sp>
      <p:sp>
        <p:nvSpPr>
          <p:cNvPr id="14" name="Трапеція 6">
            <a:extLst>
              <a:ext uri="{FF2B5EF4-FFF2-40B4-BE49-F238E27FC236}">
                <a16:creationId xmlns="" xmlns:a16="http://schemas.microsoft.com/office/drawing/2014/main" id="{8F034A6B-2DC5-4940-B2B8-BA6E318BA644}"/>
              </a:ext>
            </a:extLst>
          </p:cNvPr>
          <p:cNvSpPr/>
          <p:nvPr/>
        </p:nvSpPr>
        <p:spPr>
          <a:xfrm rot="10800000">
            <a:off x="6346926" y="1844651"/>
            <a:ext cx="2552698" cy="1754325"/>
          </a:xfrm>
          <a:prstGeom prst="trapezoid">
            <a:avLst>
              <a:gd name="adj" fmla="val 3103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CECBD3-EE24-4127-9A15-F903E75D5E61}"/>
              </a:ext>
            </a:extLst>
          </p:cNvPr>
          <p:cNvSpPr txBox="1"/>
          <p:nvPr/>
        </p:nvSpPr>
        <p:spPr>
          <a:xfrm>
            <a:off x="6818873" y="1847349"/>
            <a:ext cx="1729390" cy="175432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7+9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8+8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23240" y="4804708"/>
            <a:ext cx="5250045" cy="69609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Що </a:t>
            </a:r>
            <a:r>
              <a:rPr lang="uk-UA" sz="2400" b="1" dirty="0">
                <a:solidFill>
                  <a:srgbClr val="7030A0"/>
                </a:solidFill>
              </a:rPr>
              <a:t>є спільним для цих виразів?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D62867D-DF9D-4CD5-8EE6-DF9A3097BEA5}"/>
              </a:ext>
            </a:extLst>
          </p:cNvPr>
          <p:cNvSpPr txBox="1"/>
          <p:nvPr/>
        </p:nvSpPr>
        <p:spPr>
          <a:xfrm>
            <a:off x="1497397" y="4689574"/>
            <a:ext cx="1045082" cy="646331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D62867D-DF9D-4CD5-8EE6-DF9A3097BEA5}"/>
              </a:ext>
            </a:extLst>
          </p:cNvPr>
          <p:cNvSpPr txBox="1"/>
          <p:nvPr/>
        </p:nvSpPr>
        <p:spPr>
          <a:xfrm>
            <a:off x="4364645" y="4366408"/>
            <a:ext cx="104508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D62867D-DF9D-4CD5-8EE6-DF9A3097BEA5}"/>
              </a:ext>
            </a:extLst>
          </p:cNvPr>
          <p:cNvSpPr txBox="1"/>
          <p:nvPr/>
        </p:nvSpPr>
        <p:spPr>
          <a:xfrm>
            <a:off x="7161027" y="3758651"/>
            <a:ext cx="104508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D62867D-DF9D-4CD5-8EE6-DF9A3097BEA5}"/>
              </a:ext>
            </a:extLst>
          </p:cNvPr>
          <p:cNvSpPr txBox="1"/>
          <p:nvPr/>
        </p:nvSpPr>
        <p:spPr>
          <a:xfrm>
            <a:off x="9838359" y="3112320"/>
            <a:ext cx="104508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73554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915" r="66814" b="74516"/>
          <a:stretch/>
        </p:blipFill>
        <p:spPr>
          <a:xfrm>
            <a:off x="828000" y="2304000"/>
            <a:ext cx="7812000" cy="3312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34845" y="432394"/>
            <a:ext cx="10208942" cy="7508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Склади </a:t>
            </a:r>
            <a:r>
              <a:rPr lang="uk-UA" sz="4000" b="1" dirty="0">
                <a:solidFill>
                  <a:schemeClr val="bg1"/>
                </a:solidFill>
              </a:rPr>
              <a:t>приклади і 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їх №127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192" y="1294794"/>
            <a:ext cx="1646595" cy="278654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8EADDDC-569E-4534-B091-9F401B5E91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8" t="2056" r="24039" b="89795"/>
          <a:stretch/>
        </p:blipFill>
        <p:spPr>
          <a:xfrm>
            <a:off x="6718205" y="4125811"/>
            <a:ext cx="555762" cy="4526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3055DDC-067F-4903-8052-14F7EBEB09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4929802" y="2643463"/>
            <a:ext cx="394062" cy="35505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EE0F1E0-2E4A-4B46-8585-33F166EBD2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2617013" y="4836608"/>
            <a:ext cx="555762" cy="45268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E456CBB-9225-450B-84A4-449DEF2420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1834919" y="2631539"/>
            <a:ext cx="555762" cy="45268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8C1ED0D4-B88A-4925-ACE0-48747C2CBE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113006" y="4185296"/>
            <a:ext cx="222317" cy="2003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6DBB27A7-C31C-436C-8AD4-FA34A4DAAD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6" t="2056" r="41111" b="89795"/>
          <a:stretch/>
        </p:blipFill>
        <p:spPr>
          <a:xfrm>
            <a:off x="2614322" y="3352388"/>
            <a:ext cx="555762" cy="45268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5204E2F-E51F-428A-B267-34E45E7964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4558928" y="4891472"/>
            <a:ext cx="394062" cy="3550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2EE7E1A-0B77-43CF-AD1F-A424D6C686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617013" y="4122361"/>
            <a:ext cx="555762" cy="45268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083425" y="4916300"/>
            <a:ext cx="251898" cy="22696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EA8E56AC-C8EB-4EE6-A5B1-91BA489549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2056" r="58727" b="89795"/>
          <a:stretch/>
        </p:blipFill>
        <p:spPr>
          <a:xfrm>
            <a:off x="5978933" y="2618732"/>
            <a:ext cx="555762" cy="45268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2F2C0B57-1AD1-48E8-8A14-79360D13B69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10718" r="84334" b="82891"/>
          <a:stretch/>
        </p:blipFill>
        <p:spPr>
          <a:xfrm>
            <a:off x="5391478" y="4125811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470449" y="2688067"/>
            <a:ext cx="277881" cy="25037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EFCA8722-A9ED-4800-B39B-58DEC2A7C8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t="10718" r="84748" b="82891"/>
          <a:stretch/>
        </p:blipFill>
        <p:spPr>
          <a:xfrm>
            <a:off x="5333487" y="3399283"/>
            <a:ext cx="394062" cy="35505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EA5E6304-C029-4D77-AFAF-2818596D43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112447" y="3482852"/>
            <a:ext cx="232386" cy="2093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EA7F3144-0F3B-4E42-8A69-4B5242253F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6" t="1008" r="67394" b="90301"/>
          <a:stretch/>
        </p:blipFill>
        <p:spPr>
          <a:xfrm>
            <a:off x="5285186" y="2547863"/>
            <a:ext cx="506080" cy="482776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AAC0D454-E2FC-4007-91F2-2743F9E2DC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1041787" y="2532216"/>
            <a:ext cx="690484" cy="55201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305DFF93-A6F2-4C47-B682-EC50C8AE5C0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4599655" y="4151842"/>
            <a:ext cx="394062" cy="355057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D075432F-0733-4440-9274-DF1F49AB3F2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5" t="23797" r="44191" b="68054"/>
          <a:stretch/>
        </p:blipFill>
        <p:spPr>
          <a:xfrm>
            <a:off x="6441573" y="3339636"/>
            <a:ext cx="836460" cy="452689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9E4C601A-F167-424C-AA11-7EDE413ED9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1891312" y="3371493"/>
            <a:ext cx="555762" cy="452689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1BBA2C75-9ED2-4678-90D0-FE1EB5AD0E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24294" r="77461" b="67903"/>
          <a:stretch/>
        </p:blipFill>
        <p:spPr>
          <a:xfrm>
            <a:off x="6441573" y="4861282"/>
            <a:ext cx="801291" cy="447534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CDD0819E-B79C-46BD-AE0C-259265E649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1085578" y="4096884"/>
            <a:ext cx="555762" cy="452689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A6688C06-8681-4957-9D15-28B3E1CA97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4468877" y="2513245"/>
            <a:ext cx="690484" cy="55201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CE547712-A688-4B8F-8C86-661FD8E017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t="10718" r="84748" b="82891"/>
          <a:stretch/>
        </p:blipFill>
        <p:spPr>
          <a:xfrm>
            <a:off x="4589135" y="3404848"/>
            <a:ext cx="394062" cy="35505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DF24E1FC-DCCA-484A-9AD9-A6AEEB9883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663349" y="2545394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173D1DD9-FDB5-4A17-BA4B-DED977CE6F6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5683431" y="2654925"/>
            <a:ext cx="394062" cy="35505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C6188411-4AF3-4CBA-B0D5-D8ADE903E39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8" t="2056" r="14829" b="89795"/>
          <a:stretch/>
        </p:blipFill>
        <p:spPr>
          <a:xfrm>
            <a:off x="6722271" y="2639561"/>
            <a:ext cx="555762" cy="452689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0478C22-C29F-4890-9FB0-33EBFE616C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159521" y="3344251"/>
            <a:ext cx="455016" cy="56766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AD1A988-5CEC-4013-9103-9C00B34065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6" t="2056" r="41111" b="89795"/>
          <a:stretch/>
        </p:blipFill>
        <p:spPr>
          <a:xfrm>
            <a:off x="5619113" y="3361200"/>
            <a:ext cx="555762" cy="452689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5239425C-21CC-445B-860F-A21FB8EC3A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4850638" y="3380209"/>
            <a:ext cx="555762" cy="452689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0210C048-B56C-4A3E-99D5-BFDDCFF9D9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192113" y="3309392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DFC7102E-C448-44A5-A69F-CD05384DEB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6" t="2056" r="41111" b="89795"/>
          <a:stretch/>
        </p:blipFill>
        <p:spPr>
          <a:xfrm>
            <a:off x="1848338" y="4115970"/>
            <a:ext cx="555762" cy="452689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BB4C9E68-C95A-488E-ADBA-D9BD0BA96B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642970" y="4110365"/>
            <a:ext cx="555762" cy="45268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84FCED36-A24C-4306-A70D-70ACEFDFEB3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4138161" y="4115953"/>
            <a:ext cx="555762" cy="452689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BD467C7C-8219-4F5C-8028-27FA205E471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6" t="2056" r="41111" b="89795"/>
          <a:stretch/>
        </p:blipFill>
        <p:spPr>
          <a:xfrm>
            <a:off x="4878132" y="4104385"/>
            <a:ext cx="555762" cy="452689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F7B4F8A5-3356-4528-9AD5-5134D6BD56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541070" y="4048254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3287AE05-1FBB-4C14-9238-26DACE2841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904316" y="4814865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119F86B0-DD4C-4925-B8B4-F3B44755BD2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1109148" y="4861283"/>
            <a:ext cx="555762" cy="452689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CFDC0CF8-E25E-4025-A145-721DA2ED049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5313422" y="4907520"/>
            <a:ext cx="394062" cy="355057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59AF90F6-CDB0-46BD-98C4-217631CCA4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5644911" y="4845767"/>
            <a:ext cx="555762" cy="452689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9382DF7A-9CF9-4179-B814-FD0BA62B4A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61500" y="4792425"/>
            <a:ext cx="455016" cy="56766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ECCC0B23-0B68-4ADE-A37E-046742E5432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4112860" y="4866129"/>
            <a:ext cx="555762" cy="452689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990872" y="1403002"/>
            <a:ext cx="7312514" cy="6328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Назви попереднє і наступне до кожного з чисел. </a:t>
            </a: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Із кожною трійкою чисел склади суми і знайди їх значення.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2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Дуга 7"/>
          <p:cNvSpPr/>
          <p:nvPr/>
        </p:nvSpPr>
        <p:spPr>
          <a:xfrm rot="9989063">
            <a:off x="4390825" y="3021141"/>
            <a:ext cx="2949750" cy="839036"/>
          </a:xfrm>
          <a:prstGeom prst="arc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1887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9595" y="599642"/>
            <a:ext cx="9861629" cy="7870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9595" y="1498039"/>
            <a:ext cx="4166885" cy="606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До </a:t>
            </a:r>
            <a:r>
              <a:rPr lang="en-US" sz="2800" b="1" dirty="0" smtClean="0"/>
              <a:t>8</a:t>
            </a:r>
            <a:r>
              <a:rPr lang="uk-UA" sz="2800" b="1" dirty="0" smtClean="0"/>
              <a:t> </a:t>
            </a:r>
            <a:r>
              <a:rPr lang="uk-UA" sz="2800" b="1" dirty="0"/>
              <a:t>додати </a:t>
            </a:r>
            <a:r>
              <a:rPr lang="en-US" sz="2800" b="1" dirty="0" smtClean="0"/>
              <a:t>5</a:t>
            </a:r>
            <a:r>
              <a:rPr lang="uk-UA" sz="2800" b="1" dirty="0" smtClean="0"/>
              <a:t> 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99594" y="2197919"/>
            <a:ext cx="4166885" cy="606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Сума чисел 9 і 7</a:t>
            </a:r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99593" y="2897970"/>
            <a:ext cx="4166886" cy="10189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Перший доданок </a:t>
            </a:r>
            <a:r>
              <a:rPr lang="uk-UA" sz="2800" b="1" dirty="0" smtClean="0"/>
              <a:t>6, </a:t>
            </a:r>
            <a:r>
              <a:rPr lang="uk-UA" sz="2800" b="1" dirty="0"/>
              <a:t>другий доданок </a:t>
            </a:r>
            <a:r>
              <a:rPr lang="uk-UA" sz="2800" b="1" dirty="0" smtClean="0"/>
              <a:t>6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99596" y="3999603"/>
            <a:ext cx="4166886" cy="5738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Число 7 збільш на 8 </a:t>
            </a:r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99592" y="4621365"/>
            <a:ext cx="4166887" cy="60601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/>
              <a:t>Сумма</a:t>
            </a:r>
            <a:r>
              <a:rPr lang="uk-UA" sz="2800" b="1" dirty="0" smtClean="0"/>
              <a:t> чисел 9 і 9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47143" y="1440205"/>
            <a:ext cx="4560425" cy="6328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результати </a:t>
            </a:r>
            <a:r>
              <a:rPr lang="uk-UA" sz="2400" b="1" dirty="0" err="1" smtClean="0">
                <a:solidFill>
                  <a:srgbClr val="7030A0"/>
                </a:solidFill>
              </a:rPr>
              <a:t>віразів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75428" y="2197205"/>
            <a:ext cx="644325" cy="6950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14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03331" y="2197205"/>
            <a:ext cx="644325" cy="6950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16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29306" y="2197204"/>
            <a:ext cx="644325" cy="6950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12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34060" y="2197205"/>
            <a:ext cx="644325" cy="6950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15</a:t>
            </a:r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673535" y="2192189"/>
            <a:ext cx="644325" cy="69503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18</a:t>
            </a:r>
            <a:endParaRPr lang="ru-RU" sz="28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97234" y="3999602"/>
            <a:ext cx="5175818" cy="73966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Розклади кожне парне число на суму однакових доданків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01494" y="5004874"/>
            <a:ext cx="1773262" cy="4450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4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= 7 + _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09063" y="3006277"/>
            <a:ext cx="5352161" cy="9105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серед результатів парні числа. Підкресли </a:t>
            </a:r>
            <a:r>
              <a:rPr lang="uk-UA" sz="2400" b="1" dirty="0">
                <a:solidFill>
                  <a:srgbClr val="7030A0"/>
                </a:solidFill>
              </a:rPr>
              <a:t>непарне </a:t>
            </a:r>
            <a:r>
              <a:rPr lang="uk-UA" sz="2400" b="1" dirty="0" smtClean="0">
                <a:solidFill>
                  <a:srgbClr val="7030A0"/>
                </a:solidFill>
              </a:rPr>
              <a:t>число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47143" y="5613005"/>
            <a:ext cx="1700513" cy="4450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16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= 8 + _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627512" y="5004874"/>
            <a:ext cx="1780056" cy="4450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12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= 6 + _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735492" y="5613005"/>
            <a:ext cx="1672076" cy="4450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18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= 9 + _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033782" y="5004874"/>
            <a:ext cx="458519" cy="4450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7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106404" y="5613005"/>
            <a:ext cx="458519" cy="4450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8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893294" y="5004874"/>
            <a:ext cx="458519" cy="4450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6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938577" y="5613005"/>
            <a:ext cx="458519" cy="4450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9 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6087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6" grpId="0" animBg="1"/>
      <p:bldP spid="27" grpId="0" animBg="1"/>
      <p:bldP spid="28" grpId="0" animBg="1"/>
      <p:bldP spid="29" grpId="0"/>
      <p:bldP spid="30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C79C09D-CE29-48EF-BA40-6D6383C82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2" r="67282" b="64500"/>
          <a:stretch/>
        </p:blipFill>
        <p:spPr>
          <a:xfrm>
            <a:off x="791097" y="1481132"/>
            <a:ext cx="7308000" cy="446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6814197" y="1389159"/>
            <a:ext cx="4560986" cy="17108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Коли майстри проклали 40м </a:t>
            </a:r>
            <a:r>
              <a:rPr lang="uk-UA" sz="2400" b="1" dirty="0"/>
              <a:t>кабелю, </a:t>
            </a:r>
            <a:r>
              <a:rPr lang="uk-UA" sz="2400" b="1" dirty="0" smtClean="0"/>
              <a:t>то в мотку залишилось </a:t>
            </a:r>
            <a:r>
              <a:rPr lang="uk-UA" sz="2400" b="1" dirty="0"/>
              <a:t>ще </a:t>
            </a:r>
            <a:r>
              <a:rPr lang="uk-UA" sz="2400" b="1" dirty="0" smtClean="0"/>
              <a:t>60м. </a:t>
            </a:r>
            <a:r>
              <a:rPr lang="uk-UA" sz="2400" b="1" dirty="0"/>
              <a:t>Скільки </a:t>
            </a:r>
            <a:r>
              <a:rPr lang="uk-UA" sz="2400" b="1" dirty="0" smtClean="0"/>
              <a:t>метрів </a:t>
            </a:r>
            <a:r>
              <a:rPr lang="uk-UA" sz="2400" b="1" dirty="0"/>
              <a:t>кабелю </a:t>
            </a:r>
            <a:r>
              <a:rPr lang="uk-UA" sz="2400" b="1" dirty="0" smtClean="0"/>
              <a:t>було в мотку спочатку?</a:t>
            </a:r>
            <a:endParaRPr lang="uk-UA" sz="2400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E47D6C1-4B25-4946-B815-82C2F81B1D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" t="8514" r="17566" b="10697"/>
          <a:stretch/>
        </p:blipFill>
        <p:spPr>
          <a:xfrm>
            <a:off x="2475140" y="1519824"/>
            <a:ext cx="2016000" cy="1116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0B2B656-00B2-4C06-8D4B-B5BD99B692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16898" y="4741761"/>
            <a:ext cx="419146" cy="2751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6CB041A-2602-4A6D-9BF9-BC2E1CF6D4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079403" y="4796415"/>
            <a:ext cx="252629" cy="1658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85B1213-0E9D-4356-A57F-1D43EF5E83F3}"/>
              </a:ext>
            </a:extLst>
          </p:cNvPr>
          <p:cNvSpPr txBox="1"/>
          <p:nvPr/>
        </p:nvSpPr>
        <p:spPr>
          <a:xfrm>
            <a:off x="4556425" y="4555738"/>
            <a:ext cx="887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м)</a:t>
            </a:r>
            <a:endParaRPr lang="uk-U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81768AA-A4E8-489A-8741-EAABB5010F54}"/>
              </a:ext>
            </a:extLst>
          </p:cNvPr>
          <p:cNvSpPr txBox="1"/>
          <p:nvPr/>
        </p:nvSpPr>
        <p:spPr>
          <a:xfrm>
            <a:off x="1096262" y="5262855"/>
            <a:ext cx="704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Відповідь: </a:t>
            </a:r>
            <a:r>
              <a:rPr lang="uk-UA" sz="32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м кабелю було спочатку. </a:t>
            </a:r>
            <a:endParaRPr lang="uk-UA" sz="3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71D6212-C438-4762-AB9A-EF18FE837A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505720B7-52FC-48E7-8CAC-BD186DD129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07DE1F7-C0DE-4EDB-B813-3144940AA5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69D52FC-3E3A-43E1-848E-B10C1E984C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920B143-B288-447F-8DD0-11C811964B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2BD1DA6-4ED4-4165-923C-616DEDEC81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3108610A-BF2C-446F-AD42-551ADAEADC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39E91344-48F6-4ED6-AA46-B34594B753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BF2389C-619D-4467-B11E-675BF5FEE2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1EBB9537-7F81-4499-8D24-DBFA59AA7E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3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80690" y="494528"/>
            <a:ext cx="10142371" cy="77156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 130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74279" y="2573780"/>
            <a:ext cx="3296560" cy="17921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err="1" smtClean="0">
                <a:solidFill>
                  <a:srgbClr val="7030A0"/>
                </a:solidFill>
              </a:rPr>
              <a:t>Було</a:t>
            </a:r>
            <a:r>
              <a:rPr lang="ru-RU" sz="3200" dirty="0" smtClean="0">
                <a:solidFill>
                  <a:srgbClr val="7030A0"/>
                </a:solidFill>
              </a:rPr>
              <a:t>   – </a:t>
            </a:r>
            <a:r>
              <a:rPr lang="ru-RU" sz="3200" dirty="0" smtClean="0">
                <a:solidFill>
                  <a:srgbClr val="FF0000"/>
                </a:solidFill>
              </a:rPr>
              <a:t>? м</a:t>
            </a:r>
          </a:p>
          <a:p>
            <a:endParaRPr lang="ru-RU" sz="1600" dirty="0" smtClean="0">
              <a:solidFill>
                <a:srgbClr val="7030A0"/>
              </a:solidFill>
            </a:endParaRPr>
          </a:p>
          <a:p>
            <a:r>
              <a:rPr lang="ru-RU" sz="3200" dirty="0" err="1" smtClean="0">
                <a:solidFill>
                  <a:srgbClr val="7030A0"/>
                </a:solidFill>
              </a:rPr>
              <a:t>Проклали</a:t>
            </a:r>
            <a:r>
              <a:rPr lang="ru-RU" sz="3200" dirty="0" smtClean="0">
                <a:solidFill>
                  <a:srgbClr val="7030A0"/>
                </a:solidFill>
              </a:rPr>
              <a:t> –  4 0 м</a:t>
            </a:r>
          </a:p>
          <a:p>
            <a:endParaRPr lang="ru-RU" sz="1400" dirty="0" smtClean="0">
              <a:solidFill>
                <a:srgbClr val="7030A0"/>
              </a:solidFill>
            </a:endParaRPr>
          </a:p>
          <a:p>
            <a:r>
              <a:rPr lang="uk-UA" sz="3200" dirty="0" smtClean="0">
                <a:solidFill>
                  <a:srgbClr val="7030A0"/>
                </a:solidFill>
              </a:rPr>
              <a:t>Залиш – 6 0 м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46" name="Прямокутник: округлені кути 7">
            <a:extLst>
              <a:ext uri="{FF2B5EF4-FFF2-40B4-BE49-F238E27FC236}">
                <a16:creationId xmlns:a16="http://schemas.microsoft.com/office/drawing/2014/main" xmlns="" id="{A1CF37EA-06E0-4B0C-96D4-98D46F897F00}"/>
              </a:ext>
            </a:extLst>
          </p:cNvPr>
          <p:cNvSpPr/>
          <p:nvPr/>
        </p:nvSpPr>
        <p:spPr>
          <a:xfrm>
            <a:off x="5887532" y="3540425"/>
            <a:ext cx="2883765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знаходження зменшуваного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094433" y="1935152"/>
            <a:ext cx="135322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9624645" y="2231911"/>
            <a:ext cx="1666041" cy="122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7502450" y="2963872"/>
            <a:ext cx="638990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7E9BF9E5-A184-404D-8A6F-824A70C24ED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" t="15863" r="212" b="15539"/>
          <a:stretch/>
        </p:blipFill>
        <p:spPr>
          <a:xfrm>
            <a:off x="9159714" y="3596275"/>
            <a:ext cx="2280493" cy="1420635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A9330803-645F-4B7C-9211-4C88E4E406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553487" y="4549611"/>
            <a:ext cx="455016" cy="56766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BA92E394-382A-4458-B28A-3EA901134C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186729" y="4580012"/>
            <a:ext cx="455016" cy="56766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40A39DF0-23C4-494C-92EB-6F47DA38BD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248893" y="4601539"/>
            <a:ext cx="455016" cy="56766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375DF1D5-18EF-471F-B097-FFF69B7FAD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586644" y="4575868"/>
            <a:ext cx="455016" cy="56766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1A0DA54C-6A9B-4E00-8B06-89A978872C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657780" y="4571036"/>
            <a:ext cx="455016" cy="5676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88FE183C-AA68-4F1D-978B-78E094B6E4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015823" y="4549610"/>
            <a:ext cx="455016" cy="5676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6298C710-C406-4A0A-BC88-0BB32F9C9A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395780" y="4564294"/>
            <a:ext cx="455016" cy="5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293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5" grpId="0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C79C09D-CE29-48EF-BA40-6D6383C82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2" r="67282" b="64500"/>
          <a:stretch/>
        </p:blipFill>
        <p:spPr>
          <a:xfrm>
            <a:off x="791097" y="1481132"/>
            <a:ext cx="7308000" cy="446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6814197" y="1389159"/>
            <a:ext cx="4738465" cy="20806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Коли з куща троянд зрізали </a:t>
            </a:r>
          </a:p>
          <a:p>
            <a:r>
              <a:rPr lang="uk-UA" sz="2400" b="1" dirty="0" smtClean="0"/>
              <a:t>7 квіток, то на ньому залишилось </a:t>
            </a:r>
            <a:r>
              <a:rPr lang="uk-UA" sz="2400" b="1" dirty="0"/>
              <a:t>ще </a:t>
            </a:r>
            <a:r>
              <a:rPr lang="uk-UA" sz="2400" b="1" dirty="0" smtClean="0"/>
              <a:t>стільки ж квіток. </a:t>
            </a:r>
            <a:r>
              <a:rPr lang="uk-UA" sz="2400" b="1" dirty="0"/>
              <a:t>Скільки </a:t>
            </a:r>
            <a:r>
              <a:rPr lang="uk-UA" sz="2400" b="1" dirty="0" smtClean="0"/>
              <a:t>квіток було на кущі троянд спочатку?</a:t>
            </a:r>
            <a:endParaRPr lang="uk-UA" sz="2400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E47D6C1-4B25-4946-B815-82C2F81B1D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" t="8514" r="17566" b="10697"/>
          <a:stretch/>
        </p:blipFill>
        <p:spPr>
          <a:xfrm>
            <a:off x="2475140" y="1519824"/>
            <a:ext cx="2016000" cy="1116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0B2B656-00B2-4C06-8D4B-B5BD99B692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549855" y="4753351"/>
            <a:ext cx="419146" cy="2751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6CB041A-2602-4A6D-9BF9-BC2E1CF6D4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348825" y="4808006"/>
            <a:ext cx="252629" cy="1658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85B1213-0E9D-4356-A57F-1D43EF5E83F3}"/>
              </a:ext>
            </a:extLst>
          </p:cNvPr>
          <p:cNvSpPr txBox="1"/>
          <p:nvPr/>
        </p:nvSpPr>
        <p:spPr>
          <a:xfrm>
            <a:off x="3470131" y="4600732"/>
            <a:ext cx="104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кв</a:t>
            </a:r>
            <a:r>
              <a:rPr lang="uk-U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uk-U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81768AA-A4E8-489A-8741-EAABB5010F54}"/>
              </a:ext>
            </a:extLst>
          </p:cNvPr>
          <p:cNvSpPr txBox="1"/>
          <p:nvPr/>
        </p:nvSpPr>
        <p:spPr>
          <a:xfrm>
            <a:off x="1096262" y="5262855"/>
            <a:ext cx="6453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Відповідь: </a:t>
            </a:r>
            <a:r>
              <a:rPr lang="uk-UA" sz="32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квіток було спочатку. </a:t>
            </a:r>
            <a:endParaRPr lang="uk-UA" sz="3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71D6212-C438-4762-AB9A-EF18FE837A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505720B7-52FC-48E7-8CAC-BD186DD129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07DE1F7-C0DE-4EDB-B813-3144940AA5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69D52FC-3E3A-43E1-848E-B10C1E984C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920B143-B288-447F-8DD0-11C811964B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2BD1DA6-4ED4-4165-923C-616DEDEC81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3108610A-BF2C-446F-AD42-551ADAEADC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39E91344-48F6-4ED6-AA46-B34594B753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BF2389C-619D-4467-B11E-675BF5FEE2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1EBB9537-7F81-4499-8D24-DBFA59AA7E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3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80690" y="494528"/>
            <a:ext cx="10142371" cy="77156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 133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74279" y="2573780"/>
            <a:ext cx="3174697" cy="17921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err="1" smtClean="0">
                <a:solidFill>
                  <a:srgbClr val="7030A0"/>
                </a:solidFill>
              </a:rPr>
              <a:t>Було</a:t>
            </a:r>
            <a:r>
              <a:rPr lang="ru-RU" sz="3200" dirty="0" smtClean="0">
                <a:solidFill>
                  <a:srgbClr val="7030A0"/>
                </a:solidFill>
              </a:rPr>
              <a:t>   – </a:t>
            </a:r>
            <a:r>
              <a:rPr lang="ru-RU" sz="3200" dirty="0" smtClean="0">
                <a:solidFill>
                  <a:srgbClr val="FF0000"/>
                </a:solidFill>
              </a:rPr>
              <a:t>? кв.</a:t>
            </a:r>
          </a:p>
          <a:p>
            <a:endParaRPr lang="ru-RU" sz="1600" dirty="0" smtClean="0">
              <a:solidFill>
                <a:srgbClr val="7030A0"/>
              </a:solidFill>
            </a:endParaRPr>
          </a:p>
          <a:p>
            <a:r>
              <a:rPr lang="ru-RU" sz="3200" dirty="0" err="1" smtClean="0">
                <a:solidFill>
                  <a:srgbClr val="7030A0"/>
                </a:solidFill>
              </a:rPr>
              <a:t>Зрізали</a:t>
            </a:r>
            <a:r>
              <a:rPr lang="ru-RU" sz="3200" dirty="0" smtClean="0">
                <a:solidFill>
                  <a:srgbClr val="7030A0"/>
                </a:solidFill>
              </a:rPr>
              <a:t> –  7 кв.</a:t>
            </a:r>
          </a:p>
          <a:p>
            <a:endParaRPr lang="ru-RU" sz="1400" dirty="0" smtClean="0">
              <a:solidFill>
                <a:srgbClr val="7030A0"/>
              </a:solidFill>
            </a:endParaRPr>
          </a:p>
          <a:p>
            <a:r>
              <a:rPr lang="uk-UA" sz="3200" dirty="0" smtClean="0">
                <a:solidFill>
                  <a:srgbClr val="7030A0"/>
                </a:solidFill>
              </a:rPr>
              <a:t>Залиш – 7 </a:t>
            </a:r>
            <a:r>
              <a:rPr lang="uk-UA" sz="3200" dirty="0" err="1" smtClean="0">
                <a:solidFill>
                  <a:srgbClr val="7030A0"/>
                </a:solidFill>
              </a:rPr>
              <a:t>кв</a:t>
            </a:r>
            <a:r>
              <a:rPr lang="uk-UA" sz="3200" dirty="0" smtClean="0">
                <a:solidFill>
                  <a:srgbClr val="7030A0"/>
                </a:solidFill>
              </a:rPr>
              <a:t>.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46" name="Прямокутник: округлені кути 7">
            <a:extLst>
              <a:ext uri="{FF2B5EF4-FFF2-40B4-BE49-F238E27FC236}">
                <a16:creationId xmlns:a16="http://schemas.microsoft.com/office/drawing/2014/main" xmlns="" id="{A1CF37EA-06E0-4B0C-96D4-98D46F897F00}"/>
              </a:ext>
            </a:extLst>
          </p:cNvPr>
          <p:cNvSpPr/>
          <p:nvPr/>
        </p:nvSpPr>
        <p:spPr>
          <a:xfrm>
            <a:off x="5034780" y="3642420"/>
            <a:ext cx="2883765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знаходження зменшуваного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525418" y="1840782"/>
            <a:ext cx="104717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9624645" y="2200124"/>
            <a:ext cx="1666041" cy="122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7767931" y="2963872"/>
            <a:ext cx="638990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6298C710-C406-4A0A-BC88-0BB32F9C9A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698679" y="4607093"/>
            <a:ext cx="455016" cy="567661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 flipV="1">
            <a:off x="7308419" y="2586069"/>
            <a:ext cx="1266869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52EE7E1A-0B77-43CF-AD1F-A424D6C686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1184991" y="4664582"/>
            <a:ext cx="555762" cy="45268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52EE7E1A-0B77-43CF-AD1F-A424D6C686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1919378" y="4664580"/>
            <a:ext cx="555762" cy="45268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EA8E56AC-C8EB-4EE6-A5B1-91BA489549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2056" r="58727" b="89795"/>
          <a:stretch/>
        </p:blipFill>
        <p:spPr>
          <a:xfrm>
            <a:off x="2914369" y="4666774"/>
            <a:ext cx="555762" cy="452689"/>
          </a:xfrm>
          <a:prstGeom prst="rect">
            <a:avLst/>
          </a:prstGeom>
        </p:spPr>
      </p:pic>
      <p:pic>
        <p:nvPicPr>
          <p:cNvPr id="1026" name="Picture 2" descr="D:\Картинки до тестів\Рослини\Троянд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604" y="3659132"/>
            <a:ext cx="3048000" cy="2286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63284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5" grpId="0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4299" y="525709"/>
            <a:ext cx="9943402" cy="65490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="" xmlns:a16="http://schemas.microsoft.com/office/drawing/2014/main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8" y="1305768"/>
            <a:ext cx="9943403" cy="528667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3680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1585</TotalTime>
  <Words>472</Words>
  <Application>Microsoft Office PowerPoint</Application>
  <PresentationFormat>Произвольный</PresentationFormat>
  <Paragraphs>141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400</cp:revision>
  <dcterms:created xsi:type="dcterms:W3CDTF">2018-01-05T16:38:53Z</dcterms:created>
  <dcterms:modified xsi:type="dcterms:W3CDTF">2024-09-30T19:38:49Z</dcterms:modified>
</cp:coreProperties>
</file>