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40" r:id="rId3"/>
    <p:sldId id="337" r:id="rId4"/>
    <p:sldId id="341" r:id="rId5"/>
    <p:sldId id="342" r:id="rId6"/>
    <p:sldId id="281" r:id="rId7"/>
    <p:sldId id="334" r:id="rId8"/>
    <p:sldId id="318" r:id="rId9"/>
    <p:sldId id="326" r:id="rId10"/>
    <p:sldId id="343" r:id="rId11"/>
    <p:sldId id="338" r:id="rId12"/>
    <p:sldId id="33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8238BA"/>
    <a:srgbClr val="C55A11"/>
    <a:srgbClr val="2F3242"/>
    <a:srgbClr val="FFFF00"/>
    <a:srgbClr val="1694E9"/>
    <a:srgbClr val="295FFF"/>
    <a:srgbClr val="FFB441"/>
    <a:srgbClr val="709E3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A31A9-BEE7-4184-820A-9223CFAE1A0F}" type="presOf" srcId="{E14F5D1D-2235-4A78-B962-6AB89CDB34AD}" destId="{93688CAB-E69F-4828-B1A4-C8BA928A3C5C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A6E66310-D5B7-428D-9675-629B3A347056}" type="presOf" srcId="{43D7AFE5-A151-4A39-BE65-75D4FCB60E50}" destId="{ADD48452-783F-4794-8177-6F90FAAEFC3F}" srcOrd="0" destOrd="0" presId="urn:microsoft.com/office/officeart/2005/8/layout/radial4"/>
    <dgm:cxn modelId="{576DFE08-33BE-4134-893F-D9C1F2428E0E}" type="presOf" srcId="{D11BE1E0-2FCF-4F5D-B40C-C9F46BE22818}" destId="{A1DA17EA-73B1-430F-B0C0-A6399710F092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2DE30E8E-79C5-4BC4-829B-3C8E695CA378}" type="presOf" srcId="{F016CD53-4314-44C8-8851-271A8386442A}" destId="{F21D2CB4-61F7-4C96-88D6-482ADA1F7E14}" srcOrd="0" destOrd="0" presId="urn:microsoft.com/office/officeart/2005/8/layout/radial4"/>
    <dgm:cxn modelId="{63490460-F763-4699-A865-D85980744212}" type="presOf" srcId="{2252AE63-8550-48D5-B76D-33F4776E21D7}" destId="{BB208B9D-B692-4ADE-BCA6-F15EAB400D8C}" srcOrd="0" destOrd="0" presId="urn:microsoft.com/office/officeart/2005/8/layout/radial4"/>
    <dgm:cxn modelId="{8D6FD943-C840-479C-85BA-B47EEFDE45E5}" type="presOf" srcId="{FB51DD19-8365-4539-BC19-2E62842AA665}" destId="{57DF4519-05E7-4E60-B563-B73106BC51CA}" srcOrd="0" destOrd="0" presId="urn:microsoft.com/office/officeart/2005/8/layout/radial4"/>
    <dgm:cxn modelId="{DA669E56-6599-4168-804F-330EBB1A7D6B}" type="presOf" srcId="{0751368C-5490-4419-8EE3-56792E0EC74B}" destId="{CDA86CE5-EC7C-46F2-A933-03A0CFACB5F2}" srcOrd="0" destOrd="0" presId="urn:microsoft.com/office/officeart/2005/8/layout/radial4"/>
    <dgm:cxn modelId="{9769FCA2-C726-42A8-BE38-12FAD68DB2B8}" type="presOf" srcId="{E85B6E4D-70A7-4DB1-A1A0-A1519B498753}" destId="{97AF4133-705B-422C-A43F-E1CBC8EB6FB8}" srcOrd="0" destOrd="0" presId="urn:microsoft.com/office/officeart/2005/8/layout/radial4"/>
    <dgm:cxn modelId="{49FA6B84-9FEB-42F1-BF24-D1292EF06E78}" type="presOf" srcId="{46F52824-6C77-4C95-9D70-53F13A911034}" destId="{322D643B-98E7-48FB-B365-19A4E35E80BE}" srcOrd="0" destOrd="0" presId="urn:microsoft.com/office/officeart/2005/8/layout/radial4"/>
    <dgm:cxn modelId="{77119638-C6A6-4B78-9085-466965EEA7C0}" type="presOf" srcId="{C7962517-4C5C-42CA-BFBB-E232FC2B266D}" destId="{2BCCC9C3-A556-4EBF-A2F7-AA7AE81151C5}" srcOrd="0" destOrd="0" presId="urn:microsoft.com/office/officeart/2005/8/layout/radial4"/>
    <dgm:cxn modelId="{23D2A43D-8551-4300-9E89-D7A826964D5A}" type="presOf" srcId="{3F736675-4146-4E95-9E88-00E945979D80}" destId="{886191E9-BEED-4D49-9BC0-55CF97BBD09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FAA3C91A-BB0F-4187-AFDA-1636880DA5E5}" type="presOf" srcId="{D4781B1E-F8C4-4597-843A-0EAE9000DD23}" destId="{E3DA2B5F-5B05-4A0B-A7DD-509193D4E17C}" srcOrd="0" destOrd="0" presId="urn:microsoft.com/office/officeart/2005/8/layout/radial4"/>
    <dgm:cxn modelId="{26125F0B-613A-452A-A45D-CCFBDFF25405}" type="presParOf" srcId="{E3DA2B5F-5B05-4A0B-A7DD-509193D4E17C}" destId="{A1DA17EA-73B1-430F-B0C0-A6399710F092}" srcOrd="0" destOrd="0" presId="urn:microsoft.com/office/officeart/2005/8/layout/radial4"/>
    <dgm:cxn modelId="{75DE836C-4D25-451E-96BC-086CE4B16C87}" type="presParOf" srcId="{E3DA2B5F-5B05-4A0B-A7DD-509193D4E17C}" destId="{322D643B-98E7-48FB-B365-19A4E35E80BE}" srcOrd="1" destOrd="0" presId="urn:microsoft.com/office/officeart/2005/8/layout/radial4"/>
    <dgm:cxn modelId="{555FB485-A6CD-4B2E-B964-8FF3D74DC366}" type="presParOf" srcId="{E3DA2B5F-5B05-4A0B-A7DD-509193D4E17C}" destId="{93688CAB-E69F-4828-B1A4-C8BA928A3C5C}" srcOrd="2" destOrd="0" presId="urn:microsoft.com/office/officeart/2005/8/layout/radial4"/>
    <dgm:cxn modelId="{53C5D97B-0C69-4CAF-AEE9-23FF5378E907}" type="presParOf" srcId="{E3DA2B5F-5B05-4A0B-A7DD-509193D4E17C}" destId="{97AF4133-705B-422C-A43F-E1CBC8EB6FB8}" srcOrd="3" destOrd="0" presId="urn:microsoft.com/office/officeart/2005/8/layout/radial4"/>
    <dgm:cxn modelId="{92E31E8E-3C04-47BA-9945-4E9882DEEC03}" type="presParOf" srcId="{E3DA2B5F-5B05-4A0B-A7DD-509193D4E17C}" destId="{F21D2CB4-61F7-4C96-88D6-482ADA1F7E14}" srcOrd="4" destOrd="0" presId="urn:microsoft.com/office/officeart/2005/8/layout/radial4"/>
    <dgm:cxn modelId="{65C2214B-8828-43A9-A18F-DDA910C4D71E}" type="presParOf" srcId="{E3DA2B5F-5B05-4A0B-A7DD-509193D4E17C}" destId="{57DF4519-05E7-4E60-B563-B73106BC51CA}" srcOrd="5" destOrd="0" presId="urn:microsoft.com/office/officeart/2005/8/layout/radial4"/>
    <dgm:cxn modelId="{B6D0C082-7B60-4583-9CE4-FCCC749A6E90}" type="presParOf" srcId="{E3DA2B5F-5B05-4A0B-A7DD-509193D4E17C}" destId="{2BCCC9C3-A556-4EBF-A2F7-AA7AE81151C5}" srcOrd="6" destOrd="0" presId="urn:microsoft.com/office/officeart/2005/8/layout/radial4"/>
    <dgm:cxn modelId="{C0B69642-D719-471F-9637-824D83818BF9}" type="presParOf" srcId="{E3DA2B5F-5B05-4A0B-A7DD-509193D4E17C}" destId="{CDA86CE5-EC7C-46F2-A933-03A0CFACB5F2}" srcOrd="7" destOrd="0" presId="urn:microsoft.com/office/officeart/2005/8/layout/radial4"/>
    <dgm:cxn modelId="{4A0937B9-59EF-40B9-9045-13B119BEF69F}" type="presParOf" srcId="{E3DA2B5F-5B05-4A0B-A7DD-509193D4E17C}" destId="{886191E9-BEED-4D49-9BC0-55CF97BBD098}" srcOrd="8" destOrd="0" presId="urn:microsoft.com/office/officeart/2005/8/layout/radial4"/>
    <dgm:cxn modelId="{05DD2C52-C455-4F04-8292-5603B94206D7}" type="presParOf" srcId="{E3DA2B5F-5B05-4A0B-A7DD-509193D4E17C}" destId="{ADD48452-783F-4794-8177-6F90FAAEFC3F}" srcOrd="9" destOrd="0" presId="urn:microsoft.com/office/officeart/2005/8/layout/radial4"/>
    <dgm:cxn modelId="{544D98D2-CE4E-4D2D-BD90-81A8FA985B9D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010" y="3996494"/>
            <a:ext cx="9917448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Скоромовки.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В’язка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народних прислів’їв.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ºÐ»Ð¸Ð¿Ð°ÑÑ ÑÐºÐ¾ÑÐ¾Ð¼Ð¾Ð²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95" y="1084950"/>
            <a:ext cx="2748056" cy="27068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30329" y="1084950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Читаємо і пізнаємо таємниці рідної мови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»Ð¸Ð¿Ð°ÑÑ Ð¿Ñ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797" y="494528"/>
            <a:ext cx="1929711" cy="27694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8621" y="494529"/>
            <a:ext cx="8395263" cy="7616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Закінчи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8806" y="2295617"/>
            <a:ext cx="751350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/>
              <a:t>• </a:t>
            </a:r>
            <a:r>
              <a:rPr lang="ru-RU" sz="3200" b="1" dirty="0"/>
              <a:t>Не </a:t>
            </a:r>
            <a:r>
              <a:rPr lang="ru-RU" sz="3200" b="1" dirty="0" err="1"/>
              <a:t>знаєш</a:t>
            </a:r>
            <a:r>
              <a:rPr lang="ru-RU" sz="3200" b="1" dirty="0"/>
              <a:t> броду </a:t>
            </a:r>
            <a:r>
              <a:rPr lang="ru-RU" sz="3200" b="1" dirty="0" smtClean="0"/>
              <a:t>— ... </a:t>
            </a:r>
            <a:r>
              <a:rPr lang="ru-RU" sz="3200" b="1" i="1" dirty="0" smtClean="0"/>
              <a:t>.</a:t>
            </a:r>
            <a:endParaRPr lang="ru-RU" sz="3200" b="1" dirty="0"/>
          </a:p>
          <a:p>
            <a:r>
              <a:rPr lang="ru-RU" sz="3200" b="1" i="1" dirty="0"/>
              <a:t>• </a:t>
            </a:r>
            <a:r>
              <a:rPr lang="ru-RU" sz="3200" b="1" dirty="0"/>
              <a:t>Диму без </a:t>
            </a:r>
            <a:r>
              <a:rPr lang="ru-RU" sz="3200" b="1" dirty="0" err="1" smtClean="0"/>
              <a:t>вогню</a:t>
            </a:r>
            <a:r>
              <a:rPr lang="ru-RU" sz="3200" b="1" dirty="0" smtClean="0"/>
              <a:t> ... </a:t>
            </a:r>
            <a:endParaRPr lang="ru-RU" sz="3200" b="1" dirty="0"/>
          </a:p>
          <a:p>
            <a:r>
              <a:rPr lang="ru-RU" sz="3200" b="1" i="1" dirty="0"/>
              <a:t>• </a:t>
            </a:r>
            <a:r>
              <a:rPr lang="ru-RU" sz="3200" b="1" dirty="0"/>
              <a:t>Не той друг, </a:t>
            </a:r>
            <a:r>
              <a:rPr lang="ru-RU" sz="3200" b="1" dirty="0" err="1"/>
              <a:t>хто</a:t>
            </a:r>
            <a:r>
              <a:rPr lang="ru-RU" sz="3200" b="1" dirty="0"/>
              <a:t> медом </a:t>
            </a:r>
            <a:r>
              <a:rPr lang="ru-RU" sz="3200" b="1" dirty="0" err="1"/>
              <a:t>маже</a:t>
            </a:r>
            <a:r>
              <a:rPr lang="ru-RU" sz="3200" b="1" dirty="0"/>
              <a:t>, а </a:t>
            </a:r>
            <a:r>
              <a:rPr lang="ru-RU" sz="3200" b="1" dirty="0" smtClean="0"/>
              <a:t>той ... </a:t>
            </a:r>
            <a:endParaRPr lang="ru-RU" sz="3200" b="1" dirty="0"/>
          </a:p>
          <a:p>
            <a:r>
              <a:rPr lang="ru-RU" sz="3200" b="1" i="1" dirty="0"/>
              <a:t>• </a:t>
            </a:r>
            <a:r>
              <a:rPr lang="ru-RU" sz="3200" b="1" dirty="0" err="1"/>
              <a:t>Кожна</a:t>
            </a:r>
            <a:r>
              <a:rPr lang="ru-RU" sz="3200" b="1" dirty="0"/>
              <a:t> жаба </a:t>
            </a:r>
            <a:r>
              <a:rPr lang="ru-RU" sz="3200" b="1" dirty="0" err="1" smtClean="0"/>
              <a:t>своє</a:t>
            </a:r>
            <a:r>
              <a:rPr lang="ru-RU" sz="3200" b="1" dirty="0" smtClean="0"/>
              <a:t> ... </a:t>
            </a:r>
            <a:endParaRPr lang="ru-RU" sz="3200" b="1" dirty="0"/>
          </a:p>
          <a:p>
            <a:r>
              <a:rPr lang="ru-RU" sz="3200" b="1" i="1" dirty="0"/>
              <a:t>• </a:t>
            </a:r>
            <a:r>
              <a:rPr lang="ru-RU" sz="3200" b="1" dirty="0"/>
              <a:t>3 </a:t>
            </a:r>
            <a:r>
              <a:rPr lang="ru-RU" sz="3200" b="1" dirty="0" err="1"/>
              <a:t>малої</a:t>
            </a:r>
            <a:r>
              <a:rPr lang="ru-RU" sz="3200" b="1" dirty="0"/>
              <a:t> </a:t>
            </a:r>
            <a:r>
              <a:rPr lang="ru-RU" sz="3200" b="1" dirty="0" err="1" smtClean="0"/>
              <a:t>іскри</a:t>
            </a:r>
            <a:r>
              <a:rPr lang="ru-RU" sz="3200" b="1" dirty="0" smtClean="0"/>
              <a:t> ...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9743" y="1304344"/>
            <a:ext cx="3230474" cy="5749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Поясни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57" y="2262157"/>
            <a:ext cx="28509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не </a:t>
            </a:r>
            <a:r>
              <a:rPr lang="ru-RU" sz="3200" b="1" dirty="0" err="1"/>
              <a:t>лізь</a:t>
            </a:r>
            <a:r>
              <a:rPr lang="ru-RU" sz="3200" b="1" dirty="0"/>
              <a:t> у </a:t>
            </a:r>
            <a:r>
              <a:rPr lang="ru-RU" sz="3200" b="1" dirty="0" smtClean="0"/>
              <a:t>воду.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4220" y="2846932"/>
            <a:ext cx="1922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не </a:t>
            </a:r>
            <a:r>
              <a:rPr lang="ru-RU" sz="3200" b="1" dirty="0" err="1" smtClean="0"/>
              <a:t>буває</a:t>
            </a:r>
            <a:r>
              <a:rPr lang="ru-RU" sz="3200" b="1" dirty="0" smtClean="0"/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0728" y="3280501"/>
            <a:ext cx="32074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хто</a:t>
            </a:r>
            <a:r>
              <a:rPr lang="ru-RU" sz="3200" b="1" dirty="0"/>
              <a:t> правду </a:t>
            </a:r>
            <a:r>
              <a:rPr lang="ru-RU" sz="3200" b="1" dirty="0" err="1" smtClean="0"/>
              <a:t>каже</a:t>
            </a:r>
            <a:r>
              <a:rPr lang="ru-RU" sz="3200" b="1" dirty="0" smtClean="0"/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4980" y="3849887"/>
            <a:ext cx="31946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болото хвалить</a:t>
            </a:r>
            <a:r>
              <a:rPr lang="ru-RU" sz="3200" b="1" dirty="0" smtClean="0"/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965" y="4434662"/>
            <a:ext cx="4344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великий </a:t>
            </a:r>
            <a:r>
              <a:rPr lang="ru-RU" sz="3200" b="1" dirty="0" err="1"/>
              <a:t>вогонь</a:t>
            </a:r>
            <a:r>
              <a:rPr lang="ru-RU" sz="3200" b="1" dirty="0"/>
              <a:t> </a:t>
            </a:r>
            <a:r>
              <a:rPr lang="ru-RU" sz="3200" b="1" dirty="0" err="1"/>
              <a:t>буває</a:t>
            </a:r>
            <a:r>
              <a:rPr lang="ru-RU" sz="3200" b="1" dirty="0" smtClean="0"/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8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319" y="617193"/>
            <a:ext cx="9408910" cy="799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1245" y="3173108"/>
            <a:ext cx="339091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Вивчи </a:t>
            </a:r>
            <a:r>
              <a:rPr lang="uk-UA" sz="2800" b="1" dirty="0" smtClean="0">
                <a:solidFill>
                  <a:srgbClr val="FFFF00"/>
                </a:solidFill>
              </a:rPr>
              <a:t>скоромовку </a:t>
            </a:r>
            <a:r>
              <a:rPr lang="uk-UA" sz="2800" b="1" dirty="0" smtClean="0">
                <a:solidFill>
                  <a:srgbClr val="FFFF00"/>
                </a:solidFill>
              </a:rPr>
              <a:t>та три </a:t>
            </a:r>
            <a:r>
              <a:rPr lang="uk-UA" sz="2800" b="1" dirty="0">
                <a:solidFill>
                  <a:srgbClr val="FFFF00"/>
                </a:solidFill>
              </a:rPr>
              <a:t>прислів'я напам'ять.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4" y="1582156"/>
            <a:ext cx="4160877" cy="34119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3267" y="1997654"/>
            <a:ext cx="5071432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сподобався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урок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нового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дізнав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лася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15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7" y="574543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20071903"/>
              </p:ext>
            </p:extLst>
          </p:nvPr>
        </p:nvGraphicFramePr>
        <p:xfrm>
          <a:off x="1543051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8" y="132726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768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35030" y="1440387"/>
            <a:ext cx="7377522" cy="72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Наш світ – багатий 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різноманітний. Переглянь ілюстрації.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 них передає твої емоції при слові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творчість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? Чому?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24569" y="515702"/>
            <a:ext cx="9959829" cy="839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Картинки по запросу творчіс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4" y="2340372"/>
            <a:ext cx="2587713" cy="20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/>
        </p:blipFill>
        <p:spPr bwMode="auto">
          <a:xfrm>
            <a:off x="4822757" y="4243959"/>
            <a:ext cx="26020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артинки по запросу творчі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72" y="2340372"/>
            <a:ext cx="2944640" cy="190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Психологія творчості. Що таке творчість та як стати креативною людиною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" y="4437420"/>
            <a:ext cx="3747723" cy="169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огіка+творчість для дітей 5-6 років | Діти в місті Тернопі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94" y="4437420"/>
            <a:ext cx="3294717" cy="174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Що таке творчість що таке творча люд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85" y="2375304"/>
            <a:ext cx="3796091" cy="186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2012" y="1617885"/>
            <a:ext cx="5662785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Дзвенить струмочком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рідна мова,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Усі слова знайомі в ній,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Але читати кожне слово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У мові правильно зумій.</a:t>
            </a:r>
          </a:p>
        </p:txBody>
      </p:sp>
      <p:pic>
        <p:nvPicPr>
          <p:cNvPr id="1026" name="Picture 2" descr="D:\Картинки до тестів\Людина\Красун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72" y="1621222"/>
            <a:ext cx="2270291" cy="463896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45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5400" y="582906"/>
            <a:ext cx="912774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Гра «Блискавка»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0825" y="2072542"/>
            <a:ext cx="1816351" cy="27274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казка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каска </a:t>
            </a:r>
          </a:p>
          <a:p>
            <a:pPr algn="ctr"/>
            <a:r>
              <a:rPr lang="ru-RU" sz="3200" b="1" dirty="0" err="1" smtClean="0"/>
              <a:t>казка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err="1" smtClean="0"/>
              <a:t>казка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err="1" smtClean="0"/>
              <a:t>казка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11827" y="2072542"/>
            <a:ext cx="1809527" cy="2727484"/>
          </a:xfrm>
          <a:prstGeom prst="roundRect">
            <a:avLst/>
          </a:prstGeom>
          <a:solidFill>
            <a:srgbClr val="9148C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мишка </a:t>
            </a:r>
          </a:p>
          <a:p>
            <a:pPr algn="ctr"/>
            <a:r>
              <a:rPr lang="ru-RU" sz="3200" b="1" dirty="0" smtClean="0"/>
              <a:t>миска </a:t>
            </a:r>
          </a:p>
          <a:p>
            <a:pPr algn="ctr"/>
            <a:r>
              <a:rPr lang="ru-RU" sz="3200" b="1" dirty="0" smtClean="0"/>
              <a:t>мишка </a:t>
            </a:r>
          </a:p>
          <a:p>
            <a:pPr algn="ctr"/>
            <a:r>
              <a:rPr lang="ru-RU" sz="3200" b="1" dirty="0" smtClean="0"/>
              <a:t>мишка </a:t>
            </a:r>
          </a:p>
          <a:p>
            <a:pPr algn="ctr"/>
            <a:r>
              <a:rPr lang="ru-RU" sz="3200" b="1" dirty="0" smtClean="0"/>
              <a:t>мишка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45468" y="2072542"/>
            <a:ext cx="2078224" cy="275218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дубочки </a:t>
            </a:r>
          </a:p>
          <a:p>
            <a:pPr algn="ctr"/>
            <a:r>
              <a:rPr lang="ru-RU" sz="3200" b="1" dirty="0" smtClean="0"/>
              <a:t>дубочки </a:t>
            </a:r>
          </a:p>
          <a:p>
            <a:pPr algn="ctr"/>
            <a:r>
              <a:rPr lang="ru-RU" sz="3200" b="1" dirty="0" err="1" smtClean="0"/>
              <a:t>зубочки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дубочки </a:t>
            </a:r>
          </a:p>
          <a:p>
            <a:pPr algn="ctr"/>
            <a:r>
              <a:rPr lang="ru-RU" sz="3200" b="1" dirty="0" smtClean="0"/>
              <a:t>дубочки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96219" y="1552198"/>
            <a:ext cx="4695261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Читай швидко. Виділяй «зайве» слово.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дубки - Сад / город - OLX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32" y="1552198"/>
            <a:ext cx="2016304" cy="12757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rd neсk: український часник проти коронавірусу - AgroPortal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553" y="1552198"/>
            <a:ext cx="2014155" cy="13041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46334" y="2972811"/>
            <a:ext cx="164929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Дубочки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1985" y="2972810"/>
            <a:ext cx="164929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Зубочки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0" name="Picture 8" descr="ᐈ Заповіт старої миші — українська казка | Читати на Дерево Каз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32" y="3614062"/>
            <a:ext cx="1637240" cy="17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елика дерев'яна миска. Купити в інтернет магазині. Доставка в Київ,  Чернігів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429" r="3132" b="9663"/>
          <a:stretch/>
        </p:blipFill>
        <p:spPr bwMode="auto">
          <a:xfrm>
            <a:off x="9209413" y="3614061"/>
            <a:ext cx="2050115" cy="16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ᐉ Каска будівельна Sigma 8 точок кріплення Помаранчевий (9414531) • Краща  ціна в Києві, Україні • Купити в Епіцент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89" y="4935129"/>
            <a:ext cx="1659293" cy="16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Українські народні каз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40" y="4983746"/>
            <a:ext cx="1133703" cy="15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11525" y="5420467"/>
            <a:ext cx="164929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Мишка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9823" y="5420467"/>
            <a:ext cx="164929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Миска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277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Доповни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88313" y="3211642"/>
            <a:ext cx="347743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Жовтіють</a:t>
            </a:r>
            <a:r>
              <a:rPr lang="ru-RU" sz="3200" b="1" dirty="0"/>
              <a:t> дерева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5525" y="4172409"/>
            <a:ext cx="516022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_______ </a:t>
            </a:r>
            <a:r>
              <a:rPr lang="ru-RU" sz="3200" b="1" dirty="0" err="1" smtClean="0"/>
              <a:t>жовтіють</a:t>
            </a:r>
            <a:r>
              <a:rPr lang="ru-RU" sz="3200" b="1" dirty="0" smtClean="0"/>
              <a:t> </a:t>
            </a:r>
            <a:r>
              <a:rPr lang="ru-RU" sz="3200" b="1" dirty="0"/>
              <a:t>дерева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9469" y="5189608"/>
            <a:ext cx="834627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Восени</a:t>
            </a:r>
            <a:r>
              <a:rPr lang="ru-RU" sz="3200" b="1" dirty="0" smtClean="0"/>
              <a:t> </a:t>
            </a:r>
            <a:r>
              <a:rPr lang="ru-RU" sz="3200" b="1" dirty="0" err="1"/>
              <a:t>жовтіють</a:t>
            </a:r>
            <a:r>
              <a:rPr lang="ru-RU" sz="3200" b="1" dirty="0"/>
              <a:t> дерева </a:t>
            </a:r>
            <a:r>
              <a:rPr lang="ru-RU" sz="3200" b="1" dirty="0" smtClean="0"/>
              <a:t>у ______ і _______.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4510" y="4125357"/>
            <a:ext cx="1573803" cy="64698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Восени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8313" y="5156678"/>
            <a:ext cx="1453253" cy="64698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лісах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6540" y="5156678"/>
            <a:ext cx="1646813" cy="64698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парках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100" name="Picture 4" descr="ᐈ Чому восени листя жовтіє? | Discover.in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9" y="1581146"/>
            <a:ext cx="5497769" cy="34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012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8764" y="1882411"/>
            <a:ext cx="5742878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dirty="0" smtClean="0">
                <a:solidFill>
                  <a:schemeClr val="bg1"/>
                </a:solidFill>
              </a:rPr>
              <a:t>ми </a:t>
            </a:r>
            <a:r>
              <a:rPr lang="uk-UA" sz="2800" dirty="0" smtClean="0">
                <a:solidFill>
                  <a:schemeClr val="bg1"/>
                </a:solidFill>
              </a:rPr>
              <a:t>поспілкуємося на тему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«</a:t>
            </a:r>
            <a:r>
              <a:rPr lang="uk-UA" sz="2800" b="1" dirty="0" smtClean="0">
                <a:solidFill>
                  <a:schemeClr val="bg1"/>
                </a:solidFill>
              </a:rPr>
              <a:t>Народ </a:t>
            </a:r>
            <a:r>
              <a:rPr lang="uk-UA" sz="2800" b="1" dirty="0">
                <a:solidFill>
                  <a:schemeClr val="bg1"/>
                </a:solidFill>
              </a:rPr>
              <a:t>скаже —як </a:t>
            </a:r>
            <a:r>
              <a:rPr lang="uk-UA" sz="2800" b="1" dirty="0" err="1" smtClean="0">
                <a:solidFill>
                  <a:schemeClr val="bg1"/>
                </a:solidFill>
              </a:rPr>
              <a:t>зав'яже</a:t>
            </a:r>
            <a:r>
              <a:rPr lang="uk-UA" sz="2800" b="1" dirty="0" smtClean="0">
                <a:solidFill>
                  <a:schemeClr val="bg1"/>
                </a:solidFill>
              </a:rPr>
              <a:t>»</a:t>
            </a:r>
            <a:r>
              <a:rPr lang="uk-UA" sz="2800" dirty="0" smtClean="0">
                <a:solidFill>
                  <a:schemeClr val="bg1"/>
                </a:solidFill>
              </a:rPr>
              <a:t>. </a:t>
            </a:r>
            <a:r>
              <a:rPr lang="uk-UA" sz="2800" dirty="0" smtClean="0"/>
              <a:t>Ознайомимось із </a:t>
            </a:r>
            <a:r>
              <a:rPr lang="uk-UA" sz="2800" i="1" dirty="0" smtClean="0"/>
              <a:t>скоромовками</a:t>
            </a:r>
            <a:r>
              <a:rPr lang="uk-UA" sz="2800" i="1" dirty="0" smtClean="0"/>
              <a:t>,</a:t>
            </a:r>
          </a:p>
          <a:p>
            <a:pPr algn="ctr"/>
            <a:r>
              <a:rPr lang="uk-UA" sz="2800" dirty="0" smtClean="0"/>
              <a:t>вчитимемося виразно їх читати. </a:t>
            </a:r>
            <a:r>
              <a:rPr lang="uk-UA" sz="2800" dirty="0" smtClean="0"/>
              <a:t>Дізнаємось, що таке прислів’я і що вони передають нам.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6405327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494529"/>
            <a:ext cx="9846783" cy="8164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2377" y="2818975"/>
            <a:ext cx="5097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</a:t>
            </a:r>
            <a:r>
              <a:rPr lang="uk-UA" sz="2400" b="1" dirty="0" smtClean="0">
                <a:solidFill>
                  <a:schemeClr val="bg1"/>
                </a:solidFill>
              </a:rPr>
              <a:t>ому </a:t>
            </a:r>
            <a:r>
              <a:rPr lang="uk-UA" sz="2400" b="1" dirty="0">
                <a:solidFill>
                  <a:schemeClr val="bg1"/>
                </a:solidFill>
              </a:rPr>
              <a:t>скоромовки називають швидкомовками та </a:t>
            </a:r>
            <a:r>
              <a:rPr lang="uk-UA" sz="2400" b="1" dirty="0" err="1" smtClean="0">
                <a:solidFill>
                  <a:schemeClr val="bg1"/>
                </a:solidFill>
              </a:rPr>
              <a:t>чистомовками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утворилися ці слова?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13" y="1546927"/>
            <a:ext cx="3712232" cy="42733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4845" y="1929624"/>
            <a:ext cx="611206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Скоромовки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>
                <a:solidFill>
                  <a:schemeClr val="bg1"/>
                </a:solidFill>
              </a:rPr>
              <a:t>жартівливі </a:t>
            </a:r>
            <a:r>
              <a:rPr lang="uk-UA" sz="2400" b="1" dirty="0">
                <a:solidFill>
                  <a:schemeClr val="bg1"/>
                </a:solidFill>
              </a:rPr>
              <a:t>вислови, створені зі складних для швидкої вимови слів.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1" y="4072476"/>
            <a:ext cx="6115809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Навчися читати скоромовки: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з'ясуй значення незрозумілих слів;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спочатку читай повільно, чітко вимовляючи звуки і слова;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потім читай швидше, ще швидше, але чітко й правильно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8992" y="1364205"/>
            <a:ext cx="3822853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таке скоромовки?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1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171" y="579380"/>
            <a:ext cx="9809561" cy="808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118" y="1431465"/>
            <a:ext cx="269998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Ходить квочка коло кілочка,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Водить діточок коло квіточок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116" y="1472905"/>
            <a:ext cx="298764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Хитру </a:t>
            </a:r>
            <a:r>
              <a:rPr lang="uk-UA" sz="2800" b="1" dirty="0">
                <a:solidFill>
                  <a:schemeClr val="bg1"/>
                </a:solidFill>
              </a:rPr>
              <a:t>сороку спіймати морока,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А на сорок </a:t>
            </a:r>
            <a:r>
              <a:rPr lang="uk-UA" sz="2800" b="1" dirty="0" err="1">
                <a:solidFill>
                  <a:schemeClr val="bg1"/>
                </a:solidFill>
              </a:rPr>
              <a:t>сорок</a:t>
            </a:r>
            <a:r>
              <a:rPr lang="uk-UA" sz="2800" b="1" dirty="0">
                <a:solidFill>
                  <a:schemeClr val="bg1"/>
                </a:solidFill>
              </a:rPr>
              <a:t> – сорок морок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8293" y="3607016"/>
            <a:ext cx="3968147" cy="954107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Біг </a:t>
            </a:r>
            <a:r>
              <a:rPr lang="uk-UA" sz="2800" b="1" dirty="0">
                <a:solidFill>
                  <a:schemeClr val="bg1"/>
                </a:solidFill>
              </a:rPr>
              <a:t>додому лісом лис,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Шелестів за лисом ліс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100" y="3288787"/>
            <a:ext cx="4303868" cy="2677656"/>
          </a:xfrm>
          <a:prstGeom prst="rect">
            <a:avLst/>
          </a:prstGeom>
          <a:solidFill>
            <a:srgbClr val="9148C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ВАРЕНИКИ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У </a:t>
            </a:r>
            <a:r>
              <a:rPr lang="uk-UA" sz="2800" b="1" dirty="0" err="1">
                <a:solidFill>
                  <a:schemeClr val="bg1"/>
                </a:solidFill>
              </a:rPr>
              <a:t>кухаря</a:t>
            </a:r>
            <a:r>
              <a:rPr lang="uk-UA" sz="2800" b="1" dirty="0">
                <a:solidFill>
                  <a:schemeClr val="bg1"/>
                </a:solidFill>
              </a:rPr>
              <a:t> Валерика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розварились вареники.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Розварились вареники…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Варениці у Валерика</a:t>
            </a:r>
            <a:r>
              <a:rPr lang="uk-UA" sz="28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                </a:t>
            </a:r>
            <a:r>
              <a:rPr lang="uk-UA" sz="2800" b="1" dirty="0" smtClean="0">
                <a:solidFill>
                  <a:schemeClr val="bg1"/>
                </a:solidFill>
              </a:rPr>
              <a:t>Грицько </a:t>
            </a:r>
            <a:r>
              <a:rPr lang="uk-UA" sz="2800" b="1" dirty="0" smtClean="0">
                <a:solidFill>
                  <a:schemeClr val="bg1"/>
                </a:solidFill>
              </a:rPr>
              <a:t>Бойко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ÐÐ°ÑÑÐ¸Ð½ÐºÐ¸ Ð¿Ð¾ Ð·Ð°Ð¿ÑÐ¾ÑÑ ÐºÐ»Ð¸Ð¿Ð°ÑÑ Ð¼Ð°Ð»ÑÑÐ¸Ðº Ð¿Ð¾Ð²Ð°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39" y="3366085"/>
            <a:ext cx="1595800" cy="25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98294" y="4661448"/>
            <a:ext cx="3968147" cy="163121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Який звук у кожній скоромовці трапляється найчастіше? Вимовляй його чітко.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Вивчи напам'ять одну із скоромовок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27-28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озвиваючий мультфільм: Квочка та курчата (Відео) | Наша мама | Все для  молодих мам і батьк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05" y="1715764"/>
            <a:ext cx="2409905" cy="13103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рока – вещая птица-оборотень. » Боги Славя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3788" r="2690" b="11865"/>
          <a:stretch/>
        </p:blipFill>
        <p:spPr bwMode="auto">
          <a:xfrm>
            <a:off x="8685761" y="1504804"/>
            <a:ext cx="1393215" cy="15213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стільна гра Лис та Ліс купити в Україні - Дім Іго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5378"/>
          <a:stretch/>
        </p:blipFill>
        <p:spPr bwMode="auto">
          <a:xfrm flipH="1">
            <a:off x="10078976" y="2118215"/>
            <a:ext cx="1557120" cy="15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41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19" y="1257457"/>
            <a:ext cx="7825495" cy="36917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54099" y="494528"/>
            <a:ext cx="9902315" cy="706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В'язка народних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прислів'їв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533" y="1613116"/>
            <a:ext cx="460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Прислів'я </a:t>
            </a:r>
            <a:r>
              <a:rPr lang="uk-UA" sz="2400" b="1" dirty="0" smtClean="0">
                <a:solidFill>
                  <a:srgbClr val="FF0000"/>
                </a:solidFill>
              </a:rPr>
              <a:t>–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це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короткі влучні вислови повчального характеру. Їх складав народ протягом століть. Це ніби правила життя, у яких одне люди схвалюють, інше – засуджують.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965" y="4135657"/>
            <a:ext cx="73941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Правда і кривда, добро та зло, </a:t>
            </a:r>
            <a:r>
              <a:rPr lang="ru-RU" sz="2400" b="1" dirty="0" err="1"/>
              <a:t>мужність</a:t>
            </a:r>
            <a:r>
              <a:rPr lang="ru-RU" sz="2400" b="1" dirty="0"/>
              <a:t> і </a:t>
            </a:r>
            <a:r>
              <a:rPr lang="ru-RU" sz="2400" b="1" dirty="0" err="1"/>
              <a:t>боягузтво</a:t>
            </a:r>
            <a:r>
              <a:rPr lang="ru-RU" sz="2400" b="1" dirty="0"/>
              <a:t>, </a:t>
            </a:r>
            <a:r>
              <a:rPr lang="ru-RU" sz="2400" b="1" dirty="0" err="1"/>
              <a:t>щедрість</a:t>
            </a:r>
            <a:r>
              <a:rPr lang="ru-RU" sz="2400" b="1" dirty="0"/>
              <a:t> та </a:t>
            </a:r>
            <a:r>
              <a:rPr lang="ru-RU" sz="2400" b="1" dirty="0" err="1"/>
              <a:t>скнарість</a:t>
            </a:r>
            <a:r>
              <a:rPr lang="ru-RU" sz="2400" b="1" dirty="0"/>
              <a:t>, </a:t>
            </a:r>
            <a:r>
              <a:rPr lang="ru-RU" sz="2400" b="1" dirty="0" err="1"/>
              <a:t>товариськість</a:t>
            </a:r>
            <a:r>
              <a:rPr lang="ru-RU" sz="2400" b="1" dirty="0"/>
              <a:t> і </a:t>
            </a:r>
            <a:r>
              <a:rPr lang="ru-RU" sz="2400" b="1" dirty="0" err="1"/>
              <a:t>незгода</a:t>
            </a:r>
            <a:r>
              <a:rPr lang="ru-RU" sz="2400" b="1" dirty="0"/>
              <a:t>, </a:t>
            </a:r>
            <a:r>
              <a:rPr lang="ru-RU" sz="2400" b="1" dirty="0" err="1"/>
              <a:t>соціальна</a:t>
            </a:r>
            <a:r>
              <a:rPr lang="ru-RU" sz="2400" b="1" dirty="0"/>
              <a:t> </a:t>
            </a:r>
            <a:r>
              <a:rPr lang="ru-RU" sz="2400" b="1" dirty="0" err="1"/>
              <a:t>нерівність</a:t>
            </a:r>
            <a:r>
              <a:rPr lang="ru-RU" sz="2400" b="1" dirty="0"/>
              <a:t> та </a:t>
            </a:r>
            <a:r>
              <a:rPr lang="ru-RU" sz="2400" b="1" dirty="0" err="1"/>
              <a:t>любов</a:t>
            </a:r>
            <a:r>
              <a:rPr lang="ru-RU" sz="2400" b="1" dirty="0"/>
              <a:t> до краю — про все </a:t>
            </a:r>
            <a:r>
              <a:rPr lang="ru-RU" sz="2400" b="1" dirty="0" err="1"/>
              <a:t>це</a:t>
            </a:r>
            <a:r>
              <a:rPr lang="ru-RU" sz="2400" b="1" dirty="0"/>
              <a:t> передано у </a:t>
            </a:r>
            <a:r>
              <a:rPr lang="ru-RU" sz="2400" b="1" dirty="0" err="1"/>
              <a:t>прислів’ях</a:t>
            </a:r>
            <a:r>
              <a:rPr lang="ru-RU" sz="2400" b="1" dirty="0"/>
              <a:t> коротко та образно, </a:t>
            </a:r>
            <a:r>
              <a:rPr lang="ru-RU" sz="2400" b="1" dirty="0" err="1"/>
              <a:t>адже</a:t>
            </a:r>
            <a:r>
              <a:rPr lang="ru-RU" sz="2400" b="1" dirty="0"/>
              <a:t> у них — </a:t>
            </a:r>
            <a:r>
              <a:rPr lang="ru-RU" sz="2400" b="1" dirty="0" err="1"/>
              <a:t>вікова</a:t>
            </a:r>
            <a:r>
              <a:rPr lang="ru-RU" sz="2400" b="1" dirty="0"/>
              <a:t> </a:t>
            </a:r>
            <a:r>
              <a:rPr lang="ru-RU" sz="2400" b="1" dirty="0" err="1"/>
              <a:t>мудрість</a:t>
            </a:r>
            <a:r>
              <a:rPr lang="ru-RU" sz="2400" b="1" dirty="0"/>
              <a:t>, </a:t>
            </a:r>
            <a:r>
              <a:rPr lang="ru-RU" sz="2400" b="1" dirty="0" err="1"/>
              <a:t>багатостраждальна</a:t>
            </a:r>
            <a:r>
              <a:rPr lang="ru-RU" sz="2400" b="1" dirty="0"/>
              <a:t> </a:t>
            </a:r>
            <a:r>
              <a:rPr lang="ru-RU" sz="2400" b="1" dirty="0" err="1"/>
              <a:t>історія</a:t>
            </a:r>
            <a:r>
              <a:rPr lang="ru-RU" sz="24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746" y="1257457"/>
            <a:ext cx="2164954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таке прислів’я?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043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6549" y="494529"/>
            <a:ext cx="8727336" cy="7616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прислів'я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7389" y="1342029"/>
            <a:ext cx="595649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Бджола мала, а й та працює.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Зробив діло – гуляй сміло.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Маленька праця краще за велике безділля.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Без верби і калини нема України.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Добре діло роби сміло.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Гостре словечко коле сердечко.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Від теплого слова і лід розмерзає.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На словах медок, а в думках – льодок.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ÐÐ°ÑÑÐ¸Ð½ÐºÐ¸ Ð¿Ð¾ Ð·Ð°Ð¿ÑÐ¾ÑÑ ÐºÐ»Ð¸Ð¿Ð°ÑÑ Ð¿Ñ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134" y="494528"/>
            <a:ext cx="1929711" cy="27694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86548" y="1386097"/>
            <a:ext cx="2645615" cy="10436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Поміркуй,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передає зміст кожного прислів'я.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631" y="3480559"/>
            <a:ext cx="498468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У яких прислів'ях заохочується працелюбність?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</a:rPr>
              <a:t>Пригадай </a:t>
            </a:r>
            <a:r>
              <a:rPr lang="uk-UA" sz="2000" b="1" dirty="0">
                <a:solidFill>
                  <a:srgbClr val="FFFF00"/>
                </a:solidFill>
              </a:rPr>
              <a:t>прислів'я, які передають ставлення народу до нещирих вчинків.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Чи не траплялася з тобою якась пригода, про яку можна розповісти одним із наведених прислів'їв? </a:t>
            </a:r>
          </a:p>
        </p:txBody>
      </p:sp>
    </p:spTree>
    <p:extLst>
      <p:ext uri="{BB962C8B-B14F-4D97-AF65-F5344CB8AC3E}">
        <p14:creationId xmlns:p14="http://schemas.microsoft.com/office/powerpoint/2010/main" val="32066284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595</Words>
  <Application>Microsoft Office PowerPoint</Application>
  <PresentationFormat>Произвольный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205</cp:revision>
  <dcterms:created xsi:type="dcterms:W3CDTF">2018-01-05T16:38:53Z</dcterms:created>
  <dcterms:modified xsi:type="dcterms:W3CDTF">2024-10-06T11:00:46Z</dcterms:modified>
</cp:coreProperties>
</file>