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22" r:id="rId3"/>
    <p:sldId id="452" r:id="rId4"/>
    <p:sldId id="626" r:id="rId5"/>
    <p:sldId id="607" r:id="rId6"/>
    <p:sldId id="619" r:id="rId7"/>
    <p:sldId id="617" r:id="rId8"/>
    <p:sldId id="628" r:id="rId9"/>
    <p:sldId id="627" r:id="rId10"/>
    <p:sldId id="624" r:id="rId11"/>
    <p:sldId id="62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D0D0D"/>
    <a:srgbClr val="2F3242"/>
    <a:srgbClr val="295FFF"/>
    <a:srgbClr val="00B050"/>
    <a:srgbClr val="FF3131"/>
    <a:srgbClr val="BA1CBA"/>
    <a:srgbClr val="9E0000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95205" autoAdjust="0"/>
  </p:normalViewPr>
  <p:slideViewPr>
    <p:cSldViewPr snapToGrid="0">
      <p:cViewPr>
        <p:scale>
          <a:sx n="86" d="100"/>
          <a:sy n="86" d="100"/>
        </p:scale>
        <p:origin x="-6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2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4869" y="4251857"/>
            <a:ext cx="9873792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Задачі</a:t>
            </a:r>
            <a:r>
              <a:rPr lang="uk-UA" sz="4400" b="1" dirty="0">
                <a:solidFill>
                  <a:srgbClr val="7030A0"/>
                </a:solidFill>
              </a:rPr>
              <a:t>, які розв’язуються </a:t>
            </a:r>
            <a:r>
              <a:rPr lang="uk-UA" sz="4400" b="1" dirty="0" smtClean="0">
                <a:solidFill>
                  <a:srgbClr val="7030A0"/>
                </a:solidFill>
              </a:rPr>
              <a:t>послідовно. </a:t>
            </a:r>
            <a:r>
              <a:rPr lang="uk-UA" sz="4400" b="1" dirty="0" smtClean="0">
                <a:solidFill>
                  <a:srgbClr val="7030A0"/>
                </a:solidFill>
              </a:rPr>
              <a:t>Визначення </a:t>
            </a:r>
            <a:r>
              <a:rPr lang="uk-UA" sz="4400" b="1" dirty="0">
                <a:solidFill>
                  <a:srgbClr val="7030A0"/>
                </a:solidFill>
              </a:rPr>
              <a:t>часу за </a:t>
            </a:r>
            <a:r>
              <a:rPr lang="uk-UA" sz="4400" b="1" dirty="0" smtClean="0">
                <a:solidFill>
                  <a:srgbClr val="7030A0"/>
                </a:solidFill>
              </a:rPr>
              <a:t>годинником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FE528AB-A2C9-4853-93DB-009E6090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71" y="948137"/>
            <a:ext cx="2719052" cy="26885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99705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662995" y="1438280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8805" y="350262"/>
            <a:ext cx="9904163" cy="8615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6, 9 і 8, 7 і 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зменшуваного?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6 і 7, 6 і 5, 6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090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340324"/>
            <a:ext cx="8049527" cy="1384995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68862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3290" y="2937249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839710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668250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391" y="5592813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70" y="110571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9889" y="4165384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097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6938" y="527364"/>
            <a:ext cx="10139618" cy="7907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9E884CA-DE67-4B70-985F-29813975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765245" y="1410842"/>
            <a:ext cx="2421311" cy="3453163"/>
          </a:xfrm>
          <a:prstGeom prst="rect">
            <a:avLst/>
          </a:prstGeom>
        </p:spPr>
      </p:pic>
      <p:sp>
        <p:nvSpPr>
          <p:cNvPr id="53" name="Прямокутник: округлені кути 52">
            <a:extLst>
              <a:ext uri="{FF2B5EF4-FFF2-40B4-BE49-F238E27FC236}">
                <a16:creationId xmlns="" xmlns:a16="http://schemas.microsoft.com/office/drawing/2014/main" id="{8FB7F97E-0899-435F-8C48-FCA9746BA076}"/>
              </a:ext>
            </a:extLst>
          </p:cNvPr>
          <p:cNvSpPr/>
          <p:nvPr/>
        </p:nvSpPr>
        <p:spPr>
          <a:xfrm>
            <a:off x="1046941" y="2234808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3+3+3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="" xmlns:a16="http://schemas.microsoft.com/office/drawing/2014/main" id="{2C15CF03-0497-4052-971E-7763B4FBB1CB}"/>
              </a:ext>
            </a:extLst>
          </p:cNvPr>
          <p:cNvSpPr/>
          <p:nvPr/>
        </p:nvSpPr>
        <p:spPr>
          <a:xfrm>
            <a:off x="1046939" y="3615668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5+5+5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1046941" y="1476025"/>
            <a:ext cx="1724025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2+2+2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="" xmlns:a16="http://schemas.microsoft.com/office/drawing/2014/main" id="{7CADC9C0-93AE-40DA-A46F-431BD23A2DDC}"/>
              </a:ext>
            </a:extLst>
          </p:cNvPr>
          <p:cNvSpPr/>
          <p:nvPr/>
        </p:nvSpPr>
        <p:spPr>
          <a:xfrm>
            <a:off x="1046937" y="2919729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4+4+4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1046938" y="4291310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6+6+6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: округлені кути 6">
            <a:extLst>
              <a:ext uri="{FF2B5EF4-FFF2-40B4-BE49-F238E27FC236}">
                <a16:creationId xmlns="" xmlns:a16="http://schemas.microsoft.com/office/drawing/2014/main" id="{7638ED21-5B8A-4A60-93E7-6B16F628C01B}"/>
              </a:ext>
            </a:extLst>
          </p:cNvPr>
          <p:cNvSpPr/>
          <p:nvPr/>
        </p:nvSpPr>
        <p:spPr>
          <a:xfrm>
            <a:off x="5241019" y="1516733"/>
            <a:ext cx="2269376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+ 3     12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: округлені кути 6">
            <a:extLst>
              <a:ext uri="{FF2B5EF4-FFF2-40B4-BE49-F238E27FC236}">
                <a16:creationId xmlns="" xmlns:a16="http://schemas.microsoft.com/office/drawing/2014/main" id="{E7721229-4CB6-4403-B09C-5D7BBC74EB08}"/>
              </a:ext>
            </a:extLst>
          </p:cNvPr>
          <p:cNvSpPr/>
          <p:nvPr/>
        </p:nvSpPr>
        <p:spPr>
          <a:xfrm>
            <a:off x="5241649" y="3492423"/>
            <a:ext cx="2269376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    7 + 9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: округлені кути 6">
            <a:extLst>
              <a:ext uri="{FF2B5EF4-FFF2-40B4-BE49-F238E27FC236}">
                <a16:creationId xmlns="" xmlns:a16="http://schemas.microsoft.com/office/drawing/2014/main" id="{4846ECB3-532F-46D4-AE10-FFDE16A7BA1D}"/>
              </a:ext>
            </a:extLst>
          </p:cNvPr>
          <p:cNvSpPr/>
          <p:nvPr/>
        </p:nvSpPr>
        <p:spPr>
          <a:xfrm>
            <a:off x="5241017" y="4305776"/>
            <a:ext cx="2269376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   6 + 8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кутник: округлені кути 6">
            <a:extLst>
              <a:ext uri="{FF2B5EF4-FFF2-40B4-BE49-F238E27FC236}">
                <a16:creationId xmlns="" xmlns:a16="http://schemas.microsoft.com/office/drawing/2014/main" id="{343ED248-F1BB-4867-AB25-E20ABB5C0DEF}"/>
              </a:ext>
            </a:extLst>
          </p:cNvPr>
          <p:cNvSpPr/>
          <p:nvPr/>
        </p:nvSpPr>
        <p:spPr>
          <a:xfrm>
            <a:off x="5241018" y="2488109"/>
            <a:ext cx="2269376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+ 5     12    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2823659" y="1476025"/>
            <a:ext cx="86201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2823658" y="2234807"/>
            <a:ext cx="862014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2863044" y="2919728"/>
            <a:ext cx="822628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2879129" y="3615668"/>
            <a:ext cx="822628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2879129" y="4305776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0313" y="1479914"/>
            <a:ext cx="41389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1013" y="245129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17117" y="3455604"/>
            <a:ext cx="41389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6417" y="425449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761629" y="5035722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+ 8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2654979" y="5056279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+ 6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4586288" y="5035723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+ 9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6517261" y="5054997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+ 7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8429903" y="5056280"/>
            <a:ext cx="1724025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+ 10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1220369" y="5643622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1223272" y="5628975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3057889" y="5643621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4963071" y="5622647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6976001" y="5643622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8801879" y="5643622"/>
            <a:ext cx="806543" cy="572695"/>
          </a:xfrm>
          <a:prstGeom prst="roundRect">
            <a:avLst>
              <a:gd name="adj" fmla="val 1489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416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8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595" y="599642"/>
            <a:ext cx="9861629" cy="787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595" y="149803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</a:t>
            </a:r>
            <a:r>
              <a:rPr lang="en-US" sz="2800" b="1" dirty="0" smtClean="0"/>
              <a:t>8</a:t>
            </a:r>
            <a:r>
              <a:rPr lang="uk-UA" sz="2800" b="1" dirty="0" smtClean="0"/>
              <a:t> </a:t>
            </a:r>
            <a:r>
              <a:rPr lang="uk-UA" sz="2800" b="1"/>
              <a:t>додати </a:t>
            </a:r>
            <a:r>
              <a:rPr lang="uk-UA" sz="2800" b="1" smtClean="0"/>
              <a:t>6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594" y="2197919"/>
            <a:ext cx="4166885" cy="606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Сума чисел 9 і 7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9593" y="2897970"/>
            <a:ext cx="4166886" cy="1018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Перший доданок </a:t>
            </a:r>
            <a:r>
              <a:rPr lang="uk-UA" sz="2800" b="1" dirty="0" smtClean="0"/>
              <a:t>6, </a:t>
            </a:r>
            <a:r>
              <a:rPr lang="uk-UA" sz="2800" b="1" dirty="0"/>
              <a:t>другий доданок </a:t>
            </a:r>
            <a:r>
              <a:rPr lang="uk-UA" sz="2800" b="1" dirty="0" smtClean="0"/>
              <a:t>6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9596" y="3999603"/>
            <a:ext cx="4166886" cy="5738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Число 7 збільш на 8 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9592" y="4621365"/>
            <a:ext cx="4166887" cy="6060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Сумма</a:t>
            </a:r>
            <a:r>
              <a:rPr lang="uk-UA" sz="2800" b="1" dirty="0" smtClean="0"/>
              <a:t> чисел 9 і 9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7143" y="1440205"/>
            <a:ext cx="4560425" cy="632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результати </a:t>
            </a:r>
            <a:r>
              <a:rPr lang="uk-UA" sz="2400" b="1" dirty="0" err="1" smtClean="0">
                <a:solidFill>
                  <a:srgbClr val="7030A0"/>
                </a:solidFill>
              </a:rPr>
              <a:t>віразів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5428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14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3331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16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29306" y="2197204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12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34060" y="2197205"/>
            <a:ext cx="644325" cy="695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15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73535" y="2192189"/>
            <a:ext cx="644325" cy="6950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18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97234" y="3999602"/>
            <a:ext cx="5175818" cy="7396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Розклади кожне парне число на суму однакових доданків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01494" y="5004874"/>
            <a:ext cx="1773262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7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09063" y="3006277"/>
            <a:ext cx="5352161" cy="9105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серед результатів парні числа. Підкресли </a:t>
            </a:r>
            <a:r>
              <a:rPr lang="uk-UA" sz="2400" b="1" dirty="0">
                <a:solidFill>
                  <a:srgbClr val="7030A0"/>
                </a:solidFill>
              </a:rPr>
              <a:t>непарне </a:t>
            </a:r>
            <a:r>
              <a:rPr lang="uk-UA" sz="2400" b="1" dirty="0" smtClean="0">
                <a:solidFill>
                  <a:srgbClr val="7030A0"/>
                </a:solidFill>
              </a:rPr>
              <a:t>число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47143" y="5613005"/>
            <a:ext cx="1700513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8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627512" y="5004874"/>
            <a:ext cx="1780056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6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735492" y="5613005"/>
            <a:ext cx="1672076" cy="4450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= 9 + _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33782" y="5004874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06404" y="5613005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893294" y="5004874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938577" y="5613005"/>
            <a:ext cx="458519" cy="44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9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15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6" grpId="0" animBg="1"/>
      <p:bldP spid="27" grpId="0" animBg="1"/>
      <p:bldP spid="28" grpId="0" animBg="1"/>
      <p:bldP spid="29" grpId="0"/>
      <p:bldP spid="30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898" y="549890"/>
            <a:ext cx="10573686" cy="9043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приклади №136 ланцюжком </a:t>
            </a:r>
            <a:r>
              <a:rPr lang="uk-UA" sz="4000" b="1" dirty="0">
                <a:solidFill>
                  <a:schemeClr val="bg1"/>
                </a:solidFill>
              </a:rPr>
              <a:t>по </a:t>
            </a:r>
            <a:r>
              <a:rPr lang="uk-UA" sz="4000" b="1" dirty="0" smtClean="0">
                <a:solidFill>
                  <a:schemeClr val="bg1"/>
                </a:solidFill>
              </a:rPr>
              <a:t>колу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ACAE9FB-F2B0-4118-A51C-3106D619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480" r="68388" b="69220"/>
          <a:stretch/>
        </p:blipFill>
        <p:spPr>
          <a:xfrm>
            <a:off x="1636765" y="2647039"/>
            <a:ext cx="7452000" cy="3276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B60C5C-DE91-4326-AE62-1BD292E9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89" y="1565811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F6EA916-385A-4793-9950-E7943294C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350510" y="3007901"/>
            <a:ext cx="394062" cy="3550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902D6A3-C5BD-4C5D-AE13-A62171CAA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853549" y="2959084"/>
            <a:ext cx="555762" cy="4526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EC67F12-F1F9-4CBE-AF07-367CCFE59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974253" y="3695555"/>
            <a:ext cx="555762" cy="45268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1F19818-7F10-4EBA-91A8-22F7AE7F4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02985" y="3007899"/>
            <a:ext cx="394062" cy="3550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7E4EEE4-AECC-4E35-BF6A-26893513E5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2601257" y="2979734"/>
            <a:ext cx="555762" cy="4526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AFCD4A7-97B2-4B3F-A3D7-8299A5CFE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705496" y="3708291"/>
            <a:ext cx="394062" cy="3550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7AF8A93-7E5F-4E52-BE53-F74C8811B2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169186" y="3698131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BB1F2A8-7B94-468E-A301-6A765AE57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469541" y="3706677"/>
            <a:ext cx="394062" cy="3550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D09C28E-266F-4010-8D18-7DAE58EF97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2522679" y="5194027"/>
            <a:ext cx="749658" cy="4526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9D27FEF-3901-4DBB-88B4-6952699BC5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0718" r="84676" b="82891"/>
          <a:stretch/>
        </p:blipFill>
        <p:spPr>
          <a:xfrm>
            <a:off x="2325648" y="5215228"/>
            <a:ext cx="394062" cy="3550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81092E5-AFC1-4713-9581-CEB9A31EB5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691216" y="4445068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DD0FCA1-8D4E-4ADB-BD30-6EC1F66901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149" r="1110" b="88998"/>
          <a:stretch/>
        </p:blipFill>
        <p:spPr>
          <a:xfrm>
            <a:off x="2984244" y="4340201"/>
            <a:ext cx="945419" cy="6028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945CC42-8DB3-4A9C-BD37-8CD6EF9CC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838772" y="4472893"/>
            <a:ext cx="394062" cy="3550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1964573-9648-4BDC-8044-3CE214550B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10718" r="90907" b="82891"/>
          <a:stretch/>
        </p:blipFill>
        <p:spPr>
          <a:xfrm>
            <a:off x="6855769" y="2980505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C717976-CA3D-46DC-8E37-66DC5B629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 t="2056" r="51091" b="89795"/>
          <a:stretch/>
        </p:blipFill>
        <p:spPr>
          <a:xfrm>
            <a:off x="8187867" y="5181178"/>
            <a:ext cx="555762" cy="45268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C28DE6C-6FE1-4D10-8414-DE713169D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2" t="2056" r="714" b="90964"/>
          <a:stretch/>
        </p:blipFill>
        <p:spPr>
          <a:xfrm>
            <a:off x="8059538" y="2968323"/>
            <a:ext cx="836459" cy="3877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761BF0C-5FC7-4D82-A7B3-CC0EFEA64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75452" y="2991555"/>
            <a:ext cx="394062" cy="3550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4F0EC81-C9ED-4B0F-BE57-8EC2F50F1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6855769" y="371686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2D51CBB-D253-46E1-B369-027EAE284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91493" y="3736828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7FA8920-FCE5-4DE7-8E5F-C3897326F5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7171466" y="2903562"/>
            <a:ext cx="506080" cy="48277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4D46F70-EABF-4E78-BA30-266801FB8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0718" r="84924" b="82891"/>
          <a:stretch/>
        </p:blipFill>
        <p:spPr>
          <a:xfrm>
            <a:off x="6438362" y="4460345"/>
            <a:ext cx="394062" cy="3550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FB00651-C7C8-4986-A38D-DBD443AF3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2056" r="13429" b="89795"/>
          <a:stretch/>
        </p:blipFill>
        <p:spPr>
          <a:xfrm>
            <a:off x="6844692" y="4434198"/>
            <a:ext cx="555762" cy="45268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EF83AE3-DEB4-49EB-9267-6FB8595120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196956" y="4470095"/>
            <a:ext cx="394062" cy="35505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62D81B4-8072-4485-9954-31491B77F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7173157" y="5152957"/>
            <a:ext cx="917255" cy="5286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BFAD02A0-8CD2-4A11-8FAD-B85997707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507" r="2184" b="90344"/>
          <a:stretch/>
        </p:blipFill>
        <p:spPr>
          <a:xfrm>
            <a:off x="6061895" y="3668051"/>
            <a:ext cx="836460" cy="4526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4200F90-AD89-47BE-9570-5C19432DF3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7551284" y="4432728"/>
            <a:ext cx="836460" cy="45268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7CE99754-BA6E-44AE-8FAC-0D2239465C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93080" y="2874757"/>
            <a:ext cx="493311" cy="61543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BB86127-3BE4-4A30-842E-B577595A0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3789042" y="2942740"/>
            <a:ext cx="555762" cy="45268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FF28500-C9E1-40DE-BF16-49F5C24C58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89352" y="3620030"/>
            <a:ext cx="493311" cy="61543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9B29BE67-4FFE-480B-A416-92607ED9C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2285314" y="3688013"/>
            <a:ext cx="555762" cy="45268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D2F0E2D1-A2D7-4559-B787-1D7E7BE24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79833" y="3600429"/>
            <a:ext cx="493311" cy="61543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1BE3D09-2827-46ED-A61A-E7CB9AF926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278269" y="4441020"/>
            <a:ext cx="555762" cy="45268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0177B1F-AABE-451B-8C64-3BAC33234B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88916" y="4343318"/>
            <a:ext cx="493311" cy="61543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1963FCC-83DC-4FB0-B704-245AD04CB6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159906" y="4440795"/>
            <a:ext cx="555762" cy="45268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05A5EEC7-248E-4F37-B9D1-70E687F97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926465" y="5194027"/>
            <a:ext cx="555762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32A9C93E-2E5B-486C-B26B-1E03372AD3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073291" y="5239738"/>
            <a:ext cx="394062" cy="3550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EBDB51B9-F408-4D55-862A-595912821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65203" y="5109548"/>
            <a:ext cx="493311" cy="61543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59FC55E-DDFF-4813-9310-7F4E903FC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3714185" y="5180353"/>
            <a:ext cx="555762" cy="45268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BB4AC77C-6514-4040-85DD-74A67C569C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093055" y="2874107"/>
            <a:ext cx="493311" cy="61543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F5E0A1F-BF4B-4EF7-9160-80A175CEC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6342037" y="2944912"/>
            <a:ext cx="555762" cy="45268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64536F70-CBCE-4E37-82B9-88BBAAE13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7155939" y="3704713"/>
            <a:ext cx="555762" cy="45268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A3C19C8-9492-4ACA-B976-817BB3B90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7770901" y="3691571"/>
            <a:ext cx="749658" cy="45268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80E3B0FE-09AB-4DCF-A3ED-048A499CE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5897302" y="4434244"/>
            <a:ext cx="749658" cy="4526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36B54A5A-0ED1-4D33-9CD8-C8296AB0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6043218" y="5163946"/>
            <a:ext cx="836460" cy="45268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74E4B3EF-1BC3-42B6-9A9E-47A4119D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62497" y="5229168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316F9A2F-5332-47E7-A1F6-912C97240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6849322" y="5188568"/>
            <a:ext cx="394062" cy="355057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2 Додавання чисел з переходом через 10\№019 - Дод одноц чисел із переходом через 10\2024-10-01_2016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0" y="1535603"/>
            <a:ext cx="7709109" cy="11114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554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996" y="494529"/>
            <a:ext cx="10631276" cy="8825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Котру годину покаже годинник через 3 </a:t>
            </a:r>
            <a:r>
              <a:rPr lang="uk-UA" sz="3600" b="1" dirty="0" smtClean="0">
                <a:solidFill>
                  <a:schemeClr val="bg1"/>
                </a:solidFill>
              </a:rPr>
              <a:t>години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3E2347-73F2-4A4A-A0C5-345B628BC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2" t="52616" b="1"/>
          <a:stretch/>
        </p:blipFill>
        <p:spPr>
          <a:xfrm>
            <a:off x="1487277" y="1517225"/>
            <a:ext cx="2768467" cy="21706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57B296D-0AA7-4D80-9804-4CF2BF1A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8" b="50015"/>
          <a:stretch/>
        </p:blipFill>
        <p:spPr>
          <a:xfrm>
            <a:off x="1487278" y="4022174"/>
            <a:ext cx="2733504" cy="2207118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2728235-01DB-4595-8B9E-61BC5DB22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6" t="21151" r="20228" b="22194"/>
          <a:stretch/>
        </p:blipFill>
        <p:spPr>
          <a:xfrm>
            <a:off x="5061900" y="3941290"/>
            <a:ext cx="2368886" cy="2368886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57B296D-0AA7-4D80-9804-4CF2BF1A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8" b="50015"/>
          <a:stretch/>
        </p:blipFill>
        <p:spPr>
          <a:xfrm>
            <a:off x="4896320" y="1507761"/>
            <a:ext cx="2700047" cy="21801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57B296D-0AA7-4D80-9804-4CF2BF1A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5" t="-381" r="-370" b="47466"/>
          <a:stretch/>
        </p:blipFill>
        <p:spPr>
          <a:xfrm>
            <a:off x="8404647" y="3985677"/>
            <a:ext cx="2777474" cy="22801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7B8444-3A83-4F30-B65C-813717ECF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20" t="21296" r="20866" b="21862"/>
          <a:stretch/>
        </p:blipFill>
        <p:spPr>
          <a:xfrm>
            <a:off x="8537626" y="1507761"/>
            <a:ext cx="2283888" cy="2310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727238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913" y="550843"/>
            <a:ext cx="10022887" cy="10558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3600" b="1" dirty="0" smtClean="0">
                <a:solidFill>
                  <a:schemeClr val="bg1"/>
                </a:solidFill>
              </a:rPr>
              <a:t> задачу </a:t>
            </a:r>
            <a:r>
              <a:rPr lang="ru-RU" sz="3600" b="1" dirty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використай її розв’язок у другій </a:t>
            </a:r>
            <a:r>
              <a:rPr lang="ru-RU" sz="3600" b="1" dirty="0" err="1">
                <a:solidFill>
                  <a:schemeClr val="bg1"/>
                </a:solidFill>
              </a:rPr>
              <a:t>задачі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219" b="64751"/>
          <a:stretch/>
        </p:blipFill>
        <p:spPr>
          <a:xfrm>
            <a:off x="694419" y="1702431"/>
            <a:ext cx="6173921" cy="47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13" y="1702431"/>
            <a:ext cx="2705164" cy="138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10567" y="2964992"/>
            <a:ext cx="440143" cy="2889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021D6A3-B30B-4FDC-AA2C-45DBE50C2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1838" r="55624" b="88704"/>
          <a:stretch/>
        </p:blipFill>
        <p:spPr>
          <a:xfrm>
            <a:off x="1835898" y="2885913"/>
            <a:ext cx="836321" cy="5475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A3638FD-F2FA-4FEA-8D44-5C63D9824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304904" y="2998019"/>
            <a:ext cx="440143" cy="2889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567639-3CE9-4BD9-B039-B931A1BCF58B}"/>
              </a:ext>
            </a:extLst>
          </p:cNvPr>
          <p:cNvSpPr txBox="1"/>
          <p:nvPr/>
        </p:nvSpPr>
        <p:spPr>
          <a:xfrm>
            <a:off x="3176360" y="2798409"/>
            <a:ext cx="8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(</a:t>
            </a:r>
            <a:r>
              <a:rPr lang="uk-UA" sz="3600" i="1" dirty="0"/>
              <a:t>с.)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989206" y="3617865"/>
            <a:ext cx="606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Відповідь: 7 серветок вишила бабуся.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0" name="Скругленный прямоугольник 5">
            <a:extLst>
              <a:ext uri="{FF2B5EF4-FFF2-40B4-BE49-F238E27FC236}">
                <a16:creationId xmlns="" xmlns:a16="http://schemas.microsoft.com/office/drawing/2014/main" id="{11EBB644-F612-453B-9AD4-43400B6F47FB}"/>
              </a:ext>
            </a:extLst>
          </p:cNvPr>
          <p:cNvSpPr/>
          <p:nvPr/>
        </p:nvSpPr>
        <p:spPr>
          <a:xfrm>
            <a:off x="6703679" y="1702431"/>
            <a:ext cx="486897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Марійка вишила 4 серветки, а бабуся  - на 3 серветки більше. Скільки серветок вишила бабуся?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772553-334F-42D0-9E42-E02EFBF604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1554" r="21443" b="19495"/>
          <a:stretch/>
        </p:blipFill>
        <p:spPr>
          <a:xfrm>
            <a:off x="5265289" y="1831657"/>
            <a:ext cx="1364910" cy="175060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C97DEA1-A13B-4EAB-B306-F8710B9F8E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197452" y="2825627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D2969DA-DFD4-43CE-8712-C9F6DD68B0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691211" y="2842157"/>
            <a:ext cx="420821" cy="534599"/>
          </a:xfrm>
          <a:prstGeom prst="rect">
            <a:avLst/>
          </a:prstGeom>
        </p:spPr>
      </p:pic>
      <p:sp>
        <p:nvSpPr>
          <p:cNvPr id="37" name="Скругленный прямоугольник 5">
            <a:extLst>
              <a:ext uri="{FF2B5EF4-FFF2-40B4-BE49-F238E27FC236}">
                <a16:creationId xmlns="" xmlns:a16="http://schemas.microsoft.com/office/drawing/2014/main" id="{11EBB644-F612-453B-9AD4-43400B6F47FB}"/>
              </a:ext>
            </a:extLst>
          </p:cNvPr>
          <p:cNvSpPr/>
          <p:nvPr/>
        </p:nvSpPr>
        <p:spPr>
          <a:xfrm>
            <a:off x="6803333" y="3734883"/>
            <a:ext cx="486897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Марійка вишила 4 серветки, а бабуся  - 7серветок. Скільки всього серветок вишили Марійка й бабуся?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76218" y="4417455"/>
            <a:ext cx="440143" cy="2889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0021D6A3-B30B-4FDC-AA2C-45DBE50C2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1838" r="55624" b="88704"/>
          <a:stretch/>
        </p:blipFill>
        <p:spPr>
          <a:xfrm>
            <a:off x="1857482" y="4349393"/>
            <a:ext cx="833730" cy="5475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A3638FD-F2FA-4FEA-8D44-5C63D9824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370555" y="4450482"/>
            <a:ext cx="440143" cy="2889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5567639-3CE9-4BD9-B039-B931A1BCF58B}"/>
              </a:ext>
            </a:extLst>
          </p:cNvPr>
          <p:cNvSpPr txBox="1"/>
          <p:nvPr/>
        </p:nvSpPr>
        <p:spPr>
          <a:xfrm>
            <a:off x="3369263" y="4260038"/>
            <a:ext cx="87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(</a:t>
            </a:r>
            <a:r>
              <a:rPr lang="uk-UA" sz="3600" i="1" dirty="0"/>
              <a:t>с.)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CD2969DA-DFD4-43CE-8712-C9F6DD68B0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255591" y="4294621"/>
            <a:ext cx="420821" cy="53459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C71B0FF-6614-472F-9B74-D7B8E929B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756330" y="4305335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830B7C4-6E21-4C67-8BCA-CEA2AA257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06292" y="4302009"/>
            <a:ext cx="455016" cy="5676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00433" y="5047426"/>
            <a:ext cx="6067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Відповідь: 11 серветок вишили Марійка й бабуся.</a:t>
            </a:r>
          </a:p>
        </p:txBody>
      </p:sp>
      <p:sp>
        <p:nvSpPr>
          <p:cNvPr id="5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484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46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996" y="593681"/>
            <a:ext cx="10631276" cy="122410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Побудуй два відрізки,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сума довжин яких дорівнює 15 см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71BB1D-346B-490D-BA45-5F5BE4DF04EC}"/>
              </a:ext>
            </a:extLst>
          </p:cNvPr>
          <p:cNvSpPr txBox="1"/>
          <p:nvPr/>
        </p:nvSpPr>
        <p:spPr>
          <a:xfrm>
            <a:off x="672681" y="2710213"/>
            <a:ext cx="2081081" cy="2754809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1190680" y="2063881"/>
            <a:ext cx="104508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64874" y="2855201"/>
            <a:ext cx="3267261" cy="55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53857" y="3547427"/>
            <a:ext cx="5481651" cy="1504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916078" y="4702374"/>
            <a:ext cx="39550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16078" y="5348705"/>
            <a:ext cx="478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6919866" y="2274972"/>
            <a:ext cx="10450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6 см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6919866" y="2967198"/>
            <a:ext cx="10450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9 см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7183018" y="4105977"/>
            <a:ext cx="10450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 см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7116917" y="4801524"/>
            <a:ext cx="10450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8 см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2753761" y="1965174"/>
            <a:ext cx="348780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15 = 6 + 9 = 9 + 6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2753761" y="3827234"/>
            <a:ext cx="348780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15 = 8 + 7 = 7 + 8</a:t>
            </a:r>
            <a:endParaRPr lang="uk-UA" sz="3600" b="1" dirty="0">
              <a:solidFill>
                <a:srgbClr val="0070C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952041" y="2667910"/>
            <a:ext cx="0" cy="385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32135" y="2673414"/>
            <a:ext cx="0" cy="385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916078" y="3354630"/>
            <a:ext cx="0" cy="385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435508" y="3369674"/>
            <a:ext cx="0" cy="385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06158" y="4509577"/>
            <a:ext cx="0" cy="3855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16078" y="5155908"/>
            <a:ext cx="0" cy="3855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871113" y="4509577"/>
            <a:ext cx="0" cy="3855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719432" y="5183444"/>
            <a:ext cx="0" cy="3855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520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6479" r="55784" b="71891"/>
          <a:stretch/>
        </p:blipFill>
        <p:spPr>
          <a:xfrm>
            <a:off x="216000" y="2088000"/>
            <a:ext cx="10476000" cy="2916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59807" y="494528"/>
            <a:ext cx="9355373" cy="71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Запиши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і </a:t>
            </a:r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приклади 129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86" y="1298322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443115" y="3147636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965745" y="2448862"/>
            <a:ext cx="394062" cy="3550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EE0F1E0-2E4A-4B46-8585-33F166EBD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261132" y="2400047"/>
            <a:ext cx="555762" cy="4526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476985" y="2389589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876" y="2438671"/>
            <a:ext cx="394062" cy="3550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2592222-4301-4611-88FC-A49512AFC9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1957659" y="3147634"/>
            <a:ext cx="555762" cy="4526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B84390F-34C5-4311-8D94-81A22A741F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65745" y="3160481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7259687" y="2408696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684976" y="3173166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31541" y="2400045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876" y="3199105"/>
            <a:ext cx="394062" cy="3550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C714E61-4BA9-4E4D-ABBD-CE938C31D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8991488" y="3871048"/>
            <a:ext cx="749658" cy="4526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480669-0625-40FE-9A6B-7C061C1FC3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0718" r="84676" b="82891"/>
          <a:stretch/>
        </p:blipFill>
        <p:spPr>
          <a:xfrm>
            <a:off x="2053409" y="3903027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7627942" y="3152220"/>
            <a:ext cx="555762" cy="4526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6B95074-928B-49AA-A0E9-6B9385096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1310" y="3881981"/>
            <a:ext cx="394062" cy="3550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F2974BA-2EA5-43D9-B739-D2442B7796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149" r="1110" b="88998"/>
          <a:stretch/>
        </p:blipFill>
        <p:spPr>
          <a:xfrm>
            <a:off x="8006687" y="3780900"/>
            <a:ext cx="945419" cy="6028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F4F3265-2CC8-4C97-B25D-F6BB51DEA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5683" y="3923628"/>
            <a:ext cx="394062" cy="3550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0CD20C-F1FE-464C-8387-94FA5BDED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10718" r="90907" b="82891"/>
          <a:stretch/>
        </p:blipFill>
        <p:spPr>
          <a:xfrm>
            <a:off x="6202558" y="2421339"/>
            <a:ext cx="394062" cy="35505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563BF1-AD28-4C7F-AE10-0A1BF61D0A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 t="2056" r="51091" b="89795"/>
          <a:stretch/>
        </p:blipFill>
        <p:spPr>
          <a:xfrm>
            <a:off x="6794312" y="3900063"/>
            <a:ext cx="555762" cy="4526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C0B57-1AD1-48E8-8A14-79360D13B6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0718" r="84334" b="82891"/>
          <a:stretch/>
        </p:blipFill>
        <p:spPr>
          <a:xfrm>
            <a:off x="6991995" y="2448862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6431" y="2421339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FCA8722-A9ED-4800-B39B-58DEC2A7C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7299423" y="3157736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6112" y="3199104"/>
            <a:ext cx="394062" cy="3550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3CA9848-D97E-45CF-8402-00162EF105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5" t="1905" r="1621" b="89585"/>
          <a:stretch/>
        </p:blipFill>
        <p:spPr>
          <a:xfrm>
            <a:off x="5498831" y="3881981"/>
            <a:ext cx="782946" cy="4727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A98031-3C3E-49EE-A668-DF3DC8471D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718" r="91070" b="82891"/>
          <a:stretch/>
        </p:blipFill>
        <p:spPr>
          <a:xfrm>
            <a:off x="6563424" y="3892585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6555789" y="3081237"/>
            <a:ext cx="506080" cy="48277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88D5276-5B6D-4AE3-97A1-034EE0D582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527349" y="3841714"/>
            <a:ext cx="917255" cy="52863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AC0D454-E2FC-4007-91F2-2743F9E2DC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466149" y="2295656"/>
            <a:ext cx="690484" cy="55201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305DFF93-A6F2-4C47-B682-EC50C8AE5C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693761" y="2431554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075432F-0733-4440-9274-DF1F49AB3F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2804158" y="2377071"/>
            <a:ext cx="836460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E4C601A-F167-424C-AA11-7EDE413ED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215990" y="3147635"/>
            <a:ext cx="555762" cy="45268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BBA2C75-9ED2-4678-90D0-FE1EB5AD0E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2825683" y="3145322"/>
            <a:ext cx="801291" cy="44753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DD0819E-B79C-46BD-AE0C-259265E649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604126" y="3874811"/>
            <a:ext cx="555762" cy="45268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EC7DEF1-5978-4AE3-AF6D-05F14A7931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2311154" y="3874811"/>
            <a:ext cx="555762" cy="45268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B61FFE-EAFC-423D-9851-48B9A22C66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821" r="85771" b="89311"/>
          <a:stretch/>
        </p:blipFill>
        <p:spPr>
          <a:xfrm>
            <a:off x="3124841" y="3798135"/>
            <a:ext cx="506081" cy="59556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11DF1524-FBB5-479F-B6AC-558744D07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821" r="68215" b="89311"/>
          <a:stretch/>
        </p:blipFill>
        <p:spPr>
          <a:xfrm>
            <a:off x="3518520" y="3808381"/>
            <a:ext cx="506081" cy="595565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7CEF7E1E-A136-44FF-A14C-0E3E24CD48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24294" r="77461" b="67903"/>
          <a:stretch/>
        </p:blipFill>
        <p:spPr>
          <a:xfrm>
            <a:off x="5480486" y="2391282"/>
            <a:ext cx="801291" cy="44753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788BE13-A4F9-4B64-87FE-63314E677C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1" t="23898" r="32915" b="67953"/>
          <a:stretch/>
        </p:blipFill>
        <p:spPr>
          <a:xfrm>
            <a:off x="8048380" y="2394979"/>
            <a:ext cx="836460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97332DFC-FA21-4BC3-86AB-F6F4E24E58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5686994" y="3133388"/>
            <a:ext cx="555762" cy="45268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6688C06-8681-4957-9D15-28B3E1CA97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364693" y="3042182"/>
            <a:ext cx="690484" cy="55201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E547712-A688-4B8F-8C86-661FD8E017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6180683" y="3149891"/>
            <a:ext cx="394062" cy="35505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F9465908-0B2B-4D3D-B8D8-E6E11C437D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6808829" y="3135540"/>
            <a:ext cx="555762" cy="45268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055A48D1-682C-43CA-A9AC-40E9AC6AE5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7927986" y="3136243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14D8207-ACB5-44BE-B51A-F320D99A07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9060076" y="3124349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9A95891C-764E-473A-BFB5-EC00D6A6B4D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6038058" y="3871703"/>
            <a:ext cx="555762" cy="45268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EC0C885-1C8A-42FF-89EF-B9E0BD2596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7198512" y="3869334"/>
            <a:ext cx="555762" cy="45268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4EF0FBAA-0198-4B8B-893B-E2DDF456D0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7699846" y="3903027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2438FBBF-5B2C-4EBF-921C-EEF9D0E75E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056" r="91837" b="89795"/>
          <a:stretch/>
        </p:blipFill>
        <p:spPr>
          <a:xfrm>
            <a:off x="9409692" y="3869334"/>
            <a:ext cx="555762" cy="45268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CD68A2D-A93B-4FB1-BC88-E0526211C9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33879" y="3918149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441B38C3-E4E6-421A-A9CA-A4D39BF44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2056" r="13429" b="89795"/>
          <a:stretch/>
        </p:blipFill>
        <p:spPr>
          <a:xfrm>
            <a:off x="8833879" y="3142744"/>
            <a:ext cx="555762" cy="452689"/>
          </a:xfrm>
          <a:prstGeom prst="rect">
            <a:avLst/>
          </a:prstGeom>
        </p:spPr>
      </p:pic>
      <p:sp>
        <p:nvSpPr>
          <p:cNvPr id="7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973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1281</TotalTime>
  <Words>423</Words>
  <Application>Microsoft Office PowerPoint</Application>
  <PresentationFormat>Произвольный</PresentationFormat>
  <Paragraphs>116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380</cp:revision>
  <dcterms:created xsi:type="dcterms:W3CDTF">2018-01-05T16:38:53Z</dcterms:created>
  <dcterms:modified xsi:type="dcterms:W3CDTF">2024-10-01T18:41:18Z</dcterms:modified>
</cp:coreProperties>
</file>