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44" r:id="rId3"/>
    <p:sldId id="343" r:id="rId4"/>
    <p:sldId id="278" r:id="rId5"/>
    <p:sldId id="284" r:id="rId6"/>
    <p:sldId id="339" r:id="rId7"/>
    <p:sldId id="323" r:id="rId8"/>
    <p:sldId id="327" r:id="rId9"/>
    <p:sldId id="312" r:id="rId10"/>
    <p:sldId id="329" r:id="rId11"/>
    <p:sldId id="324" r:id="rId12"/>
    <p:sldId id="328" r:id="rId13"/>
    <p:sldId id="313" r:id="rId14"/>
    <p:sldId id="309" r:id="rId15"/>
    <p:sldId id="310" r:id="rId16"/>
    <p:sldId id="341" r:id="rId17"/>
    <p:sldId id="342" r:id="rId18"/>
    <p:sldId id="34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231"/>
    <a:srgbClr val="C31D58"/>
    <a:srgbClr val="FF3131"/>
    <a:srgbClr val="2F3242"/>
    <a:srgbClr val="722651"/>
    <a:srgbClr val="295FFF"/>
    <a:srgbClr val="27C268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9087" y="4714874"/>
            <a:ext cx="10428514" cy="10215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</a:rPr>
              <a:t>Як </a:t>
            </a:r>
            <a:r>
              <a:rPr lang="ru-RU" sz="5400" b="1" dirty="0" err="1">
                <a:solidFill>
                  <a:schemeClr val="bg1"/>
                </a:solidFill>
              </a:rPr>
              <a:t>стежити</a:t>
            </a:r>
            <a:r>
              <a:rPr lang="ru-RU" sz="5400" b="1" dirty="0">
                <a:solidFill>
                  <a:schemeClr val="bg1"/>
                </a:solidFill>
              </a:rPr>
              <a:t> за </a:t>
            </a:r>
            <a:r>
              <a:rPr lang="ru-RU" sz="5400" b="1" dirty="0" err="1">
                <a:solidFill>
                  <a:schemeClr val="bg1"/>
                </a:solidFill>
              </a:rPr>
              <a:t>своєю</a:t>
            </a:r>
            <a:r>
              <a:rPr lang="ru-RU" sz="5400" b="1" dirty="0">
                <a:solidFill>
                  <a:schemeClr val="bg1"/>
                </a:solidFill>
              </a:rPr>
              <a:t> </a:t>
            </a:r>
            <a:r>
              <a:rPr lang="ru-RU" sz="5400" b="1" dirty="0" err="1">
                <a:solidFill>
                  <a:schemeClr val="bg1"/>
                </a:solidFill>
              </a:rPr>
              <a:t>поставою</a:t>
            </a:r>
            <a:r>
              <a:rPr lang="ru-RU" sz="5400" b="1" dirty="0">
                <a:solidFill>
                  <a:schemeClr val="bg1"/>
                </a:solidFill>
              </a:rPr>
              <a:t>?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3" t="1091" r="19032" b="-1"/>
          <a:stretch/>
        </p:blipFill>
        <p:spPr>
          <a:xfrm>
            <a:off x="1427942" y="969248"/>
            <a:ext cx="2243378" cy="355561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941899" y="1194353"/>
            <a:ext cx="383177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Я </a:t>
            </a:r>
            <a:r>
              <a:rPr lang="ru-RU" sz="2400" b="1" dirty="0" err="1">
                <a:solidFill>
                  <a:schemeClr val="bg1"/>
                </a:solidFill>
              </a:rPr>
              <a:t>досліджую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світ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r>
              <a:rPr lang="uk-UA" sz="2400" b="1" dirty="0" smtClean="0">
                <a:solidFill>
                  <a:schemeClr val="bg1"/>
                </a:solidFill>
              </a:rPr>
              <a:t> клас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Людина в суспільстві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Урок 2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3143" y="494528"/>
            <a:ext cx="10439400" cy="7355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Зроби прості вправи для виправлення постави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93" y="1322226"/>
            <a:ext cx="8016239" cy="503739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642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32114" y="451576"/>
            <a:ext cx="9873343" cy="7240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Поміркуй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r="24925"/>
          <a:stretch/>
        </p:blipFill>
        <p:spPr>
          <a:xfrm>
            <a:off x="1170386" y="1399778"/>
            <a:ext cx="2625727" cy="46345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r="10380"/>
          <a:stretch/>
        </p:blipFill>
        <p:spPr>
          <a:xfrm>
            <a:off x="8506609" y="1399778"/>
            <a:ext cx="2498848" cy="463450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104738" y="1573950"/>
            <a:ext cx="4146633" cy="15393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Чи правильно </a:t>
            </a:r>
            <a:r>
              <a:rPr lang="uk-UA" sz="2800" b="1" dirty="0" smtClean="0"/>
              <a:t>учні несуть </a:t>
            </a:r>
            <a:r>
              <a:rPr lang="uk-UA" sz="2800" b="1" dirty="0"/>
              <a:t>шкільний рюкзак</a:t>
            </a:r>
            <a:r>
              <a:rPr lang="uk-UA" sz="2800" b="1" dirty="0" smtClean="0"/>
              <a:t>? Чому?</a:t>
            </a:r>
            <a:endParaRPr lang="uk-UA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2338" y="3250655"/>
            <a:ext cx="4299033" cy="25187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Запам’ятай</a:t>
            </a:r>
            <a:r>
              <a:rPr lang="ru-RU" sz="2800" b="1" dirty="0" smtClean="0"/>
              <a:t>!</a:t>
            </a:r>
          </a:p>
          <a:p>
            <a:pPr algn="ctr"/>
            <a:r>
              <a:rPr lang="ru-RU" sz="2800" b="1" dirty="0" err="1" smtClean="0"/>
              <a:t>Носити</a:t>
            </a:r>
            <a:r>
              <a:rPr lang="ru-RU" sz="2800" b="1" dirty="0" smtClean="0"/>
              <a:t> </a:t>
            </a:r>
            <a:r>
              <a:rPr lang="ru-RU" sz="2800" b="1" dirty="0"/>
              <a:t>рюкзак </a:t>
            </a:r>
            <a:r>
              <a:rPr lang="ru-RU" sz="2800" b="1" dirty="0" err="1"/>
              <a:t>потрібно</a:t>
            </a:r>
            <a:r>
              <a:rPr lang="ru-RU" sz="2800" b="1" dirty="0"/>
              <a:t> на </a:t>
            </a:r>
            <a:r>
              <a:rPr lang="ru-RU" sz="2800" b="1" dirty="0" err="1"/>
              <a:t>обох</a:t>
            </a:r>
            <a:r>
              <a:rPr lang="ru-RU" sz="2800" b="1" dirty="0"/>
              <a:t> плечах, спину </a:t>
            </a:r>
            <a:r>
              <a:rPr lang="ru-RU" sz="2800" b="1" dirty="0" err="1"/>
              <a:t>тримати</a:t>
            </a:r>
            <a:r>
              <a:rPr lang="ru-RU" sz="2800" b="1" dirty="0"/>
              <a:t> </a:t>
            </a:r>
            <a:r>
              <a:rPr lang="ru-RU" sz="2800" b="1" dirty="0" err="1"/>
              <a:t>рівно</a:t>
            </a:r>
            <a:r>
              <a:rPr lang="ru-RU" sz="2800" b="1" dirty="0"/>
              <a:t>, лямки </a:t>
            </a:r>
            <a:r>
              <a:rPr lang="ru-RU" sz="2800" b="1" dirty="0" err="1"/>
              <a:t>притримувати</a:t>
            </a:r>
            <a:r>
              <a:rPr lang="ru-RU" sz="2800" b="1" dirty="0"/>
              <a:t> руками. 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6874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47132" y="353014"/>
            <a:ext cx="10559857" cy="6920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малюнки і порівняй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t="9563" r="945" b="-347"/>
          <a:stretch/>
        </p:blipFill>
        <p:spPr>
          <a:xfrm>
            <a:off x="7922990" y="1149634"/>
            <a:ext cx="3384000" cy="2052000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8" b="3628"/>
          <a:stretch/>
        </p:blipFill>
        <p:spPr>
          <a:xfrm>
            <a:off x="5443386" y="1149634"/>
            <a:ext cx="2387206" cy="2088000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47132" y="1149634"/>
            <a:ext cx="4549697" cy="8910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На якому малюнку дитина правильно сидить перед телевізором?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445" r="52314" b="2101"/>
          <a:stretch/>
        </p:blipFill>
        <p:spPr>
          <a:xfrm>
            <a:off x="519501" y="3205413"/>
            <a:ext cx="2392981" cy="288718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2" t="2311" r="780" b="1221"/>
          <a:stretch/>
        </p:blipFill>
        <p:spPr>
          <a:xfrm>
            <a:off x="3050404" y="3205413"/>
            <a:ext cx="2392982" cy="291319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659380" y="2175634"/>
            <a:ext cx="4637449" cy="8463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Що </a:t>
            </a:r>
            <a:r>
              <a:rPr lang="uk-UA" sz="2000" b="1" dirty="0">
                <a:solidFill>
                  <a:schemeClr val="bg1"/>
                </a:solidFill>
              </a:rPr>
              <a:t>відбувається з хребтом хлопчика, що сидить </a:t>
            </a:r>
            <a:r>
              <a:rPr lang="uk-UA" sz="2000" b="1" dirty="0" smtClean="0">
                <a:solidFill>
                  <a:schemeClr val="bg1"/>
                </a:solidFill>
              </a:rPr>
              <a:t>неправильно</a:t>
            </a:r>
            <a:r>
              <a:rPr lang="uk-UA" sz="2000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27247" y="3468029"/>
            <a:ext cx="6017263" cy="29327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Від </a:t>
            </a:r>
            <a:r>
              <a:rPr lang="uk-UA" sz="2800" b="1" dirty="0" smtClean="0"/>
              <a:t>правильної постави людини залежить нормальна діяльність внутрішніх органів, зокрема серця та легень. Фізичні вправи й правильне сидіння за столом – запорука правильної постави.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0776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362" y="479963"/>
            <a:ext cx="10645481" cy="6774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Хто</a:t>
            </a:r>
            <a:r>
              <a:rPr lang="ru-RU" sz="4000" b="1" dirty="0"/>
              <a:t> з </a:t>
            </a:r>
            <a:r>
              <a:rPr lang="ru-RU" sz="4000" b="1" dirty="0" err="1"/>
              <a:t>дітей</a:t>
            </a:r>
            <a:r>
              <a:rPr lang="ru-RU" sz="4000" b="1" dirty="0"/>
              <a:t> </a:t>
            </a:r>
            <a:r>
              <a:rPr lang="ru-RU" sz="4000" b="1" dirty="0" err="1"/>
              <a:t>турбується</a:t>
            </a:r>
            <a:r>
              <a:rPr lang="ru-RU" sz="4000" b="1" dirty="0"/>
              <a:t> про свою поставу? </a:t>
            </a:r>
          </a:p>
        </p:txBody>
      </p:sp>
      <p:pic>
        <p:nvPicPr>
          <p:cNvPr id="6" name="Picture 14" descr="ÐÐ°ÑÑÐ¸Ð½ÐºÐ¸ Ð¿Ð¾ Ð·Ð°Ð¿ÑÐ¾ÑÑ ÐºÐ»Ð¸Ð¿Ð°ÑÑ ÐµÐ·Ð´Ð° Ð½Ð° Ð²ÐµÐ»Ð¾ÑÐ¸Ð¿ÐµÐ´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83" y="4127852"/>
            <a:ext cx="2408601" cy="240860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Ð°ÑÑÐ¸Ð½ÐºÐ¸ Ð¿Ð¾ Ð·Ð°Ð¿ÑÐ¾ÑÑ ÐºÐ»Ð¸Ð¿Ð°ÑÑ Ð·Ð°ÑÑÐ´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12" y="1374411"/>
            <a:ext cx="2030745" cy="26045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xtLst/>
        </p:spPr>
      </p:pic>
      <p:pic>
        <p:nvPicPr>
          <p:cNvPr id="9" name="Picture 8" descr="ÐÐ°ÑÑÐ¸Ð½ÐºÐ¸ Ð¿Ð¾ Ð·Ð°Ð¿ÑÐ¾ÑÑ ÑÐºÐ¾Ð»ÑÐ½Ð¸ÐºÐ¸ ÑÑÐºÐ·Ð°Ðº ÐºÐ»Ð¸Ð¿Ð°ÑÑ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86" y="1373776"/>
            <a:ext cx="3463031" cy="294091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ÐÐ°ÑÑÐ¸Ð½ÐºÐ¸ Ð¿Ð¾ Ð·Ð°Ð¿ÑÐ¾ÑÑ ÐºÐ»Ð¸Ð¿Ð°ÑÑ ÑÐ¸Ð´Ð¸Ñ ÑÐºÐ¾Ð»ÑÐ½Ð¸Ðº Ð½Ð° ÐºÑÐµÑÐ»Ð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6971" r="7968" b="5905"/>
          <a:stretch/>
        </p:blipFill>
        <p:spPr bwMode="auto">
          <a:xfrm>
            <a:off x="8493487" y="3613811"/>
            <a:ext cx="2528048" cy="278354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Ð°ÑÑÐ¸Ð½ÐºÐ¸ Ð¿Ð¾ Ð·Ð°Ð¿ÑÐ¾ÑÑ png ÑÐµÐ±ÐµÐ½Ð¾Ðº Ð¿Ð»Ð°Ð²Ð°ÐµÑ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533" y="1373776"/>
            <a:ext cx="2778919" cy="207155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xtLst/>
        </p:spPr>
      </p:pic>
      <p:sp>
        <p:nvSpPr>
          <p:cNvPr id="12" name="Прямоугольник 11"/>
          <p:cNvSpPr/>
          <p:nvPr/>
        </p:nvSpPr>
        <p:spPr>
          <a:xfrm>
            <a:off x="3999901" y="4862221"/>
            <a:ext cx="3463031" cy="89632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турбуєшся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про свою поставу? </a:t>
            </a:r>
          </a:p>
        </p:txBody>
      </p:sp>
    </p:spTree>
    <p:extLst>
      <p:ext uri="{BB962C8B-B14F-4D97-AF65-F5344CB8AC3E}">
        <p14:creationId xmlns:p14="http://schemas.microsoft.com/office/powerpoint/2010/main" val="223738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73652" y="494528"/>
            <a:ext cx="10262433" cy="8061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Поясни </a:t>
            </a:r>
            <a:r>
              <a:rPr lang="uk-UA" sz="4000" b="1" dirty="0" smtClean="0">
                <a:solidFill>
                  <a:schemeClr val="bg1"/>
                </a:solidFill>
              </a:rPr>
              <a:t>зміст порівнянь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4100" y="1476318"/>
            <a:ext cx="2309586" cy="8967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Стрункий, як тополя.</a:t>
            </a:r>
            <a:endParaRPr lang="ru-RU" sz="2800" b="1" dirty="0"/>
          </a:p>
        </p:txBody>
      </p:sp>
      <p:pic>
        <p:nvPicPr>
          <p:cNvPr id="8" name="Picture 2" descr="Ð ÐµÐ·ÑÐ»ÑÑÐ°Ñ Ð¿Ð¾ÑÑÐºÑ Ð·Ð¾Ð±ÑÐ°Ð¶ÐµÐ½Ñ Ð·Ð° Ð·Ð°Ð¿Ð¸ÑÐ¾Ð¼ &quot;ÐºÐ»Ð¸Ð¿Ð°ÑÑ ÑÐ¾Ð¿Ð¾Ð»Ñ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1098" r="28205"/>
          <a:stretch/>
        </p:blipFill>
        <p:spPr bwMode="auto">
          <a:xfrm>
            <a:off x="1143788" y="2648048"/>
            <a:ext cx="1838897" cy="346951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8693" y="1476318"/>
            <a:ext cx="3306081" cy="10572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Зігнувся, як верба над водою.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t="-491" r="6453" b="3283"/>
          <a:stretch/>
        </p:blipFill>
        <p:spPr>
          <a:xfrm>
            <a:off x="3660775" y="2648048"/>
            <a:ext cx="4261919" cy="346951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8618616" y="1476318"/>
            <a:ext cx="2517469" cy="10191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Ходить, наче пава.</a:t>
            </a:r>
            <a:endParaRPr lang="ru-RU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524" y="2648048"/>
            <a:ext cx="2883651" cy="346951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16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7427" y="495119"/>
            <a:ext cx="9753602" cy="11664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Проведи дослідження </a:t>
            </a:r>
          </a:p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Перевір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свою поставу</a:t>
            </a:r>
          </a:p>
        </p:txBody>
      </p:sp>
      <p:pic>
        <p:nvPicPr>
          <p:cNvPr id="8" name="Picture 4" descr="ÐÐ°ÑÑÐ¸Ð½ÐºÐ¸ Ð¿Ð¾ Ð·Ð°Ð¿ÑÐ¾ÑÑ ÐºÐ»Ð¸Ð¿Ð°ÑÑ Ð¾ÑÐ°Ð½ÐºÐ° Ð²Ð¾Ð·Ð»Ðµ ÑÑÐµÐ½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69" y="1947783"/>
            <a:ext cx="3360461" cy="393490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06480" y="3355757"/>
            <a:ext cx="5644549" cy="17597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2. Притулися спиною до стіни або дверей. Якщо потилиця, лопатки, сідниці, литки й п’яти торкаються стіни, то в тебе правильна постава.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82131" y="5217423"/>
            <a:ext cx="5658004" cy="6652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Зроби висновок, яку ти маєш поставу.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06480" y="1841431"/>
            <a:ext cx="5644549" cy="13685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1. Стань перед дзеркалом і визнач, чи на одному рівні розташовані твої плечі. </a:t>
            </a:r>
          </a:p>
          <a:p>
            <a:r>
              <a:rPr lang="uk-UA" sz="2400" b="1" dirty="0" smtClean="0"/>
              <a:t>Чи тримаєш голову піднятою?   </a:t>
            </a:r>
          </a:p>
        </p:txBody>
      </p:sp>
    </p:spTree>
    <p:extLst>
      <p:ext uri="{BB962C8B-B14F-4D97-AF65-F5344CB8AC3E}">
        <p14:creationId xmlns:p14="http://schemas.microsoft.com/office/powerpoint/2010/main" val="214592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97429" y="494528"/>
            <a:ext cx="9720942" cy="713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1197430" y="1284943"/>
            <a:ext cx="9720942" cy="70714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3. Напиши три поради тим, хто вибирає шкільний наплічник.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80009"/>
            <a:ext cx="947057" cy="10779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</a:t>
            </a:r>
            <a:endParaRPr lang="uk-UA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1 Людина в суспільстві\№002 Як стежити за своєю поставою\2024-06-11_2108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26539" r="1258" b="721"/>
          <a:stretch/>
        </p:blipFill>
        <p:spPr bwMode="auto">
          <a:xfrm>
            <a:off x="1197430" y="2122199"/>
            <a:ext cx="6201265" cy="231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7500259" y="2199038"/>
            <a:ext cx="3766455" cy="70714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Розмір за ростом.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7500259" y="2928213"/>
            <a:ext cx="3766455" cy="70714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Ортопедична спинка.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7500259" y="3657388"/>
            <a:ext cx="3766455" cy="70714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Широкі лямки.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14390" y="2202444"/>
            <a:ext cx="6814579" cy="6604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Яке значення для людини має постава?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14395" y="1423752"/>
            <a:ext cx="6814574" cy="7098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 виробити правильну поставу?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5286" y="493621"/>
            <a:ext cx="10270717" cy="7255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4389" y="2929830"/>
            <a:ext cx="6814580" cy="94465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Чому кажуть, що </a:t>
            </a:r>
            <a:r>
              <a:rPr lang="uk-UA" sz="2800" b="1" dirty="0">
                <a:solidFill>
                  <a:schemeClr val="bg1"/>
                </a:solidFill>
              </a:rPr>
              <a:t>гарна постава – ознака здоров’я.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5179" y="5181802"/>
            <a:ext cx="6814579" cy="1105288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Навіщо потрібні знання, здобуті сьогодні на </a:t>
            </a:r>
            <a:r>
              <a:rPr lang="uk-UA" sz="2800" b="1" dirty="0" err="1"/>
              <a:t>уроці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4388" y="3965002"/>
            <a:ext cx="6803683" cy="11052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Що може статись, якщо носити рюкзак не правильно?</a:t>
            </a:r>
          </a:p>
        </p:txBody>
      </p:sp>
      <p:pic>
        <p:nvPicPr>
          <p:cNvPr id="2050" name="Picture 2" descr="D:\Картинки до тестів\Людина\Діти з ранця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87" y="1867885"/>
            <a:ext cx="3705861" cy="37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18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947057" y="435591"/>
            <a:ext cx="10243457" cy="7310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7057" y="4835884"/>
            <a:ext cx="287266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уроці мені було нецікаво.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6541" y="4835883"/>
            <a:ext cx="287266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все зрозумів(ла). Урок сподобався.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95416" y="4651218"/>
            <a:ext cx="254789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нічого не зрозумів(ла)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882"/>
          <a:stretch/>
        </p:blipFill>
        <p:spPr>
          <a:xfrm>
            <a:off x="947057" y="2377982"/>
            <a:ext cx="2921177" cy="21613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/>
        </p:blipFill>
        <p:spPr>
          <a:xfrm>
            <a:off x="4832284" y="2377982"/>
            <a:ext cx="2921177" cy="2162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9"/>
          <a:stretch/>
        </p:blipFill>
        <p:spPr>
          <a:xfrm>
            <a:off x="8695416" y="2311657"/>
            <a:ext cx="2495097" cy="2161980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400906" y="1353562"/>
            <a:ext cx="8732066" cy="51984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Обери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смайлика, який відповідає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твоєму настрою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90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085965" y="1556792"/>
            <a:ext cx="8073484" cy="1331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Згадай, який овоч піднімає твій настрій? Чому?</a:t>
            </a:r>
          </a:p>
          <a:p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(колір, форма, розмір, смак, соковитість, гладкість тощо)</a:t>
            </a:r>
          </a:p>
          <a:p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Можеш скористатися світлинами 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15414" y="332656"/>
            <a:ext cx="10614587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урок. </a:t>
            </a:r>
          </a:p>
          <a:p>
            <a:r>
              <a:rPr lang="uk-UA" sz="4000" b="1" dirty="0" smtClean="0">
                <a:solidFill>
                  <a:schemeClr val="bg1"/>
                </a:solidFill>
              </a:rPr>
              <a:t>Вправа «Любимий овоч»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Які ранні овочі та фрукти можна вживати. Поради фахівц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2" y="2888045"/>
            <a:ext cx="5367685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йкорисніші фрукти і овочі для здоров'я: як їх колір впливає на організ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05" y="3042253"/>
            <a:ext cx="5446796" cy="2703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47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49087" y="495119"/>
            <a:ext cx="10526484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7" y="2737543"/>
            <a:ext cx="3122072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232243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232243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232243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01" y="2664385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2" y="2664385"/>
            <a:ext cx="2967736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2967737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2981777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2967737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2628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0182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5400" y="495119"/>
            <a:ext cx="9590313" cy="691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 і розкажи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0213" y="1652426"/>
            <a:ext cx="2219035" cy="12357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Що таке розпорядок дня?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92137" y="3278632"/>
            <a:ext cx="4583150" cy="69120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Із чого слід розпочинати ранок?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92138" y="4048705"/>
            <a:ext cx="4583150" cy="6491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Які </a:t>
            </a:r>
            <a:r>
              <a:rPr lang="uk-UA" sz="2400" dirty="0" smtClean="0"/>
              <a:t>твої </a:t>
            </a:r>
            <a:r>
              <a:rPr lang="uk-UA" sz="2400" dirty="0"/>
              <a:t>домашні обов’язки?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92138" y="4810845"/>
            <a:ext cx="4583149" cy="898579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О котрій годині дітям потрібно лягати спати?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r="9866" b="8203"/>
          <a:stretch/>
        </p:blipFill>
        <p:spPr>
          <a:xfrm>
            <a:off x="8779992" y="1427107"/>
            <a:ext cx="2362199" cy="408083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3412272" y="1395948"/>
            <a:ext cx="5163015" cy="17486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Це </a:t>
            </a:r>
            <a:r>
              <a:rPr lang="uk-UA" sz="2400" dirty="0" smtClean="0"/>
              <a:t>план життя на день, </a:t>
            </a:r>
            <a:r>
              <a:rPr lang="uk-UA" sz="2400" dirty="0"/>
              <a:t>необхідний для </a:t>
            </a:r>
            <a:r>
              <a:rPr lang="uk-UA" sz="2400" dirty="0" smtClean="0"/>
              <a:t>збереження здоров'я, при якому правильно чергуються праця, відпочинок, харчування</a:t>
            </a:r>
            <a:r>
              <a:rPr lang="uk-UA" sz="2400" smtClean="0"/>
              <a:t>, </a:t>
            </a:r>
            <a:r>
              <a:rPr lang="uk-UA" sz="2400" smtClean="0"/>
              <a:t>сон.</a:t>
            </a:r>
            <a:endParaRPr lang="uk-UA" sz="2400" dirty="0"/>
          </a:p>
        </p:txBody>
      </p:sp>
      <p:pic>
        <p:nvPicPr>
          <p:cNvPr id="1026" name="Picture 2" descr="D:\Картинки до тестів\Розпорядок дня\Розпорядок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2" y="3234028"/>
            <a:ext cx="3522954" cy="285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2885" y="440100"/>
            <a:ext cx="10450285" cy="6158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вірш. Що нам потрібно робити щодня?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2885" y="1382200"/>
            <a:ext cx="5200163" cy="24604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Щоб рости і гартуватись,</a:t>
            </a:r>
            <a:endParaRPr lang="ru-RU" sz="3200" b="1" dirty="0"/>
          </a:p>
          <a:p>
            <a:pPr algn="ctr"/>
            <a:r>
              <a:rPr lang="uk-UA" sz="3200" b="1" dirty="0"/>
              <a:t>І міцніти, як броня,</a:t>
            </a:r>
            <a:endParaRPr lang="ru-RU" sz="3200" b="1" dirty="0"/>
          </a:p>
          <a:p>
            <a:pPr algn="ctr"/>
            <a:r>
              <a:rPr lang="uk-UA" sz="3200" b="1" dirty="0"/>
              <a:t>Треба, друзі, піклуватись</a:t>
            </a:r>
            <a:endParaRPr lang="ru-RU" sz="3200" b="1" dirty="0"/>
          </a:p>
          <a:p>
            <a:pPr algn="ctr"/>
            <a:r>
              <a:rPr lang="uk-UA" sz="3200" b="1" dirty="0"/>
              <a:t>Про здоров’я нам щодня.</a:t>
            </a:r>
            <a:endParaRPr lang="ru-RU" sz="3200" b="1" dirty="0"/>
          </a:p>
        </p:txBody>
      </p:sp>
      <p:pic>
        <p:nvPicPr>
          <p:cNvPr id="8" name="Picture 2" descr="Ð ÐµÐ·ÑÐ»ÑÑÐ°Ñ Ð¿Ð¾ÑÑÐºÑ Ð·Ð¾Ð±ÑÐ°Ð¶ÐµÐ½Ñ Ð·Ð° Ð·Ð°Ð¿Ð¸ÑÐ¾Ð¼ &quot;ÐºÐ»Ð¸Ð¿Ð°ÑÑ Ð·Ð°ÑÑÐ´Ðº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112" y="1382200"/>
            <a:ext cx="4891058" cy="4009408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116891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90600" y="515971"/>
            <a:ext cx="10037153" cy="7685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Повідомлення теми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28056" y="1489749"/>
            <a:ext cx="6466115" cy="10466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помічав</a:t>
            </a:r>
            <a:r>
              <a:rPr lang="ru-RU" sz="2400" b="1" dirty="0"/>
              <a:t> </a:t>
            </a:r>
            <a:r>
              <a:rPr lang="ru-RU" sz="2400" b="1" dirty="0" err="1"/>
              <a:t>ти</a:t>
            </a:r>
            <a:r>
              <a:rPr lang="ru-RU" sz="2400" b="1" dirty="0"/>
              <a:t>, як правильна постава й красива хода </a:t>
            </a:r>
            <a:r>
              <a:rPr lang="ru-RU" sz="2400" b="1" dirty="0" err="1"/>
              <a:t>прикрашають</a:t>
            </a:r>
            <a:r>
              <a:rPr lang="ru-RU" sz="2400" b="1" dirty="0"/>
              <a:t> </a:t>
            </a:r>
            <a:r>
              <a:rPr lang="ru-RU" sz="2400" b="1" dirty="0" err="1"/>
              <a:t>дорослих</a:t>
            </a:r>
            <a:r>
              <a:rPr lang="ru-RU" sz="2400" b="1" dirty="0"/>
              <a:t> і </a:t>
            </a:r>
            <a:r>
              <a:rPr lang="ru-RU" sz="2400" b="1" dirty="0" err="1"/>
              <a:t>дітей</a:t>
            </a:r>
            <a:r>
              <a:rPr lang="ru-RU" sz="2400" b="1" dirty="0"/>
              <a:t>. </a:t>
            </a:r>
            <a:endParaRPr lang="ru-RU" sz="2400" b="1" dirty="0" smtClean="0"/>
          </a:p>
        </p:txBody>
      </p:sp>
      <p:pic>
        <p:nvPicPr>
          <p:cNvPr id="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29" y="1489750"/>
            <a:ext cx="2972324" cy="43562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4" y="2734661"/>
            <a:ext cx="2681862" cy="343133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306037" y="2646664"/>
            <a:ext cx="4488134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Постава</a:t>
            </a:r>
            <a:r>
              <a:rPr lang="ru-RU" sz="2800" b="1" dirty="0">
                <a:solidFill>
                  <a:srgbClr val="2F3242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— </a:t>
            </a:r>
            <a:r>
              <a:rPr lang="ru-RU" sz="2800" b="1" dirty="0" err="1">
                <a:solidFill>
                  <a:schemeClr val="bg1"/>
                </a:solidFill>
              </a:rPr>
              <a:t>це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положення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тіла</a:t>
            </a:r>
            <a:r>
              <a:rPr lang="ru-RU" sz="2800" b="1" dirty="0">
                <a:solidFill>
                  <a:schemeClr val="bg1"/>
                </a:solidFill>
              </a:rPr>
              <a:t>, коли </a:t>
            </a:r>
            <a:r>
              <a:rPr lang="ru-RU" sz="2800" b="1" dirty="0" err="1">
                <a:solidFill>
                  <a:schemeClr val="bg1"/>
                </a:solidFill>
              </a:rPr>
              <a:t>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стоїш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ходиш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або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сидиш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06037" y="4362330"/>
            <a:ext cx="4488134" cy="13819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Сьогодні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уроці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дізнаєшся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/>
              <a:t>чого</a:t>
            </a:r>
            <a:r>
              <a:rPr lang="ru-RU" sz="2400" b="1" dirty="0"/>
              <a:t> </a:t>
            </a:r>
            <a:r>
              <a:rPr lang="ru-RU" sz="2400" b="1" dirty="0" err="1" smtClean="0"/>
              <a:t>залежать</a:t>
            </a:r>
            <a:r>
              <a:rPr lang="ru-RU" sz="2400" b="1" dirty="0" smtClean="0"/>
              <a:t> і на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впливають</a:t>
            </a:r>
            <a:r>
              <a:rPr lang="ru-RU" sz="2400" b="1" dirty="0" smtClean="0"/>
              <a:t> постава та хода.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1902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5543" y="538662"/>
            <a:ext cx="10482942" cy="7567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 чого залежить правильна постава і хода?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79370" y="2873632"/>
            <a:ext cx="4920343" cy="12095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Від м’язів</a:t>
            </a:r>
            <a:r>
              <a:rPr lang="uk-UA" sz="2800" b="1" dirty="0" smtClean="0"/>
              <a:t>.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Вони </a:t>
            </a:r>
            <a:r>
              <a:rPr lang="ru-RU" sz="2800" b="1" dirty="0" err="1"/>
              <a:t>забезпечують</a:t>
            </a:r>
            <a:r>
              <a:rPr lang="ru-RU" sz="2800" b="1" dirty="0"/>
              <a:t> </a:t>
            </a:r>
            <a:r>
              <a:rPr lang="ru-RU" sz="2800" b="1" dirty="0" err="1"/>
              <a:t>рухи</a:t>
            </a:r>
            <a:r>
              <a:rPr lang="ru-RU" sz="2800" b="1" dirty="0"/>
              <a:t> </a:t>
            </a:r>
            <a:r>
              <a:rPr lang="ru-RU" sz="2800" b="1" dirty="0" err="1"/>
              <a:t>тіла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5" b="3516"/>
          <a:stretch/>
        </p:blipFill>
        <p:spPr>
          <a:xfrm>
            <a:off x="8722407" y="1923689"/>
            <a:ext cx="2566078" cy="353287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679371" y="1411283"/>
            <a:ext cx="4817510" cy="13148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Від скелета.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Він </a:t>
            </a:r>
            <a:r>
              <a:rPr lang="uk-UA" sz="2800" b="1" dirty="0"/>
              <a:t>визначає форму тіла,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а </a:t>
            </a:r>
            <a:r>
              <a:rPr lang="uk-UA" sz="2800" b="1" dirty="0"/>
              <a:t>хребет - стрункість</a:t>
            </a:r>
            <a:r>
              <a:rPr lang="uk-UA" sz="2800" b="1" dirty="0" smtClean="0"/>
              <a:t>.</a:t>
            </a:r>
            <a:endParaRPr lang="ru-RU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92" y="1824951"/>
            <a:ext cx="2838395" cy="363161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79370" y="4245429"/>
            <a:ext cx="4904595" cy="18288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Від </a:t>
            </a:r>
            <a:r>
              <a:rPr lang="uk-UA" sz="2800" b="1" dirty="0" smtClean="0"/>
              <a:t>форми хребта і тренованості м’язів залежать постава й хода, а також вигляд людини.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0472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7944" y="484233"/>
            <a:ext cx="10156370" cy="691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04263" y="1458236"/>
            <a:ext cx="6910051" cy="43543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Для того 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мати</a:t>
            </a:r>
            <a:r>
              <a:rPr lang="ru-RU" sz="2400" b="1" dirty="0"/>
              <a:t> </a:t>
            </a:r>
            <a:r>
              <a:rPr lang="ru-RU" sz="2400" b="1" dirty="0" err="1"/>
              <a:t>правильну</a:t>
            </a:r>
            <a:r>
              <a:rPr lang="ru-RU" sz="2400" b="1" dirty="0"/>
              <a:t> поставу і </a:t>
            </a:r>
            <a:r>
              <a:rPr lang="ru-RU" sz="2400" b="1" dirty="0" err="1"/>
              <a:t>запобігти</a:t>
            </a:r>
            <a:r>
              <a:rPr lang="ru-RU" sz="2400" b="1" dirty="0"/>
              <a:t> </a:t>
            </a:r>
            <a:r>
              <a:rPr lang="ru-RU" sz="2400" b="1" dirty="0" err="1" smtClean="0"/>
              <a:t>викривленню</a:t>
            </a:r>
            <a:r>
              <a:rPr lang="ru-RU" sz="2400" b="1" dirty="0" smtClean="0"/>
              <a:t> </a:t>
            </a:r>
            <a:r>
              <a:rPr lang="ru-RU" sz="2400" b="1" dirty="0"/>
              <a:t>хребта, </a:t>
            </a:r>
            <a:r>
              <a:rPr lang="ru-RU" sz="2400" b="1" dirty="0" err="1"/>
              <a:t>потрібно</a:t>
            </a:r>
            <a:r>
              <a:rPr lang="ru-RU" sz="2400" b="1" dirty="0"/>
              <a:t> </a:t>
            </a:r>
            <a:r>
              <a:rPr lang="uk-UA" sz="2400" b="1" dirty="0"/>
              <a:t>правильно сидіти за партою. Коліна під столом повинні бути зігнуті під прямим кутом; лінія спини й стегон також повинні утворювати прямий кут; ліктьові суглоби повинні повністю лежати на столі; стопи ніг повинні повністю стояти на підлозі; спина повинна бути рівною, не напруженою; шия повинна бути прямою, а спина торкатися до спинки стільця.</a:t>
            </a:r>
          </a:p>
        </p:txBody>
      </p:sp>
      <p:pic>
        <p:nvPicPr>
          <p:cNvPr id="8" name="Picture 2" descr="ÐÐ°ÑÑÐ¸Ð½ÐºÐ¸ Ð¿Ð¾ Ð·Ð°Ð¿ÑÐ¾ÑÑ ÐºÐ»Ð¸Ð¿Ð°ÑÑ Ð¾ÑÐ°Ð½ÐºÐ° Ð·Ð° Ð¿Ð°ÑÑÐ¾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t="15793" r="53675" b="21"/>
          <a:stretch/>
        </p:blipFill>
        <p:spPr bwMode="auto">
          <a:xfrm>
            <a:off x="957944" y="1458236"/>
            <a:ext cx="3015342" cy="445584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16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1744" y="581615"/>
            <a:ext cx="10302930" cy="7464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Запам’ятай!</a:t>
            </a:r>
            <a:endParaRPr lang="ru-RU" sz="3600" b="1" dirty="0"/>
          </a:p>
        </p:txBody>
      </p:sp>
      <p:pic>
        <p:nvPicPr>
          <p:cNvPr id="6" name="Picture 2" descr="ÐÐ°ÑÑÐ¸Ð½ÐºÐ¸ Ð¿Ð¾ Ð·Ð°Ð¿ÑÐ¾ÑÑ ÐºÐ»Ð¸Ð¿Ð°ÑÑ Ð¾ÑÐ°Ð½ÐºÐ° Ð²Ð¾Ð·Ð»Ðµ ÑÑÐµÐ½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593" y="1420605"/>
            <a:ext cx="4715725" cy="50167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05489" y="1420605"/>
            <a:ext cx="3350669" cy="159659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Поради для правильної постави під час ходьби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1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589</Words>
  <Application>Microsoft Office PowerPoint</Application>
  <PresentationFormat>Произвольный</PresentationFormat>
  <Paragraphs>95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83</cp:revision>
  <dcterms:created xsi:type="dcterms:W3CDTF">2018-01-05T16:38:53Z</dcterms:created>
  <dcterms:modified xsi:type="dcterms:W3CDTF">2024-09-02T18:18:30Z</dcterms:modified>
</cp:coreProperties>
</file>