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24" r:id="rId3"/>
    <p:sldId id="325" r:id="rId4"/>
    <p:sldId id="329" r:id="rId5"/>
    <p:sldId id="330" r:id="rId6"/>
    <p:sldId id="287" r:id="rId7"/>
    <p:sldId id="311" r:id="rId8"/>
    <p:sldId id="289" r:id="rId9"/>
    <p:sldId id="306" r:id="rId10"/>
    <p:sldId id="291" r:id="rId11"/>
    <p:sldId id="327" r:id="rId12"/>
    <p:sldId id="32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5396" y="4351394"/>
            <a:ext cx="9290313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вберегтися </a:t>
            </a:r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від хвороб?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5331" y="1225893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Осінь – час епідемій, застуд і загострення хронічних хвороб – ЦПМСД №7  м.Миколаї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96" y="1359663"/>
            <a:ext cx="3383502" cy="201149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9"/>
            <a:ext cx="10017852" cy="717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2744" y="1443909"/>
            <a:ext cx="6041227" cy="9562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Які інфекційні хвороби ти знаєш?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8973" y="2557523"/>
            <a:ext cx="6044998" cy="93750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/>
              <a:t>робиш</a:t>
            </a:r>
            <a:r>
              <a:rPr lang="ru-RU" sz="2800" b="1" dirty="0"/>
              <a:t> для того, </a:t>
            </a:r>
            <a:r>
              <a:rPr lang="ru-RU" sz="2800" b="1" dirty="0" err="1"/>
              <a:t>аби</a:t>
            </a:r>
            <a:r>
              <a:rPr lang="ru-RU" sz="2800" b="1" dirty="0"/>
              <a:t> не </a:t>
            </a:r>
            <a:r>
              <a:rPr lang="ru-RU" sz="2800" b="1" dirty="0" err="1"/>
              <a:t>захворіти</a:t>
            </a:r>
            <a:r>
              <a:rPr lang="ru-RU" sz="2800" b="1" dirty="0"/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8974" y="3819703"/>
            <a:ext cx="6044998" cy="10167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Чому</a:t>
            </a:r>
            <a:r>
              <a:rPr lang="ru-RU" sz="2800" b="1" dirty="0"/>
              <a:t> люди </a:t>
            </a:r>
            <a:r>
              <a:rPr lang="ru-RU" sz="2800" b="1" dirty="0" err="1"/>
              <a:t>бажають</a:t>
            </a:r>
            <a:r>
              <a:rPr lang="ru-RU" sz="2800" b="1" dirty="0"/>
              <a:t> </a:t>
            </a:r>
            <a:r>
              <a:rPr lang="ru-RU" sz="2800" b="1" dirty="0" err="1"/>
              <a:t>одне</a:t>
            </a:r>
            <a:r>
              <a:rPr lang="ru-RU" sz="2800" b="1" dirty="0"/>
              <a:t> одному </a:t>
            </a:r>
            <a:r>
              <a:rPr lang="ru-RU" sz="2800" b="1" dirty="0" err="1"/>
              <a:t>здоров’я</a:t>
            </a:r>
            <a:r>
              <a:rPr lang="ru-RU" sz="2800" b="1" dirty="0"/>
              <a:t>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t="970" r="5658" b="711"/>
          <a:stretch/>
        </p:blipFill>
        <p:spPr>
          <a:xfrm>
            <a:off x="7983739" y="1443909"/>
            <a:ext cx="3129046" cy="4196728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249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37424" y="465138"/>
            <a:ext cx="978953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28397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37422" y="1243197"/>
            <a:ext cx="4858440" cy="8172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5. На які інфекційні хвороби ти вже хворів/хворіла у своєму житті? Напиши.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37422" y="4322004"/>
            <a:ext cx="2788315" cy="50916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r>
              <a:rPr lang="uk-UA" sz="2800" b="1" dirty="0" smtClean="0">
                <a:solidFill>
                  <a:srgbClr val="0070C0"/>
                </a:solidFill>
              </a:rPr>
              <a:t>   інфекційним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37422" y="3052159"/>
            <a:ext cx="4858439" cy="107499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6. Яким захворюванням можна запобігти, зробивши вчасно щеплення? Вибери й обведи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04114" y="4322004"/>
            <a:ext cx="3057898" cy="50916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  </a:t>
            </a:r>
            <a:r>
              <a:rPr lang="uk-UA" sz="2800" b="1" dirty="0" smtClean="0">
                <a:solidFill>
                  <a:srgbClr val="0070C0"/>
                </a:solidFill>
              </a:rPr>
              <a:t> неінфекційним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t="17032" r="65247" b="66097"/>
          <a:stretch/>
        </p:blipFill>
        <p:spPr>
          <a:xfrm>
            <a:off x="6174954" y="1256945"/>
            <a:ext cx="4752000" cy="20880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Овал 1"/>
          <p:cNvSpPr/>
          <p:nvPr/>
        </p:nvSpPr>
        <p:spPr>
          <a:xfrm>
            <a:off x="1137422" y="4322004"/>
            <a:ext cx="550843" cy="509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884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2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2543" y="495119"/>
            <a:ext cx="9610605" cy="7785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prstClr val="white"/>
                </a:solidFill>
              </a:rPr>
              <a:t>Рефлексія</a:t>
            </a:r>
            <a:endParaRPr lang="uk-UA" sz="4000" b="1" dirty="0">
              <a:solidFill>
                <a:prstClr val="white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082" y="1273630"/>
            <a:ext cx="7697699" cy="6422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75" y="1957544"/>
            <a:ext cx="3257724" cy="213455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03" y="1944467"/>
            <a:ext cx="3351589" cy="216070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92" y="4153729"/>
            <a:ext cx="3257724" cy="226545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2500828" y="4121615"/>
            <a:ext cx="3351590" cy="22314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9191077" y="2092359"/>
            <a:ext cx="1358343" cy="9038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prstClr val="white"/>
                </a:solidFill>
              </a:rPr>
              <a:t>Було легко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64208" y="2118279"/>
            <a:ext cx="1536620" cy="8520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цікаво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8978" y="4205512"/>
            <a:ext cx="1922625" cy="98179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prstClr val="white"/>
                </a:solidFill>
              </a:rPr>
              <a:t>Не все зрозуміло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180060" y="4168665"/>
            <a:ext cx="1919237" cy="937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prstClr val="white"/>
                </a:solidFill>
              </a:rPr>
              <a:t>Маю ще подумати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1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079475" y="1452209"/>
            <a:ext cx="4939951" cy="446079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серця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серця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Лунають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вітання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Прийми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найщиріші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мої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побажання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Щоб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був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старанний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Щоб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був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завзятий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Веселий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</a:rPr>
              <a:t>щасливий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Здоровий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сміливий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16" name="Picture 2" descr="D:\Картинки до тестів\!!!!_ЭСМИРА_Супергерой\_free_2024-01-08-11-29-1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67" y="1471497"/>
            <a:ext cx="4480357" cy="448035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72667" y="495119"/>
            <a:ext cx="10046759" cy="7785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43022" y="2215914"/>
            <a:ext cx="1547483" cy="8585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Зимовий парк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15" descr="Помидор с лицом и глазами, на которых написано «счастливый»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55378" y="1317031"/>
            <a:ext cx="9161635" cy="56646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пейзажі. У який пейзаж ти хочеш перенестись? Чому?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Картинки природи\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07" y="1883491"/>
            <a:ext cx="3292827" cy="211176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D:\Картинки до тестів\Картинки природи\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05" y="1928813"/>
            <a:ext cx="3305541" cy="21199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D:\Картинки до тестів\Картинки природи\Осінь пізн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07" y="4061900"/>
            <a:ext cx="3316140" cy="244175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Весняний лiс (Мыкола Ковальчук) / Стихи.ру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 bwMode="auto">
          <a:xfrm>
            <a:off x="2690505" y="4061900"/>
            <a:ext cx="3305541" cy="246332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9517325" y="2215914"/>
            <a:ext cx="1582432" cy="8719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Літнє море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5248" y="4191872"/>
            <a:ext cx="1655809" cy="760396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Весняний ліс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07754" y="4065278"/>
            <a:ext cx="1611489" cy="9289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Осінній листопад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125658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  <p:bldP spid="10" grpId="0" animBg="1"/>
      <p:bldP spid="1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289819"/>
            <a:ext cx="3860570" cy="267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605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48299" y="538399"/>
            <a:ext cx="10443990" cy="7167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pic>
        <p:nvPicPr>
          <p:cNvPr id="1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02" y="1383185"/>
            <a:ext cx="2454691" cy="376299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726237" y="1297302"/>
            <a:ext cx="4109290" cy="10603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Як </a:t>
            </a:r>
            <a:r>
              <a:rPr lang="ru-RU" sz="2000" b="1" dirty="0" err="1"/>
              <a:t>потрібно</a:t>
            </a:r>
            <a:r>
              <a:rPr lang="ru-RU" sz="2000" b="1" dirty="0"/>
              <a:t> </a:t>
            </a:r>
            <a:r>
              <a:rPr lang="ru-RU" sz="2000" b="1" dirty="0" err="1"/>
              <a:t>одягатися</a:t>
            </a:r>
            <a:r>
              <a:rPr lang="ru-RU" sz="2000" b="1" dirty="0"/>
              <a:t>, коли </a:t>
            </a:r>
            <a:r>
              <a:rPr lang="ru-RU" sz="2000" b="1" dirty="0" err="1"/>
              <a:t>восени</a:t>
            </a:r>
            <a:r>
              <a:rPr lang="ru-RU" sz="2000" b="1" dirty="0"/>
              <a:t> </a:t>
            </a:r>
            <a:r>
              <a:rPr lang="ru-RU" sz="2000" b="1" dirty="0" err="1"/>
              <a:t>настає</a:t>
            </a:r>
            <a:r>
              <a:rPr lang="ru-RU" sz="2000" b="1" dirty="0"/>
              <a:t> холодна й </a:t>
            </a:r>
            <a:r>
              <a:rPr lang="ru-RU" sz="2000" b="1" dirty="0" err="1"/>
              <a:t>дощова</a:t>
            </a:r>
            <a:r>
              <a:rPr lang="ru-RU" sz="2000" b="1" dirty="0"/>
              <a:t> погода?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26236" y="2379685"/>
            <a:ext cx="4109291" cy="19829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 холодну пору року </a:t>
            </a:r>
            <a:r>
              <a:rPr lang="uk-UA" sz="2000" b="1" dirty="0" smtClean="0">
                <a:solidFill>
                  <a:schemeClr val="bg1"/>
                </a:solidFill>
              </a:rPr>
              <a:t>носимо </a:t>
            </a:r>
            <a:r>
              <a:rPr lang="uk-UA" sz="2000" b="1" dirty="0">
                <a:solidFill>
                  <a:schemeClr val="bg1"/>
                </a:solidFill>
              </a:rPr>
              <a:t>теплий одяг, </a:t>
            </a:r>
            <a:r>
              <a:rPr lang="uk-UA" sz="2000" b="1" dirty="0" smtClean="0">
                <a:solidFill>
                  <a:schemeClr val="bg1"/>
                </a:solidFill>
              </a:rPr>
              <a:t>вдягаємо </a:t>
            </a:r>
            <a:r>
              <a:rPr lang="uk-UA" sz="2000" b="1" dirty="0">
                <a:solidFill>
                  <a:schemeClr val="bg1"/>
                </a:solidFill>
              </a:rPr>
              <a:t>шапку, щоб не застудитися. Але й занадто тепло </a:t>
            </a:r>
            <a:r>
              <a:rPr lang="uk-UA" sz="2000" b="1" dirty="0" smtClean="0">
                <a:solidFill>
                  <a:schemeClr val="bg1"/>
                </a:solidFill>
              </a:rPr>
              <a:t>не </a:t>
            </a:r>
            <a:r>
              <a:rPr lang="uk-UA" sz="2000" b="1" dirty="0" smtClean="0">
                <a:solidFill>
                  <a:schemeClr val="bg1"/>
                </a:solidFill>
              </a:rPr>
              <a:t>вдягаємося</a:t>
            </a:r>
            <a:r>
              <a:rPr lang="uk-UA" sz="2000" b="1" dirty="0" smtClean="0">
                <a:solidFill>
                  <a:schemeClr val="bg1"/>
                </a:solidFill>
              </a:rPr>
              <a:t>, </a:t>
            </a:r>
            <a:r>
              <a:rPr lang="uk-UA" sz="2000" b="1" dirty="0">
                <a:solidFill>
                  <a:schemeClr val="bg1"/>
                </a:solidFill>
              </a:rPr>
              <a:t>щоб не  </a:t>
            </a:r>
            <a:r>
              <a:rPr lang="uk-UA" sz="2000" b="1" dirty="0" err="1" smtClean="0">
                <a:solidFill>
                  <a:schemeClr val="bg1"/>
                </a:solidFill>
              </a:rPr>
              <a:t>перегрітися</a:t>
            </a:r>
            <a:r>
              <a:rPr lang="uk-UA" sz="2000" b="1" dirty="0" smtClean="0">
                <a:solidFill>
                  <a:schemeClr val="bg1"/>
                </a:solidFill>
              </a:rPr>
              <a:t>, не спітніти та не захворіти.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3392" y="1297302"/>
            <a:ext cx="3925406" cy="806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 </a:t>
            </a:r>
            <a:r>
              <a:rPr lang="ru-RU" sz="2000" b="1" dirty="0" err="1"/>
              <a:t>чому</a:t>
            </a:r>
            <a:r>
              <a:rPr lang="ru-RU" sz="2000" b="1" dirty="0"/>
              <a:t> </a:t>
            </a:r>
            <a:r>
              <a:rPr lang="ru-RU" sz="2000" b="1" dirty="0" err="1"/>
              <a:t>відмінність</a:t>
            </a:r>
            <a:r>
              <a:rPr lang="ru-RU" sz="2000" b="1" dirty="0"/>
              <a:t> </a:t>
            </a:r>
            <a:r>
              <a:rPr lang="ru-RU" sz="2000" b="1" dirty="0" err="1"/>
              <a:t>одягу</a:t>
            </a:r>
            <a:r>
              <a:rPr lang="ru-RU" sz="2000" b="1" dirty="0"/>
              <a:t> для </a:t>
            </a:r>
            <a:r>
              <a:rPr lang="ru-RU" sz="2000" b="1" dirty="0" err="1"/>
              <a:t>різних</a:t>
            </a:r>
            <a:r>
              <a:rPr lang="ru-RU" sz="2000" b="1" dirty="0"/>
              <a:t> </a:t>
            </a:r>
            <a:r>
              <a:rPr lang="ru-RU" sz="2000" b="1" dirty="0" err="1"/>
              <a:t>життєвих</a:t>
            </a:r>
            <a:r>
              <a:rPr lang="ru-RU" sz="2000" b="1" dirty="0"/>
              <a:t> </a:t>
            </a:r>
            <a:r>
              <a:rPr lang="ru-RU" sz="2000" b="1" dirty="0" err="1"/>
              <a:t>ситуацій</a:t>
            </a:r>
            <a:r>
              <a:rPr lang="ru-RU" sz="2000" b="1" dirty="0"/>
              <a:t>?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9993" y="2148332"/>
            <a:ext cx="3918805" cy="9442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Одяг і взуття мають бути </a:t>
            </a:r>
            <a:r>
              <a:rPr lang="uk-UA" sz="2000" b="1" dirty="0" smtClean="0"/>
              <a:t>зручними, відповідно </a:t>
            </a:r>
            <a:r>
              <a:rPr lang="uk-UA" sz="2000" b="1" dirty="0"/>
              <a:t>до </a:t>
            </a:r>
            <a:r>
              <a:rPr lang="uk-UA" sz="2000" b="1" dirty="0" smtClean="0"/>
              <a:t>сезону,  погоди й призначення. </a:t>
            </a:r>
            <a:endParaRPr lang="ru-RU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18402" y="4472848"/>
            <a:ext cx="5878745" cy="182880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дізнаємось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про інфекції, що передаються контактним і повітряно-крапельним шляхом;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вчитимемось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дотримувати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правила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поведінки під час епідемії ГРВІ та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грипу, турбуватися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про своє здоров'я.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9" y="3181214"/>
            <a:ext cx="3789593" cy="300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22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571450"/>
            <a:ext cx="10105987" cy="6610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54100" y="1402024"/>
            <a:ext cx="4939077" cy="81236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захворювання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частіше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трапляються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дітей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саме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восени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4230" y="2306065"/>
            <a:ext cx="5695721" cy="6157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всіма</a:t>
            </a:r>
            <a:r>
              <a:rPr lang="ru-RU" sz="2400" b="1" dirty="0"/>
              <a:t> хворобами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заразитися</a:t>
            </a:r>
            <a:r>
              <a:rPr lang="ru-RU" sz="2400" b="1" dirty="0"/>
              <a:t>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2775" y="4757039"/>
            <a:ext cx="5430398" cy="929245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Слово «</a:t>
            </a:r>
            <a:r>
              <a:rPr lang="ru-RU" sz="2400" b="1" dirty="0" err="1" smtClean="0">
                <a:solidFill>
                  <a:schemeClr val="bg1"/>
                </a:solidFill>
              </a:rPr>
              <a:t>інфекція</a:t>
            </a:r>
            <a:r>
              <a:rPr lang="ru-RU" sz="2400" b="1" dirty="0" smtClean="0">
                <a:solidFill>
                  <a:schemeClr val="bg1"/>
                </a:solidFill>
              </a:rPr>
              <a:t>» </a:t>
            </a:r>
            <a:r>
              <a:rPr lang="ru-RU" sz="2400" b="1" dirty="0" err="1" smtClean="0">
                <a:solidFill>
                  <a:schemeClr val="bg1"/>
                </a:solidFill>
              </a:rPr>
              <a:t>означає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зараження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хвороботворним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мікробом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279" y="3990187"/>
            <a:ext cx="2329913" cy="6368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інфекційними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2835" y="3990187"/>
            <a:ext cx="2842946" cy="636898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неінфекційними</a:t>
            </a:r>
            <a:endParaRPr lang="ru-RU" sz="2400" b="1" dirty="0"/>
          </a:p>
        </p:txBody>
      </p:sp>
      <p:sp>
        <p:nvSpPr>
          <p:cNvPr id="3" name="AutoShape 2" descr="Сезонні захворювання: профілактика та лікування сезонних захворювань ᐉ  Мережа аптек «Бажаємо здоров'я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Вірусні інфекції у дітей: як захистити дитину від вірусної інфекції ᐉ  Мережа аптек «Бажаємо здоров'я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19" y="1402024"/>
            <a:ext cx="4201812" cy="224455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1393027" y="3632473"/>
            <a:ext cx="1322025" cy="33897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676392" y="3623105"/>
            <a:ext cx="1212451" cy="31344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6420640" y="3775761"/>
            <a:ext cx="4946574" cy="17026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Заразитися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інфекційними</a:t>
            </a:r>
            <a:r>
              <a:rPr lang="ru-RU" sz="2400" b="1" dirty="0" smtClean="0"/>
              <a:t> хворобами,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передають</a:t>
            </a:r>
            <a:r>
              <a:rPr lang="ru-RU" sz="2400" b="1" dirty="0" err="1" smtClean="0"/>
              <a:t>ся</a:t>
            </a:r>
            <a:r>
              <a:rPr lang="ru-RU" sz="2400" b="1" dirty="0" smtClean="0"/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контактним </a:t>
            </a:r>
            <a:r>
              <a:rPr lang="uk-UA" sz="2400" b="1" dirty="0">
                <a:solidFill>
                  <a:schemeClr val="bg1"/>
                </a:solidFill>
              </a:rPr>
              <a:t>і повітряно-крапельним </a:t>
            </a:r>
            <a:r>
              <a:rPr lang="uk-UA" sz="2400" b="1" dirty="0" smtClean="0">
                <a:solidFill>
                  <a:schemeClr val="bg1"/>
                </a:solidFill>
              </a:rPr>
              <a:t>шляхом.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57477" y="3031751"/>
            <a:ext cx="2932322" cy="5496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Хвороби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бувають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678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38" y="2826750"/>
            <a:ext cx="3348970" cy="178897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9317" y="571450"/>
            <a:ext cx="10300770" cy="6610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Хвороби неінфекційні й інфекційні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9316" y="1346940"/>
            <a:ext cx="4527932" cy="17377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До </a:t>
            </a:r>
            <a:r>
              <a:rPr lang="ru-RU" sz="2400" b="1" dirty="0" err="1" smtClean="0"/>
              <a:t>неінфекційних</a:t>
            </a:r>
            <a:r>
              <a:rPr lang="ru-RU" sz="2400" b="1" dirty="0" smtClean="0"/>
              <a:t>  (</a:t>
            </a:r>
            <a:r>
              <a:rPr lang="ru-RU" sz="2400" b="1" dirty="0" err="1" smtClean="0"/>
              <a:t>незаразних</a:t>
            </a:r>
            <a:r>
              <a:rPr lang="ru-RU" sz="2400" b="1" dirty="0" smtClean="0"/>
              <a:t>) належать </a:t>
            </a:r>
            <a:r>
              <a:rPr lang="ru-RU" sz="2400" b="1" dirty="0" err="1" smtClean="0"/>
              <a:t>хвороби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серця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нирок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органів</a:t>
            </a:r>
            <a:r>
              <a:rPr lang="ru-RU" sz="2400" b="1" dirty="0" smtClean="0"/>
              <a:t>,  переломи </a:t>
            </a:r>
            <a:r>
              <a:rPr lang="ru-RU" sz="2400" b="1" dirty="0" err="1" smtClean="0"/>
              <a:t>кісток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73687" y="1413461"/>
            <a:ext cx="5574535" cy="11204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Інфекційні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хвороби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викликають</a:t>
            </a:r>
            <a:r>
              <a:rPr lang="ru-RU" sz="2400" b="1" dirty="0"/>
              <a:t> </a:t>
            </a:r>
            <a:r>
              <a:rPr lang="ru-RU" sz="2400" b="1" dirty="0" err="1" smtClean="0"/>
              <a:t>збудники</a:t>
            </a:r>
            <a:r>
              <a:rPr lang="ru-RU" sz="2400" b="1" dirty="0" smtClean="0"/>
              <a:t>. До </a:t>
            </a:r>
            <a:r>
              <a:rPr lang="ru-RU" sz="2400" b="1" dirty="0" smtClean="0"/>
              <a:t>таких хвороб </a:t>
            </a:r>
            <a:r>
              <a:rPr lang="ru-RU" sz="2400" b="1" dirty="0" err="1" smtClean="0"/>
              <a:t>відносять</a:t>
            </a:r>
            <a:r>
              <a:rPr lang="ru-RU" sz="2400" b="1" dirty="0" smtClean="0"/>
              <a:t>: 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808496" y="2917459"/>
            <a:ext cx="1593867" cy="6487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грип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12768" y="3072476"/>
            <a:ext cx="1593867" cy="6487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вітрянка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28788" y="4051973"/>
            <a:ext cx="1593867" cy="6487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кір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12768" y="4051973"/>
            <a:ext cx="1593867" cy="6487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коклюш</a:t>
            </a:r>
            <a:endParaRPr lang="ru-RU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97849" y="4413131"/>
            <a:ext cx="1926209" cy="6487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туберкульоз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03364" y="5201095"/>
            <a:ext cx="7744858" cy="105246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Збудники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легко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потрапляють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організму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однієї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людини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іншої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контактним і повітряно-крапельним шляхом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Picture 4" descr="Діагностика та лікування захворювань шлунково-кишкового тракту, постановка  діагнозу, профілактика гастритів і інших патологі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1" t="2104" r="18204" b="393"/>
          <a:stretch/>
        </p:blipFill>
        <p:spPr bwMode="auto">
          <a:xfrm>
            <a:off x="1220905" y="3241841"/>
            <a:ext cx="2016000" cy="20880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9888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0165" y="494529"/>
            <a:ext cx="10664328" cy="777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 зупинити розповсюдження інфекційних хвороб?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8774" y="1398492"/>
            <a:ext cx="6169447" cy="1978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Масове</a:t>
            </a:r>
            <a:r>
              <a:rPr lang="ru-RU" sz="2800" b="1" dirty="0"/>
              <a:t> </a:t>
            </a:r>
            <a:r>
              <a:rPr lang="ru-RU" sz="2800" b="1" dirty="0" err="1"/>
              <a:t>поширення</a:t>
            </a:r>
            <a:r>
              <a:rPr lang="ru-RU" sz="2800" b="1" dirty="0"/>
              <a:t> </a:t>
            </a:r>
            <a:r>
              <a:rPr lang="ru-RU" sz="2800" b="1" dirty="0" err="1"/>
              <a:t>інфекційної</a:t>
            </a:r>
            <a:r>
              <a:rPr lang="ru-RU" sz="2800" b="1" dirty="0"/>
              <a:t> </a:t>
            </a:r>
            <a:r>
              <a:rPr lang="ru-RU" sz="2800" b="1" dirty="0" err="1"/>
              <a:t>хвороби</a:t>
            </a:r>
            <a:r>
              <a:rPr lang="ru-RU" sz="2800" b="1" dirty="0"/>
              <a:t> </a:t>
            </a:r>
            <a:r>
              <a:rPr lang="ru-RU" sz="2800" b="1" dirty="0" err="1"/>
              <a:t>називається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епідемією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Щоби</a:t>
            </a:r>
            <a:r>
              <a:rPr lang="ru-RU" sz="2800" b="1" dirty="0" smtClean="0"/>
              <a:t> </a:t>
            </a:r>
            <a:r>
              <a:rPr lang="ru-RU" sz="2800" b="1" dirty="0" err="1"/>
              <a:t>припинити</a:t>
            </a:r>
            <a:r>
              <a:rPr lang="ru-RU" sz="2800" b="1" dirty="0"/>
              <a:t> </a:t>
            </a:r>
            <a:r>
              <a:rPr lang="ru-RU" sz="2800" b="1" dirty="0" err="1"/>
              <a:t>розповсюдження</a:t>
            </a:r>
            <a:r>
              <a:rPr lang="ru-RU" sz="2800" b="1" dirty="0"/>
              <a:t> </a:t>
            </a:r>
            <a:r>
              <a:rPr lang="ru-RU" sz="2800" b="1" dirty="0" err="1"/>
              <a:t>хвороби</a:t>
            </a:r>
            <a:r>
              <a:rPr lang="ru-RU" sz="2800" b="1" dirty="0"/>
              <a:t>, </a:t>
            </a:r>
            <a:r>
              <a:rPr lang="ru-RU" sz="2800" b="1" dirty="0" err="1"/>
              <a:t>запроваджують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карантин</a:t>
            </a:r>
            <a:r>
              <a:rPr lang="ru-RU" sz="2800" b="1" dirty="0"/>
              <a:t>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23671" y="3512540"/>
            <a:ext cx="3831386" cy="2243668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Слово </a:t>
            </a:r>
            <a:r>
              <a:rPr lang="ru-RU" sz="2800" b="1" dirty="0" smtClean="0">
                <a:solidFill>
                  <a:srgbClr val="C31D58"/>
                </a:solidFill>
              </a:rPr>
              <a:t>«карантин» </a:t>
            </a:r>
            <a:r>
              <a:rPr lang="ru-RU" sz="2800" b="1" dirty="0" smtClean="0">
                <a:solidFill>
                  <a:schemeClr val="bg1"/>
                </a:solidFill>
              </a:rPr>
              <a:t>походить з </a:t>
            </a:r>
            <a:r>
              <a:rPr lang="ru-RU" sz="2800" b="1" dirty="0" err="1" smtClean="0">
                <a:solidFill>
                  <a:schemeClr val="bg1"/>
                </a:solidFill>
              </a:rPr>
              <a:t>італійської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мови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</a:rPr>
              <a:t>Раніше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воно</a:t>
            </a:r>
            <a:r>
              <a:rPr lang="ru-RU" sz="2800" b="1" dirty="0" smtClean="0">
                <a:solidFill>
                  <a:schemeClr val="bg1"/>
                </a:solidFill>
              </a:rPr>
              <a:t> означало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C31D58"/>
                </a:solidFill>
              </a:rPr>
              <a:t>«час, </a:t>
            </a:r>
            <a:r>
              <a:rPr lang="ru-RU" sz="2800" b="1" dirty="0" err="1" smtClean="0">
                <a:solidFill>
                  <a:srgbClr val="C31D58"/>
                </a:solidFill>
              </a:rPr>
              <a:t>що</a:t>
            </a:r>
            <a:r>
              <a:rPr lang="ru-RU" sz="2800" b="1" dirty="0" smtClean="0">
                <a:solidFill>
                  <a:srgbClr val="C31D58"/>
                </a:solidFill>
              </a:rPr>
              <a:t> </a:t>
            </a:r>
            <a:r>
              <a:rPr lang="ru-RU" sz="2800" b="1" dirty="0" err="1" smtClean="0">
                <a:solidFill>
                  <a:srgbClr val="C31D58"/>
                </a:solidFill>
              </a:rPr>
              <a:t>триває</a:t>
            </a:r>
            <a:r>
              <a:rPr lang="ru-RU" sz="2800" b="1" dirty="0" smtClean="0">
                <a:solidFill>
                  <a:srgbClr val="C31D58"/>
                </a:solidFill>
              </a:rPr>
              <a:t> сорок </a:t>
            </a:r>
            <a:r>
              <a:rPr lang="ru-RU" sz="2800" b="1" dirty="0" err="1" smtClean="0">
                <a:solidFill>
                  <a:srgbClr val="C31D58"/>
                </a:solidFill>
              </a:rPr>
              <a:t>днів</a:t>
            </a:r>
            <a:r>
              <a:rPr lang="ru-RU" sz="2800" b="1" dirty="0" smtClean="0">
                <a:solidFill>
                  <a:srgbClr val="C31D58"/>
                </a:solidFill>
              </a:rPr>
              <a:t>»</a:t>
            </a:r>
            <a:endParaRPr lang="ru-RU" sz="2800" b="1" dirty="0">
              <a:solidFill>
                <a:srgbClr val="C31D58"/>
              </a:solidFill>
            </a:endParaRPr>
          </a:p>
        </p:txBody>
      </p:sp>
      <p:pic>
        <p:nvPicPr>
          <p:cNvPr id="9218" name="Picture 2" descr="Як захиститись від хвороб восени: поради МОЗ - HUBZ - Онлайн меді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08" y="1359073"/>
            <a:ext cx="3656912" cy="205701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78774" y="3525244"/>
            <a:ext cx="6233374" cy="2009061"/>
          </a:xfrm>
          <a:prstGeom prst="roundRect">
            <a:avLst/>
          </a:prstGeom>
          <a:solidFill>
            <a:srgbClr val="C31D5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Карантин</a:t>
            </a:r>
            <a:r>
              <a:rPr lang="ru-RU" sz="2800" b="1" dirty="0">
                <a:solidFill>
                  <a:schemeClr val="bg1"/>
                </a:solidFill>
              </a:rPr>
              <a:t> — </a:t>
            </a:r>
            <a:r>
              <a:rPr lang="ru-RU" sz="2800" b="1" dirty="0" err="1">
                <a:solidFill>
                  <a:schemeClr val="bg1"/>
                </a:solidFill>
              </a:rPr>
              <a:t>це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запобіжний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захід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обмежує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спілкування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інфікованих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осіб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здоровими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>
                <a:solidFill>
                  <a:schemeClr val="bg1"/>
                </a:solidFill>
              </a:rPr>
              <a:t>громадських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місцях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15035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494529"/>
            <a:ext cx="10061920" cy="6774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Запам’ятай </a:t>
            </a:r>
            <a:r>
              <a:rPr lang="uk-UA" sz="4000" b="1" dirty="0">
                <a:solidFill>
                  <a:schemeClr val="bg1"/>
                </a:solidFill>
              </a:rPr>
              <a:t>поради лікаря </a:t>
            </a:r>
            <a:r>
              <a:rPr lang="uk-UA" sz="4000" b="1" dirty="0" err="1">
                <a:solidFill>
                  <a:schemeClr val="bg1"/>
                </a:solidFill>
              </a:rPr>
              <a:t>Айболита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4100" y="1806248"/>
            <a:ext cx="7572129" cy="9149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Користуватися</a:t>
            </a:r>
            <a:r>
              <a:rPr lang="ru-RU" sz="2400" b="1" dirty="0"/>
              <a:t> </a:t>
            </a:r>
            <a:r>
              <a:rPr lang="ru-RU" sz="2400" b="1" dirty="0" err="1"/>
              <a:t>захисною</a:t>
            </a:r>
            <a:r>
              <a:rPr lang="ru-RU" sz="2400" b="1" dirty="0"/>
              <a:t> марлевою </a:t>
            </a:r>
            <a:r>
              <a:rPr lang="ru-RU" sz="2400" b="1" dirty="0" err="1"/>
              <a:t>пов’язкою</a:t>
            </a:r>
            <a:r>
              <a:rPr lang="ru-RU" sz="2400" b="1" dirty="0"/>
              <a:t> та не </a:t>
            </a:r>
            <a:r>
              <a:rPr lang="ru-RU" sz="2400" b="1" dirty="0" err="1"/>
              <a:t>контактувати</a:t>
            </a:r>
            <a:r>
              <a:rPr lang="ru-RU" sz="2400" b="1" dirty="0"/>
              <a:t> з </a:t>
            </a:r>
            <a:r>
              <a:rPr lang="ru-RU" sz="2400" b="1" dirty="0" err="1"/>
              <a:t>іншими</a:t>
            </a:r>
            <a:r>
              <a:rPr lang="ru-RU" sz="2400" b="1" dirty="0"/>
              <a:t> людьми, </a:t>
            </a:r>
            <a:r>
              <a:rPr lang="ru-RU" sz="2400" b="1" dirty="0" err="1"/>
              <a:t>щоби</a:t>
            </a:r>
            <a:r>
              <a:rPr lang="ru-RU" sz="2400" b="1" dirty="0"/>
              <a:t> не </a:t>
            </a:r>
            <a:r>
              <a:rPr lang="ru-RU" sz="2400" b="1" dirty="0" err="1"/>
              <a:t>заразити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4100" y="2721166"/>
            <a:ext cx="5756211" cy="7318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Вживати</a:t>
            </a:r>
            <a:r>
              <a:rPr lang="ru-RU" sz="2400" b="1" dirty="0"/>
              <a:t> </a:t>
            </a:r>
            <a:r>
              <a:rPr lang="ru-RU" sz="2400" b="1" dirty="0" err="1"/>
              <a:t>їжу</a:t>
            </a:r>
            <a:r>
              <a:rPr lang="ru-RU" sz="2400" b="1" dirty="0"/>
              <a:t> </a:t>
            </a:r>
            <a:r>
              <a:rPr lang="ru-RU" sz="2400" b="1" dirty="0" err="1"/>
              <a:t>тільки</a:t>
            </a:r>
            <a:r>
              <a:rPr lang="ru-RU" sz="2400" b="1" dirty="0"/>
              <a:t> з </a:t>
            </a:r>
            <a:r>
              <a:rPr lang="ru-RU" sz="2400" b="1" dirty="0" err="1"/>
              <a:t>окремого</a:t>
            </a:r>
            <a:r>
              <a:rPr lang="ru-RU" sz="2400" b="1" dirty="0"/>
              <a:t> посуду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54100" y="3452988"/>
            <a:ext cx="5756211" cy="65402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Часто </a:t>
            </a:r>
            <a:r>
              <a:rPr lang="ru-RU" sz="2400" b="1" dirty="0" err="1"/>
              <a:t>мити</a:t>
            </a:r>
            <a:r>
              <a:rPr lang="ru-RU" sz="2400" b="1" dirty="0"/>
              <a:t> руки з милом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479" y="1972019"/>
            <a:ext cx="2369511" cy="4478064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4099" y="1223904"/>
            <a:ext cx="10061919" cy="58234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робити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коли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вже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захворів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захворіла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інфекційну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хворобу?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54099" y="4107017"/>
            <a:ext cx="7572130" cy="6492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Їсти</a:t>
            </a:r>
            <a:r>
              <a:rPr lang="ru-RU" sz="2400" b="1" dirty="0"/>
              <a:t> </a:t>
            </a:r>
            <a:r>
              <a:rPr lang="ru-RU" sz="2400" b="1" dirty="0" err="1"/>
              <a:t>більше</a:t>
            </a:r>
            <a:r>
              <a:rPr lang="ru-RU" sz="2400" b="1" dirty="0"/>
              <a:t> </a:t>
            </a:r>
            <a:r>
              <a:rPr lang="ru-RU" sz="2400" b="1" dirty="0" err="1"/>
              <a:t>овочів</a:t>
            </a:r>
            <a:r>
              <a:rPr lang="ru-RU" sz="2400" b="1" dirty="0"/>
              <a:t> і </a:t>
            </a:r>
            <a:r>
              <a:rPr lang="ru-RU" sz="2400" b="1" dirty="0" err="1"/>
              <a:t>фруктів</a:t>
            </a:r>
            <a:r>
              <a:rPr lang="ru-RU" sz="2400" b="1" dirty="0"/>
              <a:t>, </a:t>
            </a:r>
            <a:r>
              <a:rPr lang="ru-RU" sz="2400" b="1" dirty="0" err="1"/>
              <a:t>пити</a:t>
            </a:r>
            <a:r>
              <a:rPr lang="ru-RU" sz="2400" b="1" dirty="0"/>
              <a:t> </a:t>
            </a:r>
            <a:r>
              <a:rPr lang="ru-RU" sz="2400" b="1" dirty="0" err="1"/>
              <a:t>багато</a:t>
            </a:r>
            <a:r>
              <a:rPr lang="ru-RU" sz="2400" b="1" dirty="0"/>
              <a:t> </a:t>
            </a:r>
            <a:r>
              <a:rPr lang="ru-RU" sz="2400" b="1" dirty="0" err="1"/>
              <a:t>рідини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54099" y="4756223"/>
            <a:ext cx="5756212" cy="649206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Виконувати</a:t>
            </a:r>
            <a:r>
              <a:rPr lang="ru-RU" sz="2400" b="1" dirty="0"/>
              <a:t> </a:t>
            </a:r>
            <a:r>
              <a:rPr lang="ru-RU" sz="2400" b="1" dirty="0" err="1"/>
              <a:t>всі</a:t>
            </a:r>
            <a:r>
              <a:rPr lang="ru-RU" sz="2400" b="1" dirty="0"/>
              <a:t> </a:t>
            </a:r>
            <a:r>
              <a:rPr lang="ru-RU" sz="2400" b="1" dirty="0" err="1"/>
              <a:t>призначення</a:t>
            </a:r>
            <a:r>
              <a:rPr lang="ru-RU" sz="2400" b="1" dirty="0"/>
              <a:t> </a:t>
            </a:r>
            <a:r>
              <a:rPr lang="ru-RU" sz="2400" b="1" dirty="0" err="1"/>
              <a:t>лікаря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54100" y="5393654"/>
            <a:ext cx="5756212" cy="62700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Провітрювати</a:t>
            </a:r>
            <a:r>
              <a:rPr lang="ru-RU" sz="2400" b="1" dirty="0"/>
              <a:t> </a:t>
            </a:r>
            <a:r>
              <a:rPr lang="ru-RU" sz="2400" b="1" dirty="0" err="1"/>
              <a:t>кімнату</a:t>
            </a:r>
            <a:r>
              <a:rPr lang="ru-RU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27729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822" y="571646"/>
            <a:ext cx="9749927" cy="10632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Краще</a:t>
            </a:r>
            <a:r>
              <a:rPr lang="ru-RU" sz="3200" b="1" dirty="0"/>
              <a:t> </a:t>
            </a:r>
            <a:r>
              <a:rPr lang="ru-RU" sz="3200" b="1" dirty="0" err="1"/>
              <a:t>запобігти</a:t>
            </a:r>
            <a:r>
              <a:rPr lang="ru-RU" sz="3200" b="1" dirty="0"/>
              <a:t> </a:t>
            </a:r>
            <a:r>
              <a:rPr lang="ru-RU" sz="3200" b="1" dirty="0" err="1"/>
              <a:t>інфекційній</a:t>
            </a:r>
            <a:r>
              <a:rPr lang="ru-RU" sz="3200" b="1" dirty="0"/>
              <a:t> </a:t>
            </a:r>
            <a:r>
              <a:rPr lang="ru-RU" sz="3200" b="1" dirty="0" err="1"/>
              <a:t>хворобі</a:t>
            </a:r>
            <a:r>
              <a:rPr lang="ru-RU" sz="3200" b="1" dirty="0"/>
              <a:t>, </a:t>
            </a:r>
            <a:r>
              <a:rPr lang="ru-RU" sz="3200" b="1" dirty="0" err="1"/>
              <a:t>ніж</a:t>
            </a:r>
            <a:r>
              <a:rPr lang="ru-RU" sz="3200" b="1" dirty="0"/>
              <a:t> </a:t>
            </a:r>
            <a:r>
              <a:rPr lang="ru-RU" sz="3200" b="1" dirty="0" err="1"/>
              <a:t>потім</a:t>
            </a:r>
            <a:r>
              <a:rPr lang="ru-RU" sz="3200" b="1" dirty="0"/>
              <a:t> </a:t>
            </a:r>
            <a:r>
              <a:rPr lang="ru-RU" sz="3200" b="1" dirty="0" err="1"/>
              <a:t>її</a:t>
            </a:r>
            <a:r>
              <a:rPr lang="ru-RU" sz="3200" b="1" dirty="0"/>
              <a:t> </a:t>
            </a:r>
            <a:r>
              <a:rPr lang="ru-RU" sz="3200" b="1" dirty="0" err="1"/>
              <a:t>лікувати</a:t>
            </a:r>
            <a:r>
              <a:rPr lang="ru-RU" sz="3200" b="1" dirty="0" smtClean="0"/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40542" y="2244225"/>
            <a:ext cx="4134845" cy="642196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Загартовуватися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t="5839" r="8674" b="13586"/>
          <a:stretch/>
        </p:blipFill>
        <p:spPr>
          <a:xfrm>
            <a:off x="6635142" y="2182539"/>
            <a:ext cx="4304607" cy="30216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340542" y="2965294"/>
            <a:ext cx="4134846" cy="8575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Дотримуватися</a:t>
            </a:r>
            <a:r>
              <a:rPr lang="ru-RU" sz="2400" b="1" dirty="0"/>
              <a:t> правил </a:t>
            </a:r>
            <a:r>
              <a:rPr lang="ru-RU" sz="2400" b="1" dirty="0" err="1"/>
              <a:t>особистої</a:t>
            </a:r>
            <a:r>
              <a:rPr lang="ru-RU" sz="2400" b="1" dirty="0"/>
              <a:t> </a:t>
            </a:r>
            <a:r>
              <a:rPr lang="ru-RU" sz="2400" b="1" dirty="0" err="1"/>
              <a:t>гігієни</a:t>
            </a:r>
            <a:r>
              <a:rPr lang="ru-RU" sz="2400" b="1" dirty="0"/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40542" y="3913266"/>
            <a:ext cx="4134845" cy="6367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Вчасно</a:t>
            </a:r>
            <a:r>
              <a:rPr lang="ru-RU" sz="2400" b="1" dirty="0"/>
              <a:t> </a:t>
            </a:r>
            <a:r>
              <a:rPr lang="ru-RU" sz="2400" b="1" dirty="0" err="1"/>
              <a:t>робити</a:t>
            </a:r>
            <a:r>
              <a:rPr lang="ru-RU" sz="2400" b="1" dirty="0"/>
              <a:t> </a:t>
            </a:r>
            <a:r>
              <a:rPr lang="ru-RU" sz="2400" b="1" dirty="0" err="1"/>
              <a:t>щеплення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40542" y="4648316"/>
            <a:ext cx="4134845" cy="98130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Намагатися</a:t>
            </a:r>
            <a:r>
              <a:rPr lang="ru-RU" sz="2400" b="1" dirty="0"/>
              <a:t> не </a:t>
            </a:r>
            <a:r>
              <a:rPr lang="ru-RU" sz="2400" b="1" dirty="0" err="1"/>
              <a:t>контактувати</a:t>
            </a:r>
            <a:r>
              <a:rPr lang="ru-RU" sz="2400" b="1" dirty="0"/>
              <a:t> з </a:t>
            </a:r>
            <a:r>
              <a:rPr lang="ru-RU" sz="2400" b="1" dirty="0" err="1"/>
              <a:t>хворими</a:t>
            </a:r>
            <a:r>
              <a:rPr lang="ru-RU" sz="2400" b="1" dirty="0"/>
              <a:t> людьми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81996" y="1691361"/>
            <a:ext cx="3651938" cy="49117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цього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потрібно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172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544</Words>
  <Application>Microsoft Office PowerPoint</Application>
  <PresentationFormat>Произвольный</PresentationFormat>
  <Paragraphs>105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85</cp:revision>
  <dcterms:created xsi:type="dcterms:W3CDTF">2018-01-05T16:38:53Z</dcterms:created>
  <dcterms:modified xsi:type="dcterms:W3CDTF">2024-10-15T14:57:33Z</dcterms:modified>
</cp:coreProperties>
</file>