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89" r:id="rId3"/>
    <p:sldId id="386" r:id="rId4"/>
    <p:sldId id="364" r:id="rId5"/>
    <p:sldId id="394" r:id="rId6"/>
    <p:sldId id="393" r:id="rId7"/>
    <p:sldId id="395" r:id="rId8"/>
    <p:sldId id="379" r:id="rId9"/>
    <p:sldId id="374" r:id="rId10"/>
    <p:sldId id="380" r:id="rId11"/>
    <p:sldId id="396" r:id="rId12"/>
    <p:sldId id="399" r:id="rId13"/>
    <p:sldId id="397" r:id="rId14"/>
    <p:sldId id="388" r:id="rId15"/>
    <p:sldId id="38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FFFF00"/>
    <a:srgbClr val="295FFF"/>
    <a:srgbClr val="00B050"/>
    <a:srgbClr val="1694E9"/>
    <a:srgbClr val="FFB441"/>
    <a:srgbClr val="709E32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-4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30477" y="3439492"/>
            <a:ext cx="7155562" cy="255389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Робота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з дитячою 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книжкою.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Зоряна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Живка 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Добре вдома”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12911" y="885553"/>
            <a:ext cx="3573128" cy="214526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1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До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школи, до книги, до друзів душа поривається знов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21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Підручники зошити\2 клас\2024-06-02_22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71" y="885554"/>
            <a:ext cx="3227553" cy="453474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71802" y="494529"/>
            <a:ext cx="8173141" cy="7899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Познайомся</a:t>
            </a:r>
            <a:r>
              <a:rPr lang="ru-RU" sz="4000" b="1" dirty="0" smtClean="0"/>
              <a:t> з автором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1381563"/>
            <a:ext cx="8173141" cy="113028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Зоя Жук –</a:t>
            </a:r>
            <a:r>
              <a:rPr lang="ru-RU" sz="2000" b="1" dirty="0" smtClean="0"/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исьменниця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літературний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критик,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редакторка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упорядниця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низки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християнських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збірок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дітей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Художні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твори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пише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під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псевдонімом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Зоряна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Живка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Народилася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1983 року в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Києві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293" y="494529"/>
            <a:ext cx="23145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D:\2 клас\2 Читання\2 Хрестоматія суч літ ри\Живка. Добре вдома\2024-10-08_1654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529" y="2635803"/>
            <a:ext cx="5523414" cy="345375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82820" y="2723939"/>
            <a:ext cx="2480700" cy="244574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Послухай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слова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Зоряни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Живки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про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ставлення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книжок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вміщені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хрестоматії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сучасної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української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дитячої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літератури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366312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327" y="688248"/>
            <a:ext cx="9574517" cy="6888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 err="1" smtClean="0">
                <a:solidFill>
                  <a:schemeClr val="bg1"/>
                </a:solidFill>
              </a:rPr>
              <a:t>Інтуіція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44475" y="2609701"/>
            <a:ext cx="3977243" cy="34163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Пташки – гнізда,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звірі – нори,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риби – річки,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бджоли – вулик,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люди – будинок,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сміття – смітник.</a:t>
            </a:r>
            <a:endParaRPr kumimoji="0" lang="uk-UA" sz="36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8327" y="1609931"/>
            <a:ext cx="9491497" cy="830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ілюстрацію, прочитай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слова з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оповідання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за ними припусти, про що піде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мова в оповіданні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2" name="Picture 4" descr="Презентація до уроку. Тема: Зоряна Живка &quot;Добре вдом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725" r="22245" b="2845"/>
          <a:stretch/>
        </p:blipFill>
        <p:spPr bwMode="auto">
          <a:xfrm>
            <a:off x="5772838" y="2629554"/>
            <a:ext cx="4766986" cy="337661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9303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634" y="495759"/>
            <a:ext cx="10003316" cy="77118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n-lt"/>
              </a:rPr>
              <a:t>Словникова робота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1465" y="1307854"/>
            <a:ext cx="7176611" cy="452431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Необачно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 – 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діє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нерозсудливо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виявляє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необережність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своїх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діях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не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думає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наслідки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Невдоволено нарікаючи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– незадоволення з приводу чого-небудь.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Заманеться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захочеться.  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Скиглити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 – п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ідвивати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жалібно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радісно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повискувати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Безхатько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 – б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ідна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людина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без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власного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житла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Тинятися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, вештатися 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– 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ходити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сюди-туди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без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певної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мети й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напрямку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бродити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блукати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де-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</a:rPr>
              <a:t>небудь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                              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Чим цікава пара слів: засмутити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засмітити?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 descr="Презентація до уроку. Тема: Зоряна Живка &quot;Добре вдом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725" r="22245" b="2845"/>
          <a:stretch/>
        </p:blipFill>
        <p:spPr bwMode="auto">
          <a:xfrm>
            <a:off x="7348903" y="2147257"/>
            <a:ext cx="4017186" cy="284550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258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38092"/>
            <a:ext cx="1054100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26-27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0" y="517793"/>
            <a:ext cx="5871993" cy="64999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Зоряна Живка «Добре вдома»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 descr="D:\2 клас\2 Читання\2 Хрестоматія суч літ ри\Живка. Добре вдома\2024-10-08_170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85" y="229633"/>
            <a:ext cx="5242192" cy="622510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2405" y="2940871"/>
            <a:ext cx="5869275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/>
              <a:t>Чи </a:t>
            </a:r>
            <a:r>
              <a:rPr lang="uk-UA" sz="2000" b="1" dirty="0" err="1"/>
              <a:t>співпали</a:t>
            </a:r>
            <a:r>
              <a:rPr lang="uk-UA" sz="2000" b="1" dirty="0"/>
              <a:t> ваші припущення?</a:t>
            </a:r>
            <a:endParaRPr lang="ru-RU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/>
              <a:t>Про що нове </a:t>
            </a:r>
            <a:r>
              <a:rPr lang="uk-UA" sz="2000" b="1" dirty="0" smtClean="0"/>
              <a:t>ми </a:t>
            </a:r>
            <a:r>
              <a:rPr lang="uk-UA" sz="2000" b="1" dirty="0"/>
              <a:t>дізналися з тексту</a:t>
            </a:r>
            <a:r>
              <a:rPr lang="uk-UA" sz="2000" b="1" dirty="0" smtClean="0"/>
              <a:t>?</a:t>
            </a:r>
            <a:endParaRPr lang="ru-RU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 smtClean="0"/>
              <a:t>Про </a:t>
            </a:r>
            <a:r>
              <a:rPr lang="uk-UA" sz="2000" b="1" dirty="0"/>
              <a:t>що  текст змусив вас замислитися?</a:t>
            </a:r>
            <a:endParaRPr lang="ru-RU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 smtClean="0"/>
              <a:t>Назви </a:t>
            </a:r>
            <a:r>
              <a:rPr lang="uk-UA" sz="2000" b="1" dirty="0"/>
              <a:t>дії </a:t>
            </a:r>
            <a:r>
              <a:rPr lang="uk-UA" sz="2000" b="1" dirty="0" smtClean="0"/>
              <a:t>сміття.</a:t>
            </a:r>
            <a:endParaRPr lang="ru-RU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 smtClean="0"/>
              <a:t>Яке </a:t>
            </a:r>
            <a:r>
              <a:rPr lang="uk-UA" sz="2000" b="1" dirty="0"/>
              <a:t>речення є  головним у  цьому оповіданні? </a:t>
            </a:r>
            <a:r>
              <a:rPr lang="uk-UA" sz="2000" b="1" dirty="0" smtClean="0"/>
              <a:t>Прочитай </a:t>
            </a:r>
            <a:r>
              <a:rPr lang="uk-UA" sz="2000" b="1" dirty="0"/>
              <a:t>прислів’я і поясни його зміст. </a:t>
            </a:r>
            <a:endParaRPr lang="ru-R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i="1" dirty="0" smtClean="0"/>
              <a:t>Чисто </a:t>
            </a:r>
            <a:r>
              <a:rPr lang="uk-UA" sz="2000" b="1" i="1" dirty="0"/>
              <a:t>не там, де прибирають, а там де не смітять</a:t>
            </a:r>
            <a:endParaRPr lang="ru-RU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/>
              <a:t>Який малюнок </a:t>
            </a:r>
            <a:r>
              <a:rPr lang="uk-UA" sz="2000" b="1" dirty="0" smtClean="0"/>
              <a:t>ти </a:t>
            </a:r>
            <a:r>
              <a:rPr lang="uk-UA" sz="2000" b="1" dirty="0"/>
              <a:t>б </a:t>
            </a:r>
            <a:r>
              <a:rPr lang="uk-UA" sz="2000" b="1" dirty="0" smtClean="0"/>
              <a:t>створив/ла </a:t>
            </a:r>
            <a:r>
              <a:rPr lang="uk-UA" sz="2000" b="1" dirty="0"/>
              <a:t>до цього тексту?</a:t>
            </a:r>
            <a:endParaRPr lang="ru-RU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/>
              <a:t>Чому </a:t>
            </a:r>
            <a:r>
              <a:rPr lang="uk-UA" sz="2000" b="1" dirty="0" smtClean="0"/>
              <a:t>оповідання </a:t>
            </a:r>
            <a:r>
              <a:rPr lang="uk-UA" sz="2000" b="1" dirty="0"/>
              <a:t>має таку назву?</a:t>
            </a:r>
            <a:endParaRPr lang="ru-RU" sz="20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662231" y="3040655"/>
            <a:ext cx="391099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662231" y="3479495"/>
            <a:ext cx="122838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921805" y="5945438"/>
            <a:ext cx="466794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Зоряна Живка (Зоя Жук), &quot;Добре вдома&quot; (оповідання) - Мала Сторі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33" y="1175411"/>
            <a:ext cx="2578827" cy="18099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9599363" y="3720030"/>
            <a:ext cx="403953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622095" y="3938530"/>
            <a:ext cx="96765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013151" y="4599542"/>
            <a:ext cx="3155418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764616" y="4819881"/>
            <a:ext cx="701408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486659" y="5938092"/>
            <a:ext cx="899712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688610" y="6141906"/>
            <a:ext cx="490113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678511" y="6412738"/>
            <a:ext cx="151803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0864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3886" y="494529"/>
            <a:ext cx="9851571" cy="782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7711" y="1925892"/>
            <a:ext cx="440207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smtClean="0">
                <a:solidFill>
                  <a:srgbClr val="FFFF00"/>
                </a:solidFill>
              </a:rPr>
              <a:t>Прочитай оповідання. </a:t>
            </a:r>
            <a:r>
              <a:rPr lang="uk-UA" sz="3200" b="1" dirty="0">
                <a:solidFill>
                  <a:srgbClr val="FFFF00"/>
                </a:solidFill>
              </a:rPr>
              <a:t>Намалюй </a:t>
            </a:r>
            <a:r>
              <a:rPr lang="uk-UA" sz="3200" b="1" dirty="0" smtClean="0">
                <a:solidFill>
                  <a:srgbClr val="FFFF00"/>
                </a:solidFill>
              </a:rPr>
              <a:t>до нього ілюстрацію </a:t>
            </a:r>
          </a:p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(за бажанням) 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8198" name="Picture 6" descr="ÐÐ°ÑÑÐ¸Ð½ÐºÐ¸ Ð¿Ð¾ Ð·Ð°Ð¿ÑÐ¾ÑÑ ÐºÐ»Ð¸Ð¿Ð°ÑÑ Ð´ÐµÑÐ¸ ÑÐ¸ÑÐ°ÑÑ ÐºÐ½Ð¸Ð³Ñ Ñ ÑÐ¾Ð´Ð¸ÑÐµÐ»Ñ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08" y="1487978"/>
            <a:ext cx="4880749" cy="400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726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 до тестів\Емоції Книга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r="11854"/>
          <a:stretch/>
        </p:blipFill>
        <p:spPr bwMode="auto">
          <a:xfrm>
            <a:off x="1040863" y="1858388"/>
            <a:ext cx="2248380" cy="245741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Книга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6" y="1771652"/>
            <a:ext cx="2048293" cy="254414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Книга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91" y="1799700"/>
            <a:ext cx="1926619" cy="252623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Книга\1630677899_18-papik-pro-p-kniga-detskii-risunok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277" y="1865120"/>
            <a:ext cx="2063739" cy="248508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40863" y="513465"/>
            <a:ext cx="10019023" cy="9479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</a:t>
            </a:r>
            <a:r>
              <a:rPr lang="uk-UA" sz="3600" b="1" dirty="0" smtClean="0">
                <a:solidFill>
                  <a:schemeClr val="bg1"/>
                </a:solidFill>
              </a:rPr>
              <a:t>Оціни свою роботу.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0863" y="4707840"/>
            <a:ext cx="1818291" cy="1055608"/>
          </a:xfrm>
          <a:prstGeom prst="round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</a:t>
            </a:r>
            <a:r>
              <a:rPr lang="uk-UA" sz="2800" b="1" dirty="0">
                <a:solidFill>
                  <a:schemeClr val="bg1"/>
                </a:solidFill>
              </a:rPr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5060" y="4753597"/>
            <a:ext cx="2366011" cy="105560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Важко багато читати!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9278" y="4753597"/>
            <a:ext cx="1860082" cy="105560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</a:t>
            </a:r>
            <a:r>
              <a:rPr lang="uk-UA" sz="2800" b="1" dirty="0" smtClean="0">
                <a:solidFill>
                  <a:schemeClr val="bg1"/>
                </a:solidFill>
              </a:rPr>
              <a:t>нудно</a:t>
            </a:r>
            <a:r>
              <a:rPr lang="uk-UA" sz="28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88365" y="4707840"/>
            <a:ext cx="2563704" cy="105560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Отримав(ла) задоволення!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174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3215" y="527776"/>
            <a:ext cx="9664861" cy="766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3516" y="1582662"/>
            <a:ext cx="6660245" cy="206210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Лиш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дзвінок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на урок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продзвенить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,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Стане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кожний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серйозним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в ту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мить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Бо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роботи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багато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у нас,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І дружно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працює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наш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клас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Учні\Клас за парт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96" y="2696901"/>
            <a:ext cx="4880318" cy="352022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86846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0863" y="491490"/>
            <a:ext cx="10019023" cy="765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Очікування від уроку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3447787" y="1825254"/>
            <a:ext cx="2365928" cy="969430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Отримаю задоволення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6792940" y="1810850"/>
            <a:ext cx="1949071" cy="9838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успіх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1617807" y="4912884"/>
            <a:ext cx="1999517" cy="912248"/>
          </a:xfrm>
          <a:prstGeom prst="round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складно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="" xmlns:a16="http://schemas.microsoft.com/office/drawing/2014/main" id="{9A9DA5F3-FC9A-4C90-98EC-B2DAA10233BC}"/>
              </a:ext>
            </a:extLst>
          </p:cNvPr>
          <p:cNvSpPr/>
          <p:nvPr/>
        </p:nvSpPr>
        <p:spPr>
          <a:xfrm>
            <a:off x="8276664" y="4912884"/>
            <a:ext cx="2349611" cy="103995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Впораюсь із завданням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Емоції Книга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r="11854"/>
          <a:stretch/>
        </p:blipFill>
        <p:spPr bwMode="auto">
          <a:xfrm>
            <a:off x="1040863" y="1716902"/>
            <a:ext cx="2248380" cy="245741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Книга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605" y="1575419"/>
            <a:ext cx="2206279" cy="274037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Книга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069" y="3278594"/>
            <a:ext cx="1926619" cy="252623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Книга\1630677899_18-papik-pro-p-kniga-detskii-risunok-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77" y="3319738"/>
            <a:ext cx="2063739" cy="248508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032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81214" y="2033860"/>
            <a:ext cx="4890755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600" b="1" dirty="0">
                <a:solidFill>
                  <a:schemeClr val="bg1"/>
                </a:solidFill>
              </a:rPr>
              <a:t>Л</a:t>
            </a:r>
            <a:r>
              <a:rPr lang="uk-UA" sz="3600" b="1" dirty="0" err="1">
                <a:solidFill>
                  <a:schemeClr val="bg1"/>
                </a:solidFill>
              </a:rPr>
              <a:t>етіла</a:t>
            </a:r>
            <a:r>
              <a:rPr lang="uk-UA" sz="3600" b="1" dirty="0">
                <a:solidFill>
                  <a:schemeClr val="bg1"/>
                </a:solidFill>
              </a:rPr>
              <a:t> сова,</a:t>
            </a:r>
          </a:p>
          <a:p>
            <a:pPr>
              <a:buNone/>
            </a:pP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Торохтіла </a:t>
            </a:r>
            <a:r>
              <a:rPr lang="uk-UA" sz="3600" b="1" dirty="0">
                <a:solidFill>
                  <a:schemeClr val="bg1"/>
                </a:solidFill>
              </a:rPr>
              <a:t>слова:</a:t>
            </a:r>
          </a:p>
          <a:p>
            <a:pPr>
              <a:buNone/>
            </a:pPr>
            <a:r>
              <a:rPr lang="uk-UA" sz="3600" b="1" dirty="0">
                <a:solidFill>
                  <a:schemeClr val="bg1"/>
                </a:solidFill>
              </a:rPr>
              <a:t> - Чи сон це</a:t>
            </a:r>
            <a:r>
              <a:rPr lang="uk-UA" sz="3600" b="1" dirty="0" smtClean="0">
                <a:solidFill>
                  <a:schemeClr val="bg1"/>
                </a:solidFill>
              </a:rPr>
              <a:t>,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чи </a:t>
            </a:r>
            <a:r>
              <a:rPr lang="uk-UA" sz="3600" b="1" dirty="0">
                <a:solidFill>
                  <a:schemeClr val="bg1"/>
                </a:solidFill>
              </a:rPr>
              <a:t>слон це,</a:t>
            </a:r>
          </a:p>
          <a:p>
            <a:pPr>
              <a:buNone/>
            </a:pP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А </a:t>
            </a:r>
            <a:r>
              <a:rPr lang="uk-UA" sz="3600" b="1" dirty="0">
                <a:solidFill>
                  <a:schemeClr val="bg1"/>
                </a:solidFill>
              </a:rPr>
              <a:t>може</a:t>
            </a:r>
            <a:r>
              <a:rPr lang="uk-UA" sz="3600" b="1" dirty="0" smtClean="0">
                <a:solidFill>
                  <a:schemeClr val="bg1"/>
                </a:solidFill>
              </a:rPr>
              <a:t>, і </a:t>
            </a:r>
            <a:r>
              <a:rPr lang="uk-UA" sz="3600" b="1" dirty="0">
                <a:solidFill>
                  <a:schemeClr val="bg1"/>
                </a:solidFill>
              </a:rPr>
              <a:t>сонце?!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8112" y="547082"/>
            <a:ext cx="5425806" cy="988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Мовна</a:t>
            </a:r>
            <a:r>
              <a:rPr lang="uk-UA" sz="4000" b="1" dirty="0" smtClean="0">
                <a:solidFill>
                  <a:schemeClr val="bg1"/>
                </a:solidFill>
              </a:rPr>
              <a:t> 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сова-з-книгою-фон-1024x8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7790" y="530261"/>
            <a:ext cx="3016470" cy="23804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0" y="530261"/>
            <a:ext cx="2832062" cy="201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-88" t="-309" r="88" b="309"/>
          <a:stretch/>
        </p:blipFill>
        <p:spPr bwMode="auto">
          <a:xfrm>
            <a:off x="9252000" y="4068000"/>
            <a:ext cx="2466917" cy="243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591" y="4195341"/>
            <a:ext cx="2787997" cy="231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66944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16887" y="2367985"/>
            <a:ext cx="4820359" cy="10772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Подивись, який упертий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   Цей малесенький жучок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0109" y="4740189"/>
            <a:ext cx="4693914" cy="10772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5600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uk-UA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Тепер маленьке левеня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   Читає з татусем щодня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31666" y="3537327"/>
            <a:ext cx="4050207" cy="10772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uk-UA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Все сидів би і сидів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   Мавпенятко у воді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7033" y="2855793"/>
            <a:ext cx="1261884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цапок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10366" y="4032943"/>
            <a:ext cx="214524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Бегемотик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16979" y="4734711"/>
            <a:ext cx="132978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гусеня</a:t>
            </a:r>
            <a:endParaRPr lang="ru-RU" sz="32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85870" y="547730"/>
            <a:ext cx="9856424" cy="7381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«Снайперське око»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D:\2 клас\2 Читання\1 Савченко\01 До школи до книги до друзів\№014  Робота з дитячою книжкою\2024-06-24_143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62" y="1576110"/>
            <a:ext cx="2693286" cy="271771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Так сказала річка. Збірка віршів. Платон Воронь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87" y="1576110"/>
            <a:ext cx="1784634" cy="271771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lose-Up Photo of a Large Hippopotamus · Free Stock 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3387" y="4399623"/>
            <a:ext cx="3031272" cy="19978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842539" y="1386076"/>
            <a:ext cx="5655087" cy="87238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Вірші якого автора читали минулого уроку? </a:t>
            </a:r>
            <a:endParaRPr lang="uk-UA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Про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що вони? Уважно прочитай рядки з віршів Оксани Кротюк. Знайди помилки і заміни слова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252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70" y="547730"/>
            <a:ext cx="9856424" cy="73813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«Снайперське око»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42540" y="2127173"/>
            <a:ext cx="5331786" cy="10772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Ось маленьке гусенятко,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В нього мавпи мама й татко.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42540" y="3322842"/>
            <a:ext cx="6630341" cy="10772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Маленькі єноти розучують вірші –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Музику люблять маленькі єноти.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6640" y="2148899"/>
            <a:ext cx="2317686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мавпенятко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88609" y="3349198"/>
            <a:ext cx="1018036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ноти</a:t>
            </a:r>
            <a:endParaRPr lang="ru-RU" sz="3200" b="1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842540" y="4575689"/>
            <a:ext cx="4339650" cy="10772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Не збагну я друзі, як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Носить шубу влітку цап.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3122" y="5068132"/>
            <a:ext cx="686406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як 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1654" y="4575689"/>
            <a:ext cx="2565091" cy="184833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:\2 клас\2 Читання\1 Савченко\01 До школи до книги до друзів\№014  Робота з дитячою книжкою\2024-06-24_1438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998" y="2622666"/>
            <a:ext cx="2396864" cy="198245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Царство варварійських мавп - Урядовий Кур'єр - газета центральних органів  влади України онлай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001" y="1324041"/>
            <a:ext cx="1888744" cy="18803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42539" y="1386077"/>
            <a:ext cx="5655087" cy="60766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Уважно прочитай рядки з віршів Оксани Кротюк. Знайди помилки і заміни слова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991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88" y="1689110"/>
            <a:ext cx="2603060" cy="16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7344" y="1839333"/>
            <a:ext cx="2758654" cy="168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1929" y="466562"/>
            <a:ext cx="2309037" cy="186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5478" y="3534204"/>
            <a:ext cx="2162385" cy="5035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Макулатура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56907" y="3411874"/>
            <a:ext cx="2064639" cy="495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Металолом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9995" y="466562"/>
            <a:ext cx="8163500" cy="6639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05588" y="3371381"/>
            <a:ext cx="2603060" cy="5035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Побутове сміття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6907" y="1776498"/>
            <a:ext cx="2115238" cy="162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95976" y="1131447"/>
            <a:ext cx="811751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ти розумієш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слова: </a:t>
            </a:r>
            <a:endParaRPr lang="uk-UA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макулатура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? Металолом? Вторинна сировина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r>
              <a:rPr lang="uk-UA" sz="2000" b="1" dirty="0">
                <a:solidFill>
                  <a:schemeClr val="bg1"/>
                </a:solidFill>
              </a:rPr>
              <a:t>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Побутове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сміття?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266" y="3974659"/>
            <a:ext cx="3141349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u="sng" dirty="0" err="1"/>
              <a:t>Побуто́ве</a:t>
            </a:r>
            <a:r>
              <a:rPr lang="uk-UA" sz="2000" b="1" u="sng" dirty="0"/>
              <a:t> сміття́</a:t>
            </a:r>
            <a:r>
              <a:rPr lang="ru-RU" sz="2000" b="1" dirty="0"/>
              <a:t> </a:t>
            </a:r>
            <a:r>
              <a:rPr lang="uk-UA" sz="2000" b="1" dirty="0"/>
              <a:t>— відходи, що утворюються в результаті життєдіяльності людей </a:t>
            </a:r>
            <a:r>
              <a:rPr lang="uk-UA" sz="2000" b="1" dirty="0" smtClean="0"/>
              <a:t>і видаляються </a:t>
            </a:r>
            <a:r>
              <a:rPr lang="uk-UA" sz="2000" b="1" dirty="0"/>
              <a:t>ними як небажані чи непотрібні.</a:t>
            </a:r>
            <a:r>
              <a:rPr lang="ru-RU" sz="2000" b="1" dirty="0"/>
              <a:t> </a:t>
            </a:r>
            <a:endParaRPr lang="ru-RU" sz="2000" b="1" dirty="0" smtClean="0"/>
          </a:p>
          <a:p>
            <a:pPr lvl="0" algn="ctr"/>
            <a:r>
              <a:rPr lang="uk-UA" sz="2000" b="1" dirty="0"/>
              <a:t>Що відносять до сміття?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78126" y="3974659"/>
            <a:ext cx="5216677" cy="23083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lvl="0" indent="-176213">
              <a:buFont typeface="Wingdings" panose="05000000000000000000" pitchFamily="2" charset="2"/>
              <a:buChar char="§"/>
            </a:pPr>
            <a:r>
              <a:rPr lang="ru-RU" dirty="0" smtClean="0"/>
              <a:t>Картон, </a:t>
            </a:r>
            <a:r>
              <a:rPr lang="ru-RU" dirty="0" err="1" smtClean="0"/>
              <a:t>газетний</a:t>
            </a:r>
            <a:r>
              <a:rPr lang="ru-RU" dirty="0"/>
              <a:t>, </a:t>
            </a:r>
            <a:r>
              <a:rPr lang="ru-RU" dirty="0" err="1"/>
              <a:t>пакувальний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споживчий</a:t>
            </a:r>
            <a:r>
              <a:rPr lang="ru-RU" dirty="0"/>
              <a:t> </a:t>
            </a:r>
            <a:r>
              <a:rPr lang="ru-RU" dirty="0" err="1" smtClean="0"/>
              <a:t>папір</a:t>
            </a:r>
            <a:r>
              <a:rPr lang="ru-RU" dirty="0" smtClean="0"/>
              <a:t>;</a:t>
            </a:r>
          </a:p>
          <a:p>
            <a:pPr marL="176213" lvl="0" indent="-176213">
              <a:buFont typeface="Wingdings" panose="05000000000000000000" pitchFamily="2" charset="2"/>
              <a:buChar char="§"/>
            </a:pPr>
            <a:r>
              <a:rPr lang="ru-RU" dirty="0" err="1" smtClean="0"/>
              <a:t>всіляку</a:t>
            </a:r>
            <a:r>
              <a:rPr lang="ru-RU" dirty="0" smtClean="0"/>
              <a:t> </a:t>
            </a:r>
            <a:r>
              <a:rPr lang="ru-RU" dirty="0"/>
              <a:t>тару (</a:t>
            </a:r>
            <a:r>
              <a:rPr lang="ru-RU" dirty="0" err="1"/>
              <a:t>дерев'яна</a:t>
            </a:r>
            <a:r>
              <a:rPr lang="ru-RU" dirty="0"/>
              <a:t>, </a:t>
            </a:r>
            <a:r>
              <a:rPr lang="ru-RU" dirty="0" err="1"/>
              <a:t>скляна</a:t>
            </a:r>
            <a:r>
              <a:rPr lang="ru-RU" dirty="0"/>
              <a:t>, </a:t>
            </a:r>
            <a:r>
              <a:rPr lang="ru-RU" dirty="0" err="1"/>
              <a:t>металева</a:t>
            </a:r>
            <a:r>
              <a:rPr lang="ru-RU" dirty="0" smtClean="0"/>
              <a:t>);</a:t>
            </a:r>
          </a:p>
          <a:p>
            <a:pPr marL="176213" lvl="0" indent="-176213">
              <a:buFont typeface="Wingdings" panose="05000000000000000000" pitchFamily="2" charset="2"/>
              <a:buChar char="§"/>
            </a:pPr>
            <a:r>
              <a:rPr lang="ru-RU" dirty="0" err="1" smtClean="0"/>
              <a:t>предмети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вийшли</a:t>
            </a:r>
            <a:r>
              <a:rPr lang="ru-RU" dirty="0"/>
              <a:t> з </a:t>
            </a:r>
            <a:r>
              <a:rPr lang="ru-RU" dirty="0" err="1"/>
              <a:t>ужитку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втратили</a:t>
            </a:r>
            <a:r>
              <a:rPr lang="ru-RU" dirty="0"/>
              <a:t> </a:t>
            </a:r>
            <a:r>
              <a:rPr lang="ru-RU" dirty="0" err="1"/>
              <a:t>споживчі</a:t>
            </a:r>
            <a:r>
              <a:rPr lang="ru-RU" dirty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;</a:t>
            </a:r>
          </a:p>
          <a:p>
            <a:pPr marL="176213" lvl="0" indent="-176213">
              <a:buFont typeface="Wingdings" panose="05000000000000000000" pitchFamily="2" charset="2"/>
              <a:buChar char="§"/>
            </a:pP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/>
              <a:t>з дерева, </a:t>
            </a:r>
            <a:r>
              <a:rPr lang="ru-RU" dirty="0" err="1"/>
              <a:t>металу</a:t>
            </a:r>
            <a:r>
              <a:rPr lang="ru-RU" dirty="0"/>
              <a:t>,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скла</a:t>
            </a:r>
            <a:r>
              <a:rPr lang="ru-RU" dirty="0"/>
              <a:t>, </a:t>
            </a:r>
            <a:r>
              <a:rPr lang="ru-RU" dirty="0" err="1"/>
              <a:t>пластмаси</a:t>
            </a:r>
            <a:r>
              <a:rPr lang="ru-RU" dirty="0"/>
              <a:t>, текстилю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зламані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застарілі</a:t>
            </a:r>
            <a:r>
              <a:rPr lang="ru-RU" dirty="0"/>
              <a:t> </a:t>
            </a:r>
            <a:r>
              <a:rPr lang="ru-RU" dirty="0" err="1"/>
              <a:t>побутові</a:t>
            </a:r>
            <a:r>
              <a:rPr lang="ru-RU" dirty="0"/>
              <a:t> </a:t>
            </a:r>
            <a:r>
              <a:rPr lang="ru-RU" dirty="0" err="1"/>
              <a:t>прилади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78746" y="2402170"/>
            <a:ext cx="287540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Вторинна</a:t>
            </a:r>
            <a:r>
              <a:rPr lang="ru-RU" sz="2000" b="1" dirty="0"/>
              <a:t> </a:t>
            </a:r>
            <a:r>
              <a:rPr lang="ru-RU" sz="2000" b="1" dirty="0" err="1"/>
              <a:t>сировина</a:t>
            </a:r>
            <a:r>
              <a:rPr lang="ru-RU" sz="2000" b="1" dirty="0"/>
              <a:t> — </a:t>
            </a:r>
            <a:r>
              <a:rPr lang="ru-RU" sz="2000" b="1" dirty="0" err="1"/>
              <a:t>матеріали</a:t>
            </a:r>
            <a:r>
              <a:rPr lang="ru-RU" sz="2000" b="1" dirty="0"/>
              <a:t> і </a:t>
            </a:r>
            <a:r>
              <a:rPr lang="ru-RU" sz="2000" b="1" dirty="0" err="1"/>
              <a:t>вироби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після</a:t>
            </a:r>
            <a:r>
              <a:rPr lang="ru-RU" sz="2000" b="1" dirty="0"/>
              <a:t> </a:t>
            </a:r>
            <a:r>
              <a:rPr lang="ru-RU" sz="2000" b="1" dirty="0" err="1"/>
              <a:t>первісного</a:t>
            </a:r>
            <a:r>
              <a:rPr lang="ru-RU" sz="2000" b="1" dirty="0"/>
              <a:t> </a:t>
            </a:r>
            <a:r>
              <a:rPr lang="ru-RU" sz="2000" b="1" dirty="0" err="1"/>
              <a:t>повного</a:t>
            </a:r>
            <a:r>
              <a:rPr lang="ru-RU" sz="2000" b="1" dirty="0"/>
              <a:t> </a:t>
            </a:r>
            <a:r>
              <a:rPr lang="ru-RU" sz="2000" b="1" dirty="0" err="1"/>
              <a:t>використання</a:t>
            </a:r>
            <a:r>
              <a:rPr lang="ru-RU" sz="2000" b="1" dirty="0"/>
              <a:t> (</a:t>
            </a:r>
            <a:r>
              <a:rPr lang="ru-RU" sz="2000" b="1" dirty="0" err="1"/>
              <a:t>зношування</a:t>
            </a:r>
            <a:r>
              <a:rPr lang="ru-RU" sz="2000" b="1" dirty="0"/>
              <a:t>)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вживати</a:t>
            </a:r>
            <a:r>
              <a:rPr lang="ru-RU" sz="2000" b="1" dirty="0"/>
              <a:t> у </a:t>
            </a:r>
            <a:r>
              <a:rPr lang="ru-RU" sz="2000" b="1" dirty="0" err="1"/>
              <a:t>виробництві</a:t>
            </a:r>
            <a:r>
              <a:rPr lang="ru-RU" sz="2000" b="1" dirty="0"/>
              <a:t> повторно як </a:t>
            </a:r>
            <a:r>
              <a:rPr lang="ru-RU" sz="2000" b="1" dirty="0" err="1"/>
              <a:t>сировину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89715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21971" y="582906"/>
            <a:ext cx="8951331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414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86200" y="1754140"/>
            <a:ext cx="5752424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познайомимося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сучасною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письменницею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Зоряною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Живкою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прочитаємо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оповідання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«Добре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вдома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і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дізнаємось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сміття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мріяти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40031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6285" y="494529"/>
            <a:ext cx="9557658" cy="7899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Виставка</a:t>
            </a:r>
            <a:r>
              <a:rPr lang="ru-RU" sz="4000" b="1" dirty="0" smtClean="0"/>
              <a:t> книг </a:t>
            </a:r>
            <a:r>
              <a:rPr lang="ru-RU" sz="4000" b="1" dirty="0" err="1" smtClean="0">
                <a:solidFill>
                  <a:schemeClr val="bg1"/>
                </a:solidFill>
              </a:rPr>
              <a:t>Зоряни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Живки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9778" y="4274546"/>
            <a:ext cx="2599313" cy="18618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обкладинки книжок. </a:t>
            </a:r>
          </a:p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думаєш, </a:t>
            </a:r>
          </a:p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вони?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t="17195" b="19395"/>
          <a:stretch/>
        </p:blipFill>
        <p:spPr bwMode="auto">
          <a:xfrm>
            <a:off x="3305397" y="1338505"/>
            <a:ext cx="2808763" cy="272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Електронна книга «Мрія. Небесні авіалінії» – завантажити безкоштовно книгу  у форматі epub, mobi, pdf від автора Зоряна Живка на YAKAB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376">
            <a:off x="595101" y="1610455"/>
            <a:ext cx="2369446" cy="274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61" y="1338505"/>
            <a:ext cx="2372597" cy="272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Купити книгу &quot;Півник-переможець&quot;, Зоряна Живка Свічадо | 95 гр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164">
            <a:off x="9080929" y="1620641"/>
            <a:ext cx="2431652" cy="280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Софійка, мишка і три горішки, Зоряна Живка — купити книгу за 120 грн у  Readea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190" y="3920506"/>
            <a:ext cx="2446413" cy="256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5" descr="Зоряна Живка “Добре вдома” (Уривок з Хрестоматії 1-2 класів) - Зоряна Живка  (Зоя Жук) » 1-ша Бібліотека Аудіокниг Українською Мовою Безкоштов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D:\2 клас\2 Читання\1 Савченко\02 Таємниці рідної мови\№021 -  Робота з дитячою книжкою\2024-10-09_1043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23" y="3920506"/>
            <a:ext cx="2286227" cy="24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9261263" y="5899218"/>
            <a:ext cx="2070983" cy="4743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Аудіокнига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35514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4458</TotalTime>
  <Words>627</Words>
  <Application>Microsoft Office PowerPoint</Application>
  <PresentationFormat>Произвольный</PresentationFormat>
  <Paragraphs>102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 «Снайперське око»</vt:lpstr>
      <vt:lpstr>Макулатура</vt:lpstr>
      <vt:lpstr>Презентация PowerPoint</vt:lpstr>
      <vt:lpstr>Презентация PowerPoint</vt:lpstr>
      <vt:lpstr>Презентация PowerPoint</vt:lpstr>
      <vt:lpstr>Вправа «Інтуіція»</vt:lpstr>
      <vt:lpstr>Словникова робота</vt:lpstr>
      <vt:lpstr>Зоряна Живка «Добре вдома»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387</cp:revision>
  <dcterms:created xsi:type="dcterms:W3CDTF">2018-01-05T16:38:53Z</dcterms:created>
  <dcterms:modified xsi:type="dcterms:W3CDTF">2024-10-09T11:42:58Z</dcterms:modified>
</cp:coreProperties>
</file>