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50" r:id="rId3"/>
    <p:sldId id="333" r:id="rId4"/>
    <p:sldId id="345" r:id="rId5"/>
    <p:sldId id="348" r:id="rId6"/>
    <p:sldId id="334" r:id="rId7"/>
    <p:sldId id="328" r:id="rId8"/>
    <p:sldId id="336" r:id="rId9"/>
    <p:sldId id="335" r:id="rId10"/>
    <p:sldId id="298" r:id="rId11"/>
    <p:sldId id="340" r:id="rId12"/>
    <p:sldId id="349" r:id="rId13"/>
    <p:sldId id="34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00B050"/>
    <a:srgbClr val="FFFF00"/>
    <a:srgbClr val="1694E9"/>
    <a:srgbClr val="FFB441"/>
    <a:srgbClr val="709E32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8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6804" y="4702030"/>
            <a:ext cx="9869500" cy="91940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. Чухліб «Чи далеко до осені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?»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3" y="885553"/>
            <a:ext cx="3013365" cy="296487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31177" y="1084950"/>
            <a:ext cx="3275127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2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Читаємо і пізнаємо таємниці рідної мови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4529"/>
            <a:ext cx="9896666" cy="717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Запитання до </a:t>
            </a:r>
            <a:r>
              <a:rPr lang="uk-UA" sz="4000" b="1" dirty="0" smtClean="0">
                <a:solidFill>
                  <a:schemeClr val="bg1"/>
                </a:solidFill>
              </a:rPr>
              <a:t>тексту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050" y="1279721"/>
            <a:ext cx="6799167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 Чи сподобалося </a:t>
            </a:r>
            <a:r>
              <a:rPr lang="uk-UA" sz="2400" b="1" dirty="0" smtClean="0">
                <a:solidFill>
                  <a:srgbClr val="FFFF00"/>
                </a:solidFill>
              </a:rPr>
              <a:t>тобі </a:t>
            </a:r>
            <a:r>
              <a:rPr lang="uk-UA" sz="2400" b="1" dirty="0">
                <a:solidFill>
                  <a:srgbClr val="FFFF00"/>
                </a:solidFill>
              </a:rPr>
              <a:t>оповідання?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 Де було гніздо лелек? Чим були заклопотані старі </a:t>
            </a:r>
            <a:r>
              <a:rPr lang="uk-UA" sz="2400" b="1" dirty="0" err="1">
                <a:solidFill>
                  <a:srgbClr val="FFFF00"/>
                </a:solidFill>
              </a:rPr>
              <a:t>лелеки</a:t>
            </a:r>
            <a:r>
              <a:rPr lang="uk-UA" sz="2400" b="1" dirty="0">
                <a:solidFill>
                  <a:srgbClr val="FFFF00"/>
                </a:solidFill>
              </a:rPr>
              <a:t>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 Хто спостерігав за лелеками?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Про що хотіли дізнатися діти? Знайди </a:t>
            </a:r>
            <a:r>
              <a:rPr lang="uk-UA" sz="2400" b="1" dirty="0">
                <a:solidFill>
                  <a:schemeClr val="bg1"/>
                </a:solidFill>
              </a:rPr>
              <a:t>абзац,</a:t>
            </a:r>
            <a:r>
              <a:rPr lang="uk-UA" sz="2400" b="1" dirty="0">
                <a:solidFill>
                  <a:srgbClr val="FFFF00"/>
                </a:solidFill>
              </a:rPr>
              <a:t> де передано хвилювання дітей за долю лелеченят.</a:t>
            </a:r>
          </a:p>
          <a:p>
            <a:pPr marL="363538" indent="-363538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Який </a:t>
            </a:r>
            <a:r>
              <a:rPr lang="uk-UA" sz="2400" b="1" dirty="0">
                <a:solidFill>
                  <a:schemeClr val="bg1"/>
                </a:solidFill>
              </a:rPr>
              <a:t>абзац</a:t>
            </a:r>
            <a:r>
              <a:rPr lang="uk-UA" sz="2400" b="1" dirty="0">
                <a:solidFill>
                  <a:srgbClr val="FFFF00"/>
                </a:solidFill>
              </a:rPr>
              <a:t> є </a:t>
            </a:r>
            <a:r>
              <a:rPr lang="uk-UA" sz="2400" b="1" dirty="0">
                <a:solidFill>
                  <a:schemeClr val="bg1"/>
                </a:solidFill>
              </a:rPr>
              <a:t>зачином</a:t>
            </a:r>
            <a:r>
              <a:rPr lang="uk-UA" sz="2400" b="1" dirty="0">
                <a:solidFill>
                  <a:srgbClr val="FFFF00"/>
                </a:solidFill>
              </a:rPr>
              <a:t>, який </a:t>
            </a:r>
            <a:r>
              <a:rPr lang="uk-UA" sz="2400" b="1" dirty="0">
                <a:solidFill>
                  <a:schemeClr val="bg1"/>
                </a:solidFill>
              </a:rPr>
              <a:t>кінцівкою</a:t>
            </a:r>
            <a:r>
              <a:rPr lang="uk-UA" sz="2400" b="1" dirty="0" smtClean="0">
                <a:solidFill>
                  <a:srgbClr val="FFFF00"/>
                </a:solidFill>
              </a:rPr>
              <a:t>?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050" y="4414411"/>
            <a:ext cx="588300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Чи </a:t>
            </a:r>
            <a:r>
              <a:rPr lang="uk-UA" sz="2400" b="1" dirty="0" smtClean="0">
                <a:solidFill>
                  <a:schemeClr val="bg1"/>
                </a:solidFill>
              </a:rPr>
              <a:t>знайшов/ла ти </a:t>
            </a:r>
            <a:r>
              <a:rPr lang="uk-UA" sz="2400" b="1" dirty="0">
                <a:solidFill>
                  <a:schemeClr val="bg1"/>
                </a:solidFill>
              </a:rPr>
              <a:t>відповідь на запитання, що є в заголовку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51" y="1301755"/>
            <a:ext cx="4060855" cy="30483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15917" y="4426609"/>
            <a:ext cx="48914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Абзац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– частина тексту від одного відступу до іншого, речення якої зв'язані за змістом.</a:t>
            </a:r>
          </a:p>
        </p:txBody>
      </p:sp>
    </p:spTree>
    <p:extLst>
      <p:ext uri="{BB962C8B-B14F-4D97-AF65-F5344CB8AC3E}">
        <p14:creationId xmlns:p14="http://schemas.microsoft.com/office/powerpoint/2010/main" val="37749380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494529"/>
            <a:ext cx="9929717" cy="7503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Загадка-</a:t>
            </a:r>
            <a:r>
              <a:rPr lang="uk-UA" sz="4000" b="1" dirty="0" err="1" smtClean="0">
                <a:solidFill>
                  <a:schemeClr val="bg1"/>
                </a:solidFill>
              </a:rPr>
              <a:t>добавлянка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«Дивний ключ</a:t>
            </a:r>
            <a:r>
              <a:rPr lang="uk-UA" sz="4000" b="1" dirty="0" smtClean="0">
                <a:solidFill>
                  <a:schemeClr val="bg1"/>
                </a:solidFill>
              </a:rPr>
              <a:t>…»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00" y="1343013"/>
            <a:ext cx="5287022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Дивний ключ у небо лине,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Не залізний, а пташиний.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Цим ключем в осінній млі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Відлітають … .</a:t>
            </a:r>
          </a:p>
        </p:txBody>
      </p:sp>
      <p:pic>
        <p:nvPicPr>
          <p:cNvPr id="10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04" y="1403968"/>
            <a:ext cx="3332565" cy="18737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54099" y="3504269"/>
            <a:ext cx="6357555" cy="485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Придумай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речення, де слово ключ має різні значення.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4099" y="4143072"/>
            <a:ext cx="6148552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2438" indent="-452438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Мама дала мені </a:t>
            </a:r>
            <a:r>
              <a:rPr lang="uk-UA" sz="2800" b="1" dirty="0">
                <a:solidFill>
                  <a:schemeClr val="bg1"/>
                </a:solidFill>
              </a:rPr>
              <a:t>ключ</a:t>
            </a:r>
            <a:r>
              <a:rPr lang="uk-UA" sz="2800" b="1" dirty="0">
                <a:solidFill>
                  <a:srgbClr val="FFFF00"/>
                </a:solidFill>
              </a:rPr>
              <a:t> від будинку.</a:t>
            </a:r>
          </a:p>
          <a:p>
            <a:pPr marL="452438" indent="-452438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Число 5 - </a:t>
            </a:r>
            <a:r>
              <a:rPr lang="uk-UA" sz="2800" b="1" dirty="0">
                <a:solidFill>
                  <a:schemeClr val="bg1"/>
                </a:solidFill>
              </a:rPr>
              <a:t>ключ</a:t>
            </a:r>
            <a:r>
              <a:rPr lang="uk-UA" sz="2800" b="1" dirty="0">
                <a:solidFill>
                  <a:srgbClr val="FFFF00"/>
                </a:solidFill>
              </a:rPr>
              <a:t> до задачі.</a:t>
            </a:r>
          </a:p>
          <a:p>
            <a:pPr marL="452438" indent="-452438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Тато купив гайковий </a:t>
            </a:r>
            <a:r>
              <a:rPr lang="uk-UA" sz="2800" b="1" dirty="0">
                <a:solidFill>
                  <a:schemeClr val="bg1"/>
                </a:solidFill>
              </a:rPr>
              <a:t>ключ</a:t>
            </a:r>
            <a:r>
              <a:rPr lang="uk-UA" sz="28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t="7079" r="13607" b="9137"/>
          <a:stretch/>
        </p:blipFill>
        <p:spPr bwMode="auto">
          <a:xfrm>
            <a:off x="7285017" y="3654699"/>
            <a:ext cx="2084792" cy="23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5"/>
          <a:stretch/>
        </p:blipFill>
        <p:spPr bwMode="auto">
          <a:xfrm>
            <a:off x="9210039" y="4835569"/>
            <a:ext cx="1331659" cy="11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32" y="3658794"/>
            <a:ext cx="1764157" cy="11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97611" y="2819647"/>
            <a:ext cx="2043015" cy="485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журавлі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429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4319" y="617193"/>
            <a:ext cx="9408910" cy="7990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4319" y="1903120"/>
            <a:ext cx="4387503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Прочитай оповідання. </a:t>
            </a:r>
            <a:r>
              <a:rPr lang="uk-UA" sz="3200" b="1" dirty="0" smtClean="0">
                <a:solidFill>
                  <a:srgbClr val="FFFF00"/>
                </a:solidFill>
              </a:rPr>
              <a:t>Поміркуй, як для тебе пройшло літо: пролетіло чи тягнулось.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05" y="1582156"/>
            <a:ext cx="4714257" cy="38656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9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2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2" y="1352582"/>
            <a:ext cx="9032553" cy="5720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справдилися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очікування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4" y="1996012"/>
            <a:ext cx="1797851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19" y="2082162"/>
            <a:ext cx="1719830" cy="270918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2" y="2049509"/>
            <a:ext cx="1888183" cy="277449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1" y="5073989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3" y="5049755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2" y="5049755"/>
            <a:ext cx="1761367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1" y="1996012"/>
            <a:ext cx="2448000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5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31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962" y="527186"/>
            <a:ext cx="9032553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962" y="1352582"/>
            <a:ext cx="9032553" cy="54447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олівець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відображає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твої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очікування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уроку?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D:\Картинки до тестів\Емоції Олівці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-331"/>
          <a:stretch/>
        </p:blipFill>
        <p:spPr bwMode="auto">
          <a:xfrm>
            <a:off x="8706664" y="1996012"/>
            <a:ext cx="1797851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13" y="1996012"/>
            <a:ext cx="1906043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1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6443"/>
          <a:stretch/>
        </p:blipFill>
        <p:spPr bwMode="auto">
          <a:xfrm>
            <a:off x="1471962" y="2049509"/>
            <a:ext cx="1761367" cy="277449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8723971" y="5073989"/>
            <a:ext cx="1820096" cy="104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Мені</a:t>
            </a:r>
            <a:r>
              <a:rPr lang="ru-RU" sz="2400" b="1" dirty="0" smtClean="0">
                <a:solidFill>
                  <a:schemeClr val="bg1"/>
                </a:solidFill>
              </a:rPr>
              <a:t> все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силу!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64813" y="5049755"/>
            <a:ext cx="1906043" cy="1041987"/>
          </a:xfrm>
          <a:prstGeom prst="roundRect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Позитивні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емоції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71962" y="5049755"/>
            <a:ext cx="1761367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Цікаві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знання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4689" r="5013" b="375"/>
          <a:stretch/>
        </p:blipFill>
        <p:spPr bwMode="auto">
          <a:xfrm>
            <a:off x="5957211" y="1996012"/>
            <a:ext cx="2448000" cy="28279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6138481" y="5049755"/>
            <a:ext cx="1820096" cy="10419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chemeClr val="bg1"/>
                </a:solidFill>
              </a:rPr>
              <a:t>Почуття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успіху</a:t>
            </a:r>
            <a:r>
              <a:rPr lang="ru-RU" sz="2400" b="1" dirty="0" smtClean="0">
                <a:solidFill>
                  <a:schemeClr val="bg1"/>
                </a:solidFill>
              </a:rPr>
              <a:t>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43458" y="1773174"/>
            <a:ext cx="6300181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3200" b="1" dirty="0"/>
              <a:t>Дзвоник пролунав веселий, </a:t>
            </a:r>
            <a:endParaRPr lang="ru-RU" sz="3200" b="1" dirty="0"/>
          </a:p>
          <a:p>
            <a:pPr algn="ctr" fontAlgn="base"/>
            <a:r>
              <a:rPr lang="uk-UA" sz="3200" b="1" dirty="0"/>
              <a:t>Дружно всіх він кличе в клас. </a:t>
            </a:r>
            <a:endParaRPr lang="ru-RU" sz="3200" b="1" dirty="0"/>
          </a:p>
          <a:p>
            <a:pPr algn="ctr" fontAlgn="base"/>
            <a:r>
              <a:rPr lang="uk-UA" sz="3200" b="1" dirty="0"/>
              <a:t>І цікаве на </a:t>
            </a:r>
            <a:r>
              <a:rPr lang="uk-UA" sz="3200" b="1" dirty="0" err="1"/>
              <a:t>уроці</a:t>
            </a:r>
            <a:endParaRPr lang="ru-RU" sz="3200" b="1" dirty="0"/>
          </a:p>
          <a:p>
            <a:pPr algn="ctr" fontAlgn="base"/>
            <a:r>
              <a:rPr lang="uk-UA" sz="3200" b="1" dirty="0"/>
              <a:t>Пропоную я для вас.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6152321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1687" y="627247"/>
            <a:ext cx="9727894" cy="8159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7092" y="2185766"/>
            <a:ext cx="624435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</a:rPr>
              <a:t>Ли</a:t>
            </a:r>
            <a:r>
              <a:rPr lang="uk-UA" sz="3600" b="1" dirty="0">
                <a:solidFill>
                  <a:schemeClr val="bg1"/>
                </a:solidFill>
              </a:rPr>
              <a:t>нуть в небі </a:t>
            </a:r>
            <a:r>
              <a:rPr lang="uk-UA" sz="3600" b="1" dirty="0" smtClean="0">
                <a:solidFill>
                  <a:schemeClr val="bg1"/>
                </a:solidFill>
              </a:rPr>
              <a:t>журав</a:t>
            </a:r>
            <a:r>
              <a:rPr lang="uk-UA" sz="3600" b="1" dirty="0" smtClean="0">
                <a:solidFill>
                  <a:srgbClr val="FFFF00"/>
                </a:solidFill>
              </a:rPr>
              <a:t>лі,</a:t>
            </a:r>
            <a:endParaRPr lang="uk-UA" sz="3600" b="1" dirty="0">
              <a:solidFill>
                <a:srgbClr val="FFFF00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кур</a:t>
            </a:r>
            <a:r>
              <a:rPr lang="uk-UA" sz="3600" b="1" dirty="0">
                <a:solidFill>
                  <a:srgbClr val="FFFF00"/>
                </a:solidFill>
              </a:rPr>
              <a:t>ли</a:t>
            </a:r>
            <a:r>
              <a:rPr lang="uk-UA" sz="3600" b="1" dirty="0">
                <a:solidFill>
                  <a:schemeClr val="bg1"/>
                </a:solidFill>
              </a:rPr>
              <a:t>чуть до зем</a:t>
            </a:r>
            <a:r>
              <a:rPr lang="uk-UA" sz="3600" b="1" dirty="0">
                <a:solidFill>
                  <a:srgbClr val="FFFF00"/>
                </a:solidFill>
              </a:rPr>
              <a:t>лі</a:t>
            </a:r>
            <a:r>
              <a:rPr lang="uk-UA" sz="3600" b="1" dirty="0">
                <a:solidFill>
                  <a:schemeClr val="bg1"/>
                </a:solidFill>
              </a:rPr>
              <a:t>.</a:t>
            </a:r>
          </a:p>
          <a:p>
            <a:r>
              <a:rPr lang="uk-UA" sz="3600" b="1" dirty="0">
                <a:solidFill>
                  <a:srgbClr val="FFFF00"/>
                </a:solidFill>
              </a:rPr>
              <a:t>Ли</a:t>
            </a:r>
            <a:r>
              <a:rPr lang="uk-UA" sz="3600" b="1" dirty="0">
                <a:solidFill>
                  <a:schemeClr val="bg1"/>
                </a:solidFill>
              </a:rPr>
              <a:t>нуть сірими </a:t>
            </a:r>
            <a:r>
              <a:rPr lang="uk-UA" sz="3600" b="1" dirty="0" smtClean="0">
                <a:solidFill>
                  <a:schemeClr val="bg1"/>
                </a:solidFill>
              </a:rPr>
              <a:t>ключ</a:t>
            </a:r>
            <a:r>
              <a:rPr lang="uk-UA" sz="3600" b="1" dirty="0" smtClean="0">
                <a:solidFill>
                  <a:srgbClr val="FFFF00"/>
                </a:solidFill>
              </a:rPr>
              <a:t>ами,</a:t>
            </a:r>
            <a:endParaRPr lang="uk-UA" sz="3600" b="1" dirty="0">
              <a:solidFill>
                <a:srgbClr val="FFFF00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відми</a:t>
            </a:r>
            <a:r>
              <a:rPr lang="uk-UA" sz="3600" b="1" dirty="0">
                <a:solidFill>
                  <a:srgbClr val="FFFF00"/>
                </a:solidFill>
              </a:rPr>
              <a:t>ка</a:t>
            </a:r>
            <a:r>
              <a:rPr lang="uk-UA" sz="3600" b="1" dirty="0">
                <a:solidFill>
                  <a:schemeClr val="bg1"/>
                </a:solidFill>
              </a:rPr>
              <a:t>ють </a:t>
            </a:r>
            <a:r>
              <a:rPr lang="uk-UA" sz="3600" b="1" dirty="0">
                <a:solidFill>
                  <a:srgbClr val="FFFF00"/>
                </a:solidFill>
              </a:rPr>
              <a:t>бі</a:t>
            </a:r>
            <a:r>
              <a:rPr lang="uk-UA" sz="3600" b="1" dirty="0">
                <a:solidFill>
                  <a:schemeClr val="bg1"/>
                </a:solidFill>
              </a:rPr>
              <a:t>лі </a:t>
            </a:r>
            <a:r>
              <a:rPr lang="uk-UA" sz="3600" b="1" dirty="0">
                <a:solidFill>
                  <a:srgbClr val="FFFF00"/>
                </a:solidFill>
              </a:rPr>
              <a:t>бра</a:t>
            </a:r>
            <a:r>
              <a:rPr lang="uk-UA" sz="3600" b="1" dirty="0">
                <a:solidFill>
                  <a:schemeClr val="bg1"/>
                </a:solidFill>
              </a:rPr>
              <a:t>ми.</a:t>
            </a:r>
          </a:p>
          <a:p>
            <a:pPr algn="r"/>
            <a:r>
              <a:rPr lang="uk-UA" sz="3600" b="1" i="1" dirty="0">
                <a:solidFill>
                  <a:schemeClr val="bg1"/>
                </a:solidFill>
              </a:rPr>
              <a:t>Олександр Олесь</a:t>
            </a:r>
          </a:p>
          <a:p>
            <a:pPr algn="ctr"/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3552" y="1511864"/>
            <a:ext cx="9727894" cy="5313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вірш. Чітко вимовляй виділені склади.</a:t>
            </a:r>
          </a:p>
        </p:txBody>
      </p:sp>
      <p:pic>
        <p:nvPicPr>
          <p:cNvPr id="1026" name="Picture 2" descr="D:\Картинки до тестів\Тварини\Ключ журав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51" y="2158352"/>
            <a:ext cx="3115947" cy="30744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971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1454227"/>
            <a:ext cx="4257141" cy="585291"/>
          </a:xfr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Додай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слова — назви ознак.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914401" y="2088949"/>
            <a:ext cx="3624548" cy="23083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8890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Дощ (який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?) — </a:t>
            </a:r>
            <a:endParaRPr kumimoji="0" lang="uk-UA" sz="3600" b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Осінь (яка?) —</a:t>
            </a:r>
          </a:p>
          <a:p>
            <a:pPr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Дерево (яке?) —</a:t>
            </a:r>
          </a:p>
          <a:p>
            <a:pPr marR="0" lvl="0" indent="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Діти (які) — 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1" y="649995"/>
            <a:ext cx="10315438" cy="760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«Хто більше?»</a:t>
            </a:r>
            <a:r>
              <a:rPr lang="uk-UA" sz="4000" dirty="0">
                <a:solidFill>
                  <a:schemeClr val="bg1"/>
                </a:solidFill>
              </a:rPr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6161" y="2100590"/>
            <a:ext cx="3183874" cy="646331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дрібний, </a:t>
            </a:r>
            <a:r>
              <a:rPr lang="uk-UA" sz="36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…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Осінь. Дощ - Вірші. Кольори рок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07" y="1535316"/>
            <a:ext cx="2603632" cy="39054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Чим розважити дитину восени? | CRE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5" y="4397273"/>
            <a:ext cx="3143440" cy="21555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6158" y="2695933"/>
            <a:ext cx="3183873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щедра, </a:t>
            </a:r>
            <a:r>
              <a:rPr lang="uk-UA" sz="3600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…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6161" y="3281352"/>
            <a:ext cx="3183872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високе, …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6159" y="3905230"/>
            <a:ext cx="3183873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веселі, …</a:t>
            </a: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639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70303" y="1948512"/>
            <a:ext cx="6499951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dirty="0" smtClean="0">
                <a:solidFill>
                  <a:schemeClr val="bg1"/>
                </a:solidFill>
              </a:rPr>
              <a:t>ми поспілкуємося на тему </a:t>
            </a:r>
          </a:p>
          <a:p>
            <a:pPr algn="ctr"/>
            <a:r>
              <a:rPr lang="uk-UA" sz="2800" i="1" dirty="0" smtClean="0">
                <a:solidFill>
                  <a:schemeClr val="bg1"/>
                </a:solidFill>
              </a:rPr>
              <a:t>«</a:t>
            </a:r>
            <a:r>
              <a:rPr lang="uk-UA" sz="2800" i="1" dirty="0">
                <a:solidFill>
                  <a:schemeClr val="bg1"/>
                </a:solidFill>
              </a:rPr>
              <a:t>На зеленому човні пропливає </a:t>
            </a:r>
            <a:r>
              <a:rPr lang="uk-UA" sz="2800" i="1" dirty="0" smtClean="0">
                <a:solidFill>
                  <a:schemeClr val="bg1"/>
                </a:solidFill>
              </a:rPr>
              <a:t>літо</a:t>
            </a:r>
            <a:r>
              <a:rPr lang="uk-UA" sz="2800" i="1" dirty="0" smtClean="0">
                <a:solidFill>
                  <a:schemeClr val="bg1"/>
                </a:solidFill>
              </a:rPr>
              <a:t>». </a:t>
            </a:r>
            <a:endParaRPr lang="uk-UA" sz="2800" dirty="0" smtClean="0"/>
          </a:p>
          <a:p>
            <a:pPr algn="ctr"/>
            <a:r>
              <a:rPr lang="uk-UA" sz="2800" dirty="0" smtClean="0"/>
              <a:t>Вчитимемося </a:t>
            </a:r>
            <a:r>
              <a:rPr lang="uk-UA" sz="2800" dirty="0" smtClean="0"/>
              <a:t>усвідомле</a:t>
            </a:r>
            <a:r>
              <a:rPr lang="uk-UA" sz="2800" dirty="0" smtClean="0"/>
              <a:t>но </a:t>
            </a:r>
            <a:r>
              <a:rPr lang="uk-UA" sz="2800" dirty="0" smtClean="0"/>
              <a:t>читати </a:t>
            </a:r>
            <a:r>
              <a:rPr lang="uk-UA" sz="2800" dirty="0" smtClean="0"/>
              <a:t>оповідання, </a:t>
            </a:r>
            <a:r>
              <a:rPr lang="uk-UA" sz="2800" dirty="0" smtClean="0"/>
              <a:t>визначати </a:t>
            </a:r>
            <a:r>
              <a:rPr lang="uk-UA" sz="2800" dirty="0" smtClean="0"/>
              <a:t>абзаци </a:t>
            </a:r>
            <a:r>
              <a:rPr lang="uk-UA" sz="2800" dirty="0" smtClean="0"/>
              <a:t>в тексті. Знаходити г</a:t>
            </a:r>
            <a:r>
              <a:rPr lang="uk-UA" sz="2800" dirty="0" smtClean="0"/>
              <a:t>оловне в творі. </a:t>
            </a:r>
            <a:endParaRPr lang="uk-UA" sz="2800" dirty="0" smtClean="0"/>
          </a:p>
        </p:txBody>
      </p:sp>
    </p:spTree>
    <p:extLst>
      <p:ext uri="{BB962C8B-B14F-4D97-AF65-F5344CB8AC3E}">
        <p14:creationId xmlns:p14="http://schemas.microsoft.com/office/powerpoint/2010/main" val="35206385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9389" y="494528"/>
            <a:ext cx="9935445" cy="8825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автором</a:t>
            </a:r>
            <a:r>
              <a:rPr lang="uk-UA" sz="4000" b="1" dirty="0">
                <a:solidFill>
                  <a:schemeClr val="bg1"/>
                </a:solidFill>
              </a:rPr>
              <a:t>. Василь Чухліб.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7519" y="1750426"/>
            <a:ext cx="5179796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Василь Васильович Чухліб – </a:t>
            </a:r>
            <a:r>
              <a:rPr lang="uk-UA" sz="4000" b="1" dirty="0">
                <a:solidFill>
                  <a:schemeClr val="bg1"/>
                </a:solidFill>
              </a:rPr>
              <a:t>український письменник, журналіст, громадський діяч, літературознавець.</a:t>
            </a:r>
          </a:p>
        </p:txBody>
      </p:sp>
      <p:pic>
        <p:nvPicPr>
          <p:cNvPr id="2050" name="Picture 2" descr="ÐÐ°ÑÑÐ¸Ð½ÐºÐ¸ Ð¿Ð¾ Ð·Ð°Ð¿ÑÐ¾ÑÑ Ð²Ð°ÑÐ¸Ð»Ñ ÑÑÑÐ»ÑÐ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858" y="1750426"/>
            <a:ext cx="2656506" cy="39847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8741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349" y="541816"/>
            <a:ext cx="10333822" cy="780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865130" y="1432193"/>
            <a:ext cx="3108548" cy="3958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лелечиха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лелеченята</a:t>
            </a:r>
          </a:p>
          <a:p>
            <a:pPr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  <a:ea typeface="+mj-ea"/>
                <a:cs typeface="+mj-cs"/>
              </a:rPr>
              <a:t>незмигливо</a:t>
            </a:r>
            <a:endParaRPr lang="uk-UA" sz="3600" b="1" dirty="0">
              <a:solidFill>
                <a:schemeClr val="bg1"/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штовхати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розіб'ються</a:t>
            </a:r>
          </a:p>
          <a:p>
            <a:pPr eaLnBrk="0" hangingPunct="0">
              <a:defRPr/>
            </a:pPr>
            <a:r>
              <a:rPr lang="uk-UA" sz="3600" b="1" dirty="0" err="1">
                <a:solidFill>
                  <a:schemeClr val="bg1"/>
                </a:solidFill>
              </a:rPr>
              <a:t>відірвавшися</a:t>
            </a:r>
            <a:endParaRPr lang="uk-UA" sz="3600" b="1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кружляючи  </a:t>
            </a:r>
            <a:endParaRPr lang="ru-RU" sz="36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223761" y="1432193"/>
            <a:ext cx="3594803" cy="389974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клекотати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топчуться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летить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на край гнізда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не зводячи очей</a:t>
            </a:r>
          </a:p>
          <a:p>
            <a:pPr eaLnBrk="0" hangingPunct="0">
              <a:defRPr/>
            </a:pPr>
            <a:r>
              <a:rPr lang="uk-UA" sz="3600" b="1" dirty="0">
                <a:solidFill>
                  <a:schemeClr val="bg1"/>
                </a:solidFill>
                <a:ea typeface="+mj-ea"/>
                <a:cs typeface="+mj-cs"/>
              </a:rPr>
              <a:t>витанцьовують</a:t>
            </a:r>
          </a:p>
          <a:p>
            <a:pPr eaLnBrk="0" hangingPunct="0">
              <a:defRPr/>
            </a:pPr>
            <a:r>
              <a:rPr lang="uk-UA" sz="3600" b="1" dirty="0" smtClean="0">
                <a:solidFill>
                  <a:schemeClr val="bg1"/>
                </a:solidFill>
                <a:ea typeface="+mj-ea"/>
                <a:cs typeface="+mj-cs"/>
              </a:rPr>
              <a:t>виспівують</a:t>
            </a:r>
            <a:endParaRPr lang="uk-UA" sz="36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0634" y="1432193"/>
            <a:ext cx="2474408" cy="349081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083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046" y="503595"/>
            <a:ext cx="10664327" cy="760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Василь Чухліб </a:t>
            </a:r>
            <a:r>
              <a:rPr lang="uk-UA" sz="4000" b="1" dirty="0">
                <a:solidFill>
                  <a:schemeClr val="bg1"/>
                </a:solidFill>
              </a:rPr>
              <a:t>«Чи далеко до осені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336"/>
          <a:stretch/>
        </p:blipFill>
        <p:spPr>
          <a:xfrm>
            <a:off x="4007173" y="1263945"/>
            <a:ext cx="7605181" cy="522461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100" name="Picture 4" descr="ÐÐ°ÑÑÐ¸Ð½ÐºÐ¸ Ð¿Ð¾ Ð·Ð°Ð¿ÑÐ¾ÑÑ Ð»ÐµÐ»ÐµÐºÐ° Ð· Ð»ÐµÐ»ÐµÑÐµÐ½ÑÑÐ°Ð¼Ð¸ Ð½Ð° Ð´ÐµÑÐµÐ²Ñ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8" y="1263945"/>
            <a:ext cx="3280160" cy="37133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046" y="4989788"/>
            <a:ext cx="319259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uk-UA" sz="2400" b="1" dirty="0" err="1" smtClean="0">
                <a:solidFill>
                  <a:schemeClr val="bg1"/>
                </a:solidFill>
              </a:rPr>
              <a:t>Незмигливо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–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 eaLnBrk="0" hangingPunct="0">
              <a:defRPr/>
            </a:pPr>
            <a:r>
              <a:rPr lang="uk-UA" sz="2400" b="1" dirty="0" smtClean="0">
                <a:solidFill>
                  <a:schemeClr val="bg1"/>
                </a:solidFill>
              </a:rPr>
              <a:t>не </a:t>
            </a:r>
            <a:r>
              <a:rPr lang="uk-UA" sz="2400" b="1" dirty="0">
                <a:solidFill>
                  <a:schemeClr val="bg1"/>
                </a:solidFill>
              </a:rPr>
              <a:t>зводячи очей.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621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51752" y="1322973"/>
            <a:ext cx="7539753" cy="4338253"/>
            <a:chOff x="3951752" y="1466194"/>
            <a:chExt cx="7539753" cy="433825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752" y="1466194"/>
              <a:ext cx="7539753" cy="228452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1752" y="3748917"/>
              <a:ext cx="7539753" cy="2055530"/>
            </a:xfrm>
            <a:prstGeom prst="rect">
              <a:avLst/>
            </a:prstGeom>
          </p:spPr>
        </p:pic>
      </p:grpSp>
      <p:pic>
        <p:nvPicPr>
          <p:cNvPr id="5122" name="Picture 2" descr="ÐÐ°ÑÑÐ¸Ð½ÐºÐ¸ Ð¿Ð¾ Ð·Ð°Ð¿ÑÐ¾ÑÑ Ð»ÐµÐ»ÐµÐºÐ° Ð· Ð»ÐµÐ»ÐµÑÐµÐ½ÑÑÐ°Ð¼Ð¸ Ð½Ð° Ð´ÐµÑÐµÐ²Ñ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" y="3393163"/>
            <a:ext cx="2781045" cy="1861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" y="1375263"/>
            <a:ext cx="2828546" cy="188569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3046" y="503595"/>
            <a:ext cx="10664327" cy="7030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Василь Чухліб </a:t>
            </a:r>
            <a:r>
              <a:rPr lang="uk-UA" sz="4000" b="1" dirty="0">
                <a:solidFill>
                  <a:schemeClr val="bg1"/>
                </a:solidFill>
              </a:rPr>
              <a:t>«Чи далеко до осені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7455" y="5672351"/>
            <a:ext cx="57199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На зеленому човні пропливає літо…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47091" y="5661226"/>
            <a:ext cx="3209322" cy="4590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 ти розумієш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вислів: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30-31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4100" y="6061831"/>
            <a:ext cx="539878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Швидко чи повільно пливе човен літа?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18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5219</TotalTime>
  <Words>453</Words>
  <Application>Microsoft Office PowerPoint</Application>
  <PresentationFormat>Произвольный</PresentationFormat>
  <Paragraphs>100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Додай слова — назви ознак.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347</cp:revision>
  <dcterms:created xsi:type="dcterms:W3CDTF">2018-01-05T16:38:53Z</dcterms:created>
  <dcterms:modified xsi:type="dcterms:W3CDTF">2024-10-12T18:00:21Z</dcterms:modified>
</cp:coreProperties>
</file>