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5" r:id="rId3"/>
    <p:sldId id="306" r:id="rId4"/>
    <p:sldId id="309" r:id="rId5"/>
    <p:sldId id="284" r:id="rId6"/>
    <p:sldId id="289" r:id="rId7"/>
    <p:sldId id="310" r:id="rId8"/>
    <p:sldId id="278" r:id="rId9"/>
    <p:sldId id="290" r:id="rId10"/>
    <p:sldId id="295" r:id="rId11"/>
    <p:sldId id="292" r:id="rId12"/>
    <p:sldId id="298" r:id="rId13"/>
    <p:sldId id="307" r:id="rId14"/>
    <p:sldId id="3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7C268"/>
    <a:srgbClr val="722651"/>
    <a:srgbClr val="C31D58"/>
    <a:srgbClr val="2F3242"/>
    <a:srgbClr val="DED231"/>
    <a:srgbClr val="295FFF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jpe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9415" y="4419350"/>
            <a:ext cx="9750302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Чому жовтіє і опадає листя?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15" y="1225893"/>
            <a:ext cx="4091563" cy="230576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67533" y="117080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5437" y="471265"/>
            <a:ext cx="8732066" cy="6965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1827" y="1456401"/>
            <a:ext cx="6110413" cy="44266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 природі нічого не пропадає марно. Так, опале листя за зиму перегниває.</a:t>
            </a:r>
            <a:r>
              <a:rPr lang="uk-UA" sz="2400" b="1" dirty="0"/>
              <a:t> </a:t>
            </a:r>
            <a:r>
              <a:rPr lang="uk-UA" sz="2400" b="1" dirty="0" smtClean="0"/>
              <a:t>З нього навесні утворюється цінне добриво – перегній, пожива для рослин. </a:t>
            </a:r>
          </a:p>
          <a:p>
            <a:pPr algn="ctr"/>
            <a:r>
              <a:rPr lang="uk-UA" sz="2400" b="1" dirty="0" smtClean="0"/>
              <a:t>Крім</a:t>
            </a:r>
            <a:r>
              <a:rPr lang="uk-UA" sz="2400" b="1" dirty="0"/>
              <a:t>  того,  щільний  </a:t>
            </a:r>
            <a:r>
              <a:rPr lang="uk-UA" sz="2400" b="1" dirty="0" smtClean="0"/>
              <a:t>килим </a:t>
            </a:r>
            <a:r>
              <a:rPr lang="uk-UA" sz="2400" b="1" dirty="0"/>
              <a:t> </a:t>
            </a:r>
            <a:r>
              <a:rPr lang="uk-UA" sz="2400" b="1" dirty="0" smtClean="0"/>
              <a:t>опалого</a:t>
            </a:r>
            <a:r>
              <a:rPr lang="uk-UA" sz="2400" b="1" dirty="0"/>
              <a:t>  листя  служить  </a:t>
            </a:r>
            <a:r>
              <a:rPr lang="uk-UA" sz="2400" b="1" dirty="0" smtClean="0"/>
              <a:t>хорошою</a:t>
            </a:r>
            <a:r>
              <a:rPr lang="uk-UA" sz="2400" b="1" dirty="0"/>
              <a:t>  перешкодою  для  дощової і  паводкової  води,  не  дає струмкам розмити родючий </a:t>
            </a:r>
            <a:r>
              <a:rPr lang="uk-UA" sz="2400" b="1" dirty="0" smtClean="0"/>
              <a:t>шар землі.</a:t>
            </a:r>
            <a:r>
              <a:rPr lang="uk-UA" sz="2400" b="1" dirty="0"/>
              <a:t>  Покрите першим снігом опале листя — це  «ковдра» для тих, хто залишився зимувати на поверхні ґрунту.</a:t>
            </a:r>
          </a:p>
        </p:txBody>
      </p:sp>
      <p:pic>
        <p:nvPicPr>
          <p:cNvPr id="9218" name="Picture 2" descr="На Чернігівщині може не бути золотої осені через суху погоду – ЧЕline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9" y="2150465"/>
            <a:ext cx="4042231" cy="24545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173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1845" y="737415"/>
            <a:ext cx="9748951" cy="718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Питання для роздумів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1845" y="1544180"/>
            <a:ext cx="3602517" cy="107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Чи </a:t>
            </a:r>
            <a:r>
              <a:rPr lang="uk-UA" sz="2000" b="1" dirty="0" smtClean="0"/>
              <a:t>восени все листя жовте? Чи одночасно в усіх дерев відбувається листопад?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78335" y="1527833"/>
            <a:ext cx="3032461" cy="7758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Яку користь приносить листопад природі?</a:t>
            </a:r>
            <a:endParaRPr lang="uk-UA" sz="2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1" y="2559000"/>
            <a:ext cx="2225456" cy="323497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256750" y="2743200"/>
            <a:ext cx="4349586" cy="298412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/>
              <a:t>Ялинка</a:t>
            </a:r>
            <a:r>
              <a:rPr lang="uk-UA" sz="2000" b="1" dirty="0"/>
              <a:t>, </a:t>
            </a:r>
            <a:r>
              <a:rPr lang="uk-UA" sz="2000" b="1" dirty="0" smtClean="0"/>
              <a:t>сосна восени продовжують </a:t>
            </a:r>
            <a:r>
              <a:rPr lang="uk-UA" sz="2000" b="1" dirty="0"/>
              <a:t>красуватись </a:t>
            </a:r>
            <a:r>
              <a:rPr lang="uk-UA" sz="2000" b="1" dirty="0" smtClean="0"/>
              <a:t>у </a:t>
            </a:r>
            <a:r>
              <a:rPr lang="uk-UA" sz="2000" b="1" dirty="0"/>
              <a:t>зеленому вбранні. </a:t>
            </a:r>
            <a:r>
              <a:rPr lang="uk-UA" sz="2000" b="1" dirty="0" smtClean="0"/>
              <a:t>Зелені </a:t>
            </a:r>
            <a:r>
              <a:rPr lang="uk-UA" sz="2000" b="1" dirty="0"/>
              <a:t>хвоїнки-голки - це видозмінені листки. </a:t>
            </a:r>
            <a:r>
              <a:rPr lang="uk-UA" sz="2000" b="1" dirty="0" smtClean="0"/>
              <a:t>Всі </a:t>
            </a:r>
            <a:r>
              <a:rPr lang="uk-UA" sz="2000" b="1" dirty="0"/>
              <a:t>хвойні дерева, </a:t>
            </a:r>
            <a:r>
              <a:rPr lang="uk-UA" sz="2000" b="1" dirty="0" smtClean="0"/>
              <a:t>змінюють </a:t>
            </a:r>
            <a:r>
              <a:rPr lang="uk-UA" sz="2000" b="1" dirty="0"/>
              <a:t>свій зелений наряд, але </a:t>
            </a:r>
            <a:r>
              <a:rPr lang="uk-UA" sz="2000" b="1" dirty="0" smtClean="0"/>
              <a:t>роблять </a:t>
            </a:r>
            <a:r>
              <a:rPr lang="uk-UA" sz="2000" b="1" dirty="0"/>
              <a:t>це дуже повільно. Для того щоби змінилися всі старі голки, повинно минути близько 9 років.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01" y="2621659"/>
            <a:ext cx="3029095" cy="30290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56913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1620" y="582664"/>
            <a:ext cx="9068639" cy="6658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«</a:t>
            </a:r>
            <a:r>
              <a:rPr lang="ru-RU" sz="4000" b="1" dirty="0" err="1" smtClean="0"/>
              <a:t>Утвори</a:t>
            </a:r>
            <a:r>
              <a:rPr lang="ru-RU" sz="4000" b="1" dirty="0" smtClean="0"/>
              <a:t>» </a:t>
            </a:r>
            <a:r>
              <a:rPr lang="ru-RU" sz="4000" b="1" dirty="0"/>
              <a:t>пари: </a:t>
            </a:r>
            <a:r>
              <a:rPr lang="ru-RU" sz="4000" b="1" dirty="0" err="1"/>
              <a:t>плід</a:t>
            </a:r>
            <a:r>
              <a:rPr lang="ru-RU" sz="4000" b="1" dirty="0"/>
              <a:t> — листок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5" b="97982" l="300" r="72300">
                        <a14:foregroundMark x1="32300" y1="19450" x2="61000" y2="12294"/>
                        <a14:foregroundMark x1="34900" y1="23486" x2="59700" y2="27706"/>
                        <a14:foregroundMark x1="42600" y1="42569" x2="71300" y2="83853"/>
                        <a14:foregroundMark x1="42000" y1="45505" x2="52900" y2="88624"/>
                        <a14:foregroundMark x1="51300" y1="60917" x2="62600" y2="94679"/>
                        <a14:foregroundMark x1="26500" y1="12294" x2="300" y2="48440"/>
                        <a14:foregroundMark x1="36500" y1="12844" x2="36500" y2="14128"/>
                        <a14:foregroundMark x1="36200" y1="15780" x2="36200" y2="1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624" r="24103"/>
          <a:stretch/>
        </p:blipFill>
        <p:spPr>
          <a:xfrm>
            <a:off x="568310" y="1334649"/>
            <a:ext cx="3028628" cy="2210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t="7176" r="24923" b="11208"/>
          <a:stretch/>
        </p:blipFill>
        <p:spPr>
          <a:xfrm>
            <a:off x="6779251" y="4600927"/>
            <a:ext cx="2228045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444" y="1334649"/>
            <a:ext cx="2249058" cy="2262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53" y="1370840"/>
            <a:ext cx="2384926" cy="2086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90" y="4523409"/>
            <a:ext cx="1853140" cy="16502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10" y="1248522"/>
            <a:ext cx="2049632" cy="23066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29" y="4763396"/>
            <a:ext cx="2870594" cy="1959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20028" r="7304" b="8142"/>
          <a:stretch/>
        </p:blipFill>
        <p:spPr>
          <a:xfrm>
            <a:off x="1081372" y="4773096"/>
            <a:ext cx="2253803" cy="187958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2796997" y="3145843"/>
            <a:ext cx="4275472" cy="20914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254036" y="3024191"/>
            <a:ext cx="4857375" cy="24911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25273" y="2920828"/>
            <a:ext cx="4457450" cy="234071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25625" y="3176351"/>
            <a:ext cx="4458062" cy="17795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597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2 Людина і природа восени\№023 Чому жовтіє і опадає листя\2024-10-17_1514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r="2410" b="400"/>
          <a:stretch/>
        </p:blipFill>
        <p:spPr bwMode="auto">
          <a:xfrm>
            <a:off x="1148371" y="3071395"/>
            <a:ext cx="4503970" cy="33207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28-29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8371" y="1243197"/>
            <a:ext cx="3284081" cy="9271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Про яке дерево йдеться в загадці? Відгадай, напиши й зафарбуй його листя.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8370" y="2233396"/>
            <a:ext cx="5096302" cy="7962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Прочитай вірш.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замість малюнків листків назви дерев, яким вони належать.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23 Чому жовтіє і опадає листя\2024-10-17_1509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 b="186"/>
          <a:stretch/>
        </p:blipFill>
        <p:spPr bwMode="auto">
          <a:xfrm>
            <a:off x="7524521" y="1243197"/>
            <a:ext cx="3145030" cy="15580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88336" y="1243197"/>
            <a:ext cx="2831385" cy="9271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 дерево – красень, а звуть мене –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9723" y="1706759"/>
            <a:ext cx="864798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ясен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97378" y="3244920"/>
            <a:ext cx="1099143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клені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6943" y="3487718"/>
            <a:ext cx="1360869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вербиці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2839" y="3994224"/>
            <a:ext cx="1296632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каштані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D:\2 клас\4 ЯДС\1 Грущинська\2 Людина і природа восени\№023 Чому жовтіє і опадає листя\2024-10-17_1607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30264" r="506" b="-171"/>
          <a:stretch/>
        </p:blipFill>
        <p:spPr bwMode="auto">
          <a:xfrm>
            <a:off x="5818112" y="3913332"/>
            <a:ext cx="5600054" cy="15582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7419721" y="1254213"/>
            <a:ext cx="1104780" cy="894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79108" y="2940236"/>
            <a:ext cx="4290785" cy="7962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Яку користь рослинам приносить опале листя? Вибери й обведи.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698244" y="3908860"/>
            <a:ext cx="552390" cy="531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92282" y="4432794"/>
            <a:ext cx="552390" cy="5318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11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1" grpId="0"/>
      <p:bldP spid="22" grpId="0"/>
      <p:bldP spid="23" grpId="0"/>
      <p:bldP spid="16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7" y="495119"/>
            <a:ext cx="873206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2004697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6" y="198292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4" y="2014044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1" y="5134977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3" y="51349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6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6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146915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2" y="1329786"/>
            <a:ext cx="6785993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3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977" y="495119"/>
            <a:ext cx="9518172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1545771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2" y="1545769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5" y="1545770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9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5431" y="49063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2652" y="4800597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71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7" y="4792784"/>
            <a:ext cx="2430916" cy="91747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страшний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9787" y="1681379"/>
            <a:ext cx="49666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 школі справу хоч яку</a:t>
            </a:r>
            <a:endParaRPr lang="ru-RU" sz="3200" dirty="0"/>
          </a:p>
          <a:p>
            <a:r>
              <a:rPr lang="uk-UA" sz="3200" dirty="0"/>
              <a:t>Починають по дзвінку.</a:t>
            </a:r>
            <a:endParaRPr lang="ru-RU" sz="3200" dirty="0"/>
          </a:p>
          <a:p>
            <a:r>
              <a:rPr lang="uk-UA" sz="3200" dirty="0"/>
              <a:t>Тож хвилини не втрачаєм,</a:t>
            </a:r>
            <a:endParaRPr lang="ru-RU" sz="3200" dirty="0"/>
          </a:p>
          <a:p>
            <a:r>
              <a:rPr lang="uk-UA" sz="3200" dirty="0"/>
              <a:t>Все нове запам’ятаєм.</a:t>
            </a:r>
            <a:endParaRPr lang="ru-RU" sz="3200" dirty="0"/>
          </a:p>
        </p:txBody>
      </p:sp>
      <p:pic>
        <p:nvPicPr>
          <p:cNvPr id="4098" name="Picture 2" descr="D:\Картинки до тестів\Учні\Учні-за-парт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681379"/>
            <a:ext cx="4576385" cy="36465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260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578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64" y="146418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8" y="1464187"/>
            <a:ext cx="7143478" cy="5408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осінні явища відбуваються в житті рослин?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7889" y="4550179"/>
            <a:ext cx="6210174" cy="16023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причинами зміни кольору листя,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поняттям «Листопад»; класифікуватимемо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дерева та розрізняти їх плоди.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9" y="2093688"/>
            <a:ext cx="2322540" cy="14515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060669" y="3650349"/>
            <a:ext cx="2447765" cy="7303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Достигання</a:t>
            </a:r>
            <a:r>
              <a:rPr lang="ru-RU" sz="2400" b="1" dirty="0"/>
              <a:t> </a:t>
            </a:r>
            <a:r>
              <a:rPr lang="ru-RU" sz="2400" b="1" dirty="0" err="1"/>
              <a:t>плодів</a:t>
            </a:r>
            <a:r>
              <a:rPr lang="ru-RU" sz="2400" b="1" dirty="0"/>
              <a:t> і </a:t>
            </a:r>
            <a:r>
              <a:rPr lang="ru-RU" sz="2400" b="1" dirty="0" err="1" smtClean="0"/>
              <a:t>насіння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6846" y="3672394"/>
            <a:ext cx="1850834" cy="7123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Листопад 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5327" y="3650348"/>
            <a:ext cx="2191261" cy="7303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</a:t>
            </a:r>
            <a:r>
              <a:rPr lang="ru-RU" sz="2400" b="1" dirty="0" err="1" smtClean="0"/>
              <a:t>ожовтіння</a:t>
            </a:r>
            <a:r>
              <a:rPr lang="ru-RU" sz="2400" b="1" dirty="0" smtClean="0"/>
              <a:t> листя</a:t>
            </a:r>
            <a:endParaRPr lang="ru-RU" sz="2400" b="1" dirty="0"/>
          </a:p>
        </p:txBody>
      </p:sp>
      <p:pic>
        <p:nvPicPr>
          <p:cNvPr id="22" name="Picture 4" descr="10 найкорисніших осінніх продукті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1852"/>
          <a:stretch/>
        </p:blipFill>
        <p:spPr bwMode="auto">
          <a:xfrm>
            <a:off x="3375471" y="2069083"/>
            <a:ext cx="1802457" cy="15228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1 листопада: народний календар і астровіс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52" y="2085856"/>
            <a:ext cx="2679023" cy="15308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1" y="4472158"/>
            <a:ext cx="3158292" cy="19622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03781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1345" y="560512"/>
            <a:ext cx="9144000" cy="7613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зображення й досліди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2 Людина і природа восени\№023 Чому жовтіє і опадає листя\2024-10-17_1627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8" b="-195"/>
          <a:stretch/>
        </p:blipFill>
        <p:spPr bwMode="auto">
          <a:xfrm>
            <a:off x="1531344" y="2326622"/>
            <a:ext cx="7612655" cy="18304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10693" y="1589416"/>
            <a:ext cx="7533307" cy="5408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 восени змінюється забарвлення листя на кленах?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681">
            <a:off x="1568577" y="4470314"/>
            <a:ext cx="2303643" cy="1509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02" y="3746706"/>
            <a:ext cx="2558298" cy="2592742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681">
            <a:off x="9438167" y="1880843"/>
            <a:ext cx="2303643" cy="1509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26" y="3905099"/>
            <a:ext cx="2558298" cy="25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179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770" y="670799"/>
            <a:ext cx="9760945" cy="728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Прочитай розповідь пана </a:t>
            </a:r>
            <a:r>
              <a:rPr lang="uk-UA" sz="4000" b="1" dirty="0" smtClean="0"/>
              <a:t>Лісника</a:t>
            </a:r>
            <a:endParaRPr lang="ru-RU" sz="4000" b="1" dirty="0"/>
          </a:p>
        </p:txBody>
      </p:sp>
      <p:pic>
        <p:nvPicPr>
          <p:cNvPr id="3074" name="Picture 2" descr="D:\2 клас\4 ЯДС\1 Грущинська\2 Людина і природа восени\№023 Чому жовтіє і опадає листя\2024-10-17_162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6" y="1466655"/>
            <a:ext cx="7888079" cy="331329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9" y="4383711"/>
            <a:ext cx="3668615" cy="206741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854">
            <a:off x="2912633" y="4937464"/>
            <a:ext cx="2303643" cy="1509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47" y="1466655"/>
            <a:ext cx="2558298" cy="25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0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24" y="4636444"/>
            <a:ext cx="3162563" cy="18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4321" y="670799"/>
            <a:ext cx="9760945" cy="728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Розглянь світлини осінніх дерев</a:t>
            </a:r>
            <a:endParaRPr lang="ru-RU" sz="40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9312" y="1452783"/>
            <a:ext cx="8846544" cy="5743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однаково відбувається зміна забарвлення листків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восени?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100" y="4044760"/>
            <a:ext cx="2111214" cy="4786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Листя берези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1375" y="4037697"/>
            <a:ext cx="1818279" cy="4786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Листя верби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1858" y="4516916"/>
            <a:ext cx="2150726" cy="4786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Листя калини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0264" y="4866588"/>
            <a:ext cx="1926840" cy="47868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Листя вишні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55" name="Picture 11" descr="Осень - Осенняя вишня - Coppermine Фото га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690" y="2119858"/>
            <a:ext cx="2155989" cy="27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92" y="2119856"/>
            <a:ext cx="2876763" cy="191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Сьогодні дізнаються про майбутню весну за листям берези — традиція пращурі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119858"/>
            <a:ext cx="2880067" cy="19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568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7107" y="505349"/>
            <a:ext cx="9375355" cy="74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7106" y="1310355"/>
            <a:ext cx="9375355" cy="6219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зображення. Розкажи, як отримати природні барвники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" t="5801" r="573" b="5410"/>
          <a:stretch/>
        </p:blipFill>
        <p:spPr>
          <a:xfrm>
            <a:off x="2478801" y="1992381"/>
            <a:ext cx="6627557" cy="44183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6942" y="2910013"/>
            <a:ext cx="1828802" cy="621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Куркума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7107" y="4789665"/>
            <a:ext cx="1465244" cy="621922"/>
          </a:xfrm>
          <a:prstGeom prst="rect">
            <a:avLst/>
          </a:prstGeom>
          <a:solidFill>
            <a:srgbClr val="72265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Буряк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5744" y="2017162"/>
            <a:ext cx="1828802" cy="621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Морква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64784" y="2915138"/>
            <a:ext cx="1244906" cy="62192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Чай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1991" y="5788830"/>
            <a:ext cx="1533181" cy="621922"/>
          </a:xfrm>
          <a:prstGeom prst="rect">
            <a:avLst/>
          </a:prstGeom>
          <a:solidFill>
            <a:srgbClr val="27C26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Шпинат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86020" y="2180547"/>
            <a:ext cx="2335576" cy="9170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Червоного-лова капуста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85172" y="4204704"/>
            <a:ext cx="1533181" cy="621922"/>
          </a:xfrm>
          <a:prstGeom prst="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Паприка 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7" y="450460"/>
            <a:ext cx="9727977" cy="717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8446" y="2193631"/>
            <a:ext cx="5211992" cy="554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</a:t>
            </a:r>
            <a:r>
              <a:rPr lang="uk-UA" sz="2400" b="1" dirty="0" smtClean="0"/>
              <a:t>дерево скидає </a:t>
            </a:r>
            <a:r>
              <a:rPr lang="uk-UA" sz="2400" b="1" dirty="0"/>
              <a:t>листя восени?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8" y="1506095"/>
            <a:ext cx="2595148" cy="37990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18964" y="1233681"/>
            <a:ext cx="647163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Листопад </a:t>
            </a:r>
            <a:r>
              <a:rPr lang="uk-UA" sz="2400" b="1" dirty="0">
                <a:solidFill>
                  <a:schemeClr val="bg1"/>
                </a:solidFill>
              </a:rPr>
              <a:t>–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це природне </a:t>
            </a:r>
            <a:r>
              <a:rPr lang="uk-UA" sz="2400" b="1" dirty="0" smtClean="0">
                <a:solidFill>
                  <a:schemeClr val="bg1"/>
                </a:solidFill>
              </a:rPr>
              <a:t>явище </a:t>
            </a:r>
            <a:r>
              <a:rPr lang="uk-UA" sz="2400" b="1" dirty="0">
                <a:solidFill>
                  <a:schemeClr val="bg1"/>
                </a:solidFill>
              </a:rPr>
              <a:t>опадання листя з дерев та кущів.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5059" y="2814152"/>
            <a:ext cx="8295701" cy="31680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Листопад необхідний для життя дерев і кущів. Листя випаровує велику кількість води. Скинувши листя, дерева зменшують кількість випаровуваної вологи, захищають себе від механічних походжень під час великих снігопадів. </a:t>
            </a:r>
            <a:r>
              <a:rPr lang="uk-UA" sz="2400" b="1" dirty="0" smtClean="0"/>
              <a:t>До </a:t>
            </a:r>
            <a:r>
              <a:rPr lang="uk-UA" sz="2400" b="1" dirty="0"/>
              <a:t>листопаду дерева готуються ще влітку. В місці, де черешок листка з’єднується з деревом, зароджується нова брунька. Прийде весна і </a:t>
            </a:r>
            <a:r>
              <a:rPr lang="uk-UA" sz="2400" b="1" dirty="0" smtClean="0"/>
              <a:t>завдяки </a:t>
            </a:r>
            <a:r>
              <a:rPr lang="uk-UA" sz="2400" b="1" dirty="0"/>
              <a:t>цим запасам виросте новий пагінець і листочок. </a:t>
            </a:r>
          </a:p>
        </p:txBody>
      </p:sp>
    </p:spTree>
    <p:extLst>
      <p:ext uri="{BB962C8B-B14F-4D97-AF65-F5344CB8AC3E}">
        <p14:creationId xmlns:p14="http://schemas.microsoft.com/office/powerpoint/2010/main" val="25306787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468</Words>
  <Application>Microsoft Office PowerPoint</Application>
  <PresentationFormat>Произвольный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2024-10-20T07:46:45Z</dcterms:modified>
</cp:coreProperties>
</file>