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360" r:id="rId3"/>
    <p:sldId id="291" r:id="rId4"/>
    <p:sldId id="363" r:id="rId5"/>
    <p:sldId id="353" r:id="rId6"/>
    <p:sldId id="355" r:id="rId7"/>
    <p:sldId id="364" r:id="rId8"/>
    <p:sldId id="356" r:id="rId9"/>
    <p:sldId id="358" r:id="rId10"/>
    <p:sldId id="359" r:id="rId11"/>
    <p:sldId id="362" r:id="rId12"/>
    <p:sldId id="3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2F3242"/>
    <a:srgbClr val="295FFF"/>
    <a:srgbClr val="00B050"/>
    <a:srgbClr val="FFFF00"/>
    <a:srgbClr val="1694E9"/>
    <a:srgbClr val="FFB441"/>
    <a:srgbClr val="709E32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0327" y="3952352"/>
            <a:ext cx="9044849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Медіавіконце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: книжка. </a:t>
            </a:r>
            <a:endParaRPr lang="uk-UA" sz="4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побудована 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книжка?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27" y="1084950"/>
            <a:ext cx="2511424" cy="245881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0048" y="1084950"/>
            <a:ext cx="3275127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398" y="495932"/>
            <a:ext cx="10346267" cy="6526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Придумай рекламу своєї улюбленої </a:t>
            </a:r>
            <a:r>
              <a:rPr lang="uk-UA" sz="3600" b="1" dirty="0" smtClean="0">
                <a:solidFill>
                  <a:schemeClr val="bg1"/>
                </a:solidFill>
              </a:rPr>
              <a:t>книжки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3776" y="1499127"/>
            <a:ext cx="5693508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FF00"/>
                </a:solidFill>
              </a:rPr>
              <a:t>Назва моєї книжки…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FF00"/>
                </a:solidFill>
              </a:rPr>
              <a:t>Її автор…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FF00"/>
                </a:solidFill>
              </a:rPr>
              <a:t>У книжці розповідається про …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FF00"/>
                </a:solidFill>
              </a:rPr>
              <a:t>Мені сподобалася ця книжка тому, …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b="1" dirty="0">
                <a:solidFill>
                  <a:srgbClr val="FFFF00"/>
                </a:solidFill>
              </a:rPr>
              <a:t>Я раджу всім її прочитати.</a:t>
            </a:r>
          </a:p>
        </p:txBody>
      </p:sp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1" y="1375242"/>
            <a:ext cx="307372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9195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4319" y="617193"/>
            <a:ext cx="9408910" cy="799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9380" y="1903120"/>
            <a:ext cx="3732442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Вибери в бібліотеці книжку. Прочитай. Зроби рекламу прочитаної книжки за зразком.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05" y="1582156"/>
            <a:ext cx="4714257" cy="3865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645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2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2" y="1352582"/>
            <a:ext cx="9032553" cy="5720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</a:rPr>
              <a:t>Чи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справдилися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очікування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</a:rPr>
              <a:t>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4" y="1996012"/>
            <a:ext cx="1797851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19" y="2082162"/>
            <a:ext cx="1719830" cy="270918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2" y="2049509"/>
            <a:ext cx="1888183" cy="277449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1" y="5073989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3" y="5049755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2" y="5049755"/>
            <a:ext cx="1761367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1" y="1996012"/>
            <a:ext cx="2448000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5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2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2" y="1352582"/>
            <a:ext cx="9032553" cy="54447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олівець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відображає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твої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очікування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уроку?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4" y="1996012"/>
            <a:ext cx="1797851" cy="28279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13" y="1996012"/>
            <a:ext cx="1906043" cy="28279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2" y="2049509"/>
            <a:ext cx="1761367" cy="27744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1" y="5073989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3" y="5049755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2" y="5049755"/>
            <a:ext cx="1761367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1" y="1996012"/>
            <a:ext cx="2448000" cy="28279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5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43458" y="1773174"/>
            <a:ext cx="6300181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3200" b="1" dirty="0"/>
              <a:t>Дзвоник пролунав веселий, </a:t>
            </a:r>
            <a:endParaRPr lang="ru-RU" sz="3200" b="1" dirty="0"/>
          </a:p>
          <a:p>
            <a:pPr algn="ctr" fontAlgn="base"/>
            <a:r>
              <a:rPr lang="uk-UA" sz="3200" b="1" dirty="0"/>
              <a:t>Дружно всіх він кличе в клас. </a:t>
            </a:r>
            <a:endParaRPr lang="ru-RU" sz="3200" b="1" dirty="0"/>
          </a:p>
          <a:p>
            <a:pPr algn="ctr" fontAlgn="base"/>
            <a:r>
              <a:rPr lang="uk-UA" sz="3200" b="1" dirty="0"/>
              <a:t>І цікаве на </a:t>
            </a:r>
            <a:r>
              <a:rPr lang="uk-UA" sz="3200" b="1" dirty="0" err="1"/>
              <a:t>уроці</a:t>
            </a:r>
            <a:endParaRPr lang="ru-RU" sz="3200" b="1" dirty="0"/>
          </a:p>
          <a:p>
            <a:pPr algn="ctr" fontAlgn="base"/>
            <a:r>
              <a:rPr lang="uk-UA" sz="3200" b="1" dirty="0"/>
              <a:t>Пропоную я для вас.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293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9484" y="516922"/>
            <a:ext cx="10455007" cy="7940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Поєднай </a:t>
            </a:r>
            <a:r>
              <a:rPr lang="uk-UA" sz="3600" b="1" dirty="0">
                <a:solidFill>
                  <a:schemeClr val="bg1"/>
                </a:solidFill>
              </a:rPr>
              <a:t>«розсипані» слова і </a:t>
            </a:r>
            <a:r>
              <a:rPr lang="uk-UA" sz="3600" b="1" dirty="0" smtClean="0">
                <a:solidFill>
                  <a:schemeClr val="bg1"/>
                </a:solidFill>
              </a:rPr>
              <a:t>прочитай прислів'я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889" y1="25200" x2="29889" y2="25200"/>
                        <a14:foregroundMark x1="8778" y1="92000" x2="8778" y2="92000"/>
                        <a14:foregroundMark x1="63222" y1="89200" x2="63222" y2="89200"/>
                        <a14:foregroundMark x1="48667" y1="94600" x2="48667" y2="9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49" y="2117277"/>
            <a:ext cx="6669275" cy="37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199247" y="1461707"/>
            <a:ext cx="3009195" cy="6555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Книжка –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710046" y="1442646"/>
            <a:ext cx="3242886" cy="6555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 через нього</a:t>
            </a:r>
          </a:p>
        </p:txBody>
      </p:sp>
      <p:sp>
        <p:nvSpPr>
          <p:cNvPr id="14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710045" y="2329437"/>
            <a:ext cx="3009195" cy="6555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маленьке</a:t>
            </a:r>
          </a:p>
        </p:txBody>
      </p:sp>
      <p:sp>
        <p:nvSpPr>
          <p:cNvPr id="15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199247" y="3112935"/>
            <a:ext cx="3009195" cy="6555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віконце,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199247" y="2329437"/>
            <a:ext cx="2973656" cy="655570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увесь світ</a:t>
            </a:r>
          </a:p>
        </p:txBody>
      </p:sp>
      <p:sp>
        <p:nvSpPr>
          <p:cNvPr id="17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804567" y="3155843"/>
            <a:ext cx="3009195" cy="65557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видно.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>
            <a:endCxn id="14" idx="1"/>
          </p:cNvCxnSpPr>
          <p:nvPr/>
        </p:nvCxnSpPr>
        <p:spPr>
          <a:xfrm>
            <a:off x="4208442" y="1770431"/>
            <a:ext cx="3501603" cy="88679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329627" y="2809622"/>
            <a:ext cx="3251060" cy="63109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302964" y="1674562"/>
            <a:ext cx="3277723" cy="148128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302964" y="1971806"/>
            <a:ext cx="3277723" cy="52902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302964" y="2717320"/>
            <a:ext cx="3501603" cy="88679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155511" y="5494645"/>
            <a:ext cx="9797421" cy="65557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Книжка – маленьке віконце, а через нього увесь світ видно.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8422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8763" y="1882411"/>
            <a:ext cx="5767597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</a:t>
            </a:r>
            <a:r>
              <a:rPr lang="uk-UA" sz="2800" b="1" dirty="0"/>
              <a:t>ознайомимось із найголовнішим джерелом інформації – </a:t>
            </a:r>
            <a:r>
              <a:rPr lang="uk-UA" sz="2800" b="1" dirty="0" smtClean="0"/>
              <a:t>книжкою. Дізнаємось, з яких частин побудована книжка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17264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Ð°ÑÑÐ¸Ð½ÐºÐ¸ Ð¿Ð¾ Ð·Ð°Ð¿ÑÐ¾ÑÑ ÐºÐ»Ð¸Ð¿Ð°ÑÑ Ð±Ð¸Ð±Ð»Ð¸Ð¾ÑÐµ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240312"/>
            <a:ext cx="4838248" cy="40318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6097" y="506949"/>
            <a:ext cx="10543142" cy="6526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Олександр Пархоменко </a:t>
            </a:r>
            <a:r>
              <a:rPr lang="uk-UA" sz="3600" b="1" dirty="0">
                <a:solidFill>
                  <a:schemeClr val="bg1"/>
                </a:solidFill>
              </a:rPr>
              <a:t>«Мов </a:t>
            </a:r>
            <a:r>
              <a:rPr lang="uk-UA" sz="3600" b="1" dirty="0" err="1">
                <a:solidFill>
                  <a:schemeClr val="bg1"/>
                </a:solidFill>
              </a:rPr>
              <a:t>крапилин</a:t>
            </a:r>
            <a:r>
              <a:rPr lang="uk-UA" sz="3600" b="1" dirty="0">
                <a:solidFill>
                  <a:schemeClr val="bg1"/>
                </a:solidFill>
              </a:rPr>
              <a:t> у Дніпрі…»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8115" y="1240312"/>
            <a:ext cx="4931803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Мов краплин у Дніпрі,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мов зірок угорі,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мов листви на гіллі –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стільки книг на землі.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Є великі й малі,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є легкі і важкі.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В стелажах, на столі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наші друзі книжки.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391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8466" y="484915"/>
            <a:ext cx="10146536" cy="6526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4000" b="1" dirty="0">
                <a:solidFill>
                  <a:schemeClr val="bg1"/>
                </a:solidFill>
              </a:rPr>
              <a:t>виставку </a:t>
            </a:r>
            <a:r>
              <a:rPr lang="uk-UA" sz="4000" b="1" dirty="0" smtClean="0">
                <a:solidFill>
                  <a:schemeClr val="bg1"/>
                </a:solidFill>
              </a:rPr>
              <a:t>книжок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102" name="Picture 6" descr="ÐÐ°ÑÑÐ¸Ð½ÐºÐ¸ Ð¿Ð¾ Ð·Ð°Ð¿ÑÐ¾ÑÑ Ð´Ð¼Ð¸ÑÑÐ¾ Ð¿Ð°Ð²Ð»Ð¸ÑÐºÐ¾ Ð½Ð°Ð¹ÐºÑÐ°ÑÐµ Ð¼ÑÑÑÐµ Ð½Ð° Ð·ÐµÐ¼Ð»Ñ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r="13548"/>
          <a:stretch/>
        </p:blipFill>
        <p:spPr bwMode="auto">
          <a:xfrm>
            <a:off x="9231971" y="3344019"/>
            <a:ext cx="2204412" cy="302507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Ð°ÑÑÐ¸Ð½ÐºÐ¸ Ð¿Ð¾ Ð·Ð°Ð¿ÑÐ¾ÑÑ ÑÐ¾ÑÑ Ð²ÑÐµ Ð·Ð½Ð°ÑÐ¸. ÐµÐ½ÑÐ¸ÐºÐ»Ð¾Ð¿ÐµÐ´ÑÑ Ð´Ð»Ñ Ð´Ð¾Ð¿Ð¸ÑÐ»Ð¸Ð²Ð¸Ñ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95" y="1250099"/>
            <a:ext cx="2204214" cy="29583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Ð²ÑÐµÐ²Ð¾Ð»Ð¾Ð´ Ð½ÐµÑÑÐ°Ð¹ÐºÐ¾ Ð´Ð¸Ð²Ð¾Ð²Ð¸Ð¶Ð½Ñ Ð¿ÑÐ¸Ð³Ð¾Ð´Ð¸ Ð² Ð»ÑÑÐ¾Ð²ÑÐ¹ ÑÐºÐ¾Ð»Ñ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84" y="3506296"/>
            <a:ext cx="2143315" cy="29439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ÐÐ°ÑÑÐ¸Ð½ÐºÐ¸ Ð¿Ð¾ Ð·Ð°Ð¿ÑÐ¾ÑÑ Ð²ÐµÐ»Ð¸ÐºÐ° ÐµÐ½ÑÐ¸ÐºÐ»Ð¾Ð¿ÐµÐ´ÑÑ ÑÐ¾Ð¼ÑÑÐ¸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69" y="1280762"/>
            <a:ext cx="2112760" cy="29276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²Ð°ÑÐ¸Ð»Ñ ÑÑÑÐ¾Ð¼Ð»Ð¸Ð½ÑÑÐºÐ¸Ð¹ Ð²Ð¾Ð³Ð½ÐµÐ³ÑÐ¸Ð²Ð¸Ð¹ ÐºÐ¾Ð½Ð¸Ð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82" y="3561354"/>
            <a:ext cx="1993156" cy="28888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ÐÐ°ÑÑÐ¸Ð½ÐºÐ¸ Ð¿Ð¾ Ð·Ð°Ð¿ÑÐ¾ÑÑ ÑÑÐµÑÑÐ¾Ð¼Ð°ÑÑÑ 1-2 ÐºÐ»Ð°Ñ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4" y="1239327"/>
            <a:ext cx="2039880" cy="29798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60945" y="1280761"/>
            <a:ext cx="1905918" cy="16937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є серед них книжки, які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відомі?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 них мають авторів?</a:t>
            </a:r>
          </a:p>
        </p:txBody>
      </p:sp>
    </p:spTree>
    <p:extLst>
      <p:ext uri="{BB962C8B-B14F-4D97-AF65-F5344CB8AC3E}">
        <p14:creationId xmlns:p14="http://schemas.microsoft.com/office/powerpoint/2010/main" val="2367377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550842" y="4018394"/>
            <a:ext cx="2646038" cy="15967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Форзац</a:t>
            </a:r>
            <a:r>
              <a:rPr lang="uk-UA" sz="2400" b="1" dirty="0">
                <a:solidFill>
                  <a:schemeClr val="bg1"/>
                </a:solidFill>
              </a:rPr>
              <a:t> – </a:t>
            </a:r>
            <a:r>
              <a:rPr lang="uk-UA" sz="2400" dirty="0">
                <a:solidFill>
                  <a:schemeClr val="bg1"/>
                </a:solidFill>
              </a:rPr>
              <a:t>з'єднує обкладинку з першою сторінкою.</a:t>
            </a:r>
          </a:p>
        </p:txBody>
      </p:sp>
      <p:pic>
        <p:nvPicPr>
          <p:cNvPr id="12" name="Picture 18" descr="ÐÐ°ÑÑÐ¸Ð½ÐºÐ¸ Ð¿Ð¾ Ð·Ð°Ð¿ÑÐ¾ÑÑ ÑÑÐµÑÑÐ¾Ð¼Ð°ÑÑÑ 1-2 ÐºÐ»Ð°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60" y="1238804"/>
            <a:ext cx="2882670" cy="42110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054100" y="3344327"/>
            <a:ext cx="2142780" cy="4948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Обкладинка</a:t>
            </a:r>
          </a:p>
        </p:txBody>
      </p:sp>
      <p:sp>
        <p:nvSpPr>
          <p:cNvPr id="15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6526929" y="1249820"/>
            <a:ext cx="4586635" cy="11628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Зміст</a:t>
            </a:r>
            <a:r>
              <a:rPr lang="uk-UA" sz="2400" b="1" dirty="0">
                <a:solidFill>
                  <a:schemeClr val="bg1"/>
                </a:solidFill>
              </a:rPr>
              <a:t> – </a:t>
            </a:r>
            <a:r>
              <a:rPr lang="uk-UA" sz="2400" dirty="0">
                <a:solidFill>
                  <a:schemeClr val="bg1"/>
                </a:solidFill>
              </a:rPr>
              <a:t>це путівник книжкою, містить назви творів і сторінки, на яких вони розміщені. 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5417" y="499850"/>
            <a:ext cx="10188147" cy="6789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побудовані книжки?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185" y="1219599"/>
            <a:ext cx="2781757" cy="193899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Будь дослідником!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Візьми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до рук книжку.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Роздивись уважно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її обкладинку,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погортай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сторінки. Із чого складається книжка?</a:t>
            </a:r>
          </a:p>
        </p:txBody>
      </p:sp>
      <p:pic>
        <p:nvPicPr>
          <p:cNvPr id="1026" name="Picture 2" descr="D:\2 клас\2 Читання\1 Савченко\02 Таємниці рідної мови\№023 - Медіавіконце книжка\2024-10-12_1902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6353" r="1541" b="299"/>
          <a:stretch/>
        </p:blipFill>
        <p:spPr bwMode="auto">
          <a:xfrm>
            <a:off x="5861450" y="2412694"/>
            <a:ext cx="6064785" cy="404319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011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925415" y="2901879"/>
            <a:ext cx="3527983" cy="24633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Ілюстрації</a:t>
            </a:r>
            <a:r>
              <a:rPr lang="uk-UA" sz="2400" b="1" dirty="0">
                <a:solidFill>
                  <a:schemeClr val="bg1"/>
                </a:solidFill>
              </a:rPr>
              <a:t> – </a:t>
            </a:r>
            <a:r>
              <a:rPr lang="uk-UA" sz="2400" dirty="0">
                <a:solidFill>
                  <a:schemeClr val="bg1"/>
                </a:solidFill>
              </a:rPr>
              <a:t>малюнки, фотографії, схеми, таблиці… Вони доповнюють текст, допомагають його краще зрозуміти.</a:t>
            </a:r>
          </a:p>
        </p:txBody>
      </p:sp>
      <p:sp>
        <p:nvSpPr>
          <p:cNvPr id="17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925417" y="1444036"/>
            <a:ext cx="3527982" cy="1286491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Текст</a:t>
            </a:r>
            <a:r>
              <a:rPr lang="uk-UA" sz="2400" b="1" dirty="0">
                <a:solidFill>
                  <a:schemeClr val="bg1"/>
                </a:solidFill>
              </a:rPr>
              <a:t> – </a:t>
            </a:r>
            <a:r>
              <a:rPr lang="uk-UA" sz="2400" dirty="0">
                <a:solidFill>
                  <a:schemeClr val="bg1"/>
                </a:solidFill>
              </a:rPr>
              <a:t>основна частина книжки. Це казки, оповідання, вірші.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5417" y="499849"/>
            <a:ext cx="10188147" cy="767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побудовані книжки?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2 клас\2 Читання\1 Савченко\02 Таємниці рідної мови\№023 - Медіавіконце книжка\2024-10-12_190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81" y="1355900"/>
            <a:ext cx="6753225" cy="522922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86979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7619" y="494529"/>
            <a:ext cx="10069417" cy="6345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smtClean="0">
                <a:solidFill>
                  <a:schemeClr val="bg1"/>
                </a:solidFill>
              </a:rPr>
              <a:t>Подивись </a:t>
            </a:r>
            <a:r>
              <a:rPr lang="uk-UA" sz="4000" b="1" dirty="0">
                <a:solidFill>
                  <a:schemeClr val="bg1"/>
                </a:solidFill>
              </a:rPr>
              <a:t>відео «Як твориться книга»</a:t>
            </a:r>
          </a:p>
        </p:txBody>
      </p:sp>
      <p:pic>
        <p:nvPicPr>
          <p:cNvPr id="2" name="videoplayback (1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7808" y="1129040"/>
            <a:ext cx="6906004" cy="52897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28760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64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4897</TotalTime>
  <Words>369</Words>
  <Application>Microsoft Office PowerPoint</Application>
  <PresentationFormat>Произвольный</PresentationFormat>
  <Paragraphs>72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328</cp:revision>
  <dcterms:created xsi:type="dcterms:W3CDTF">2018-01-05T16:38:53Z</dcterms:created>
  <dcterms:modified xsi:type="dcterms:W3CDTF">2024-10-12T17:41:48Z</dcterms:modified>
</cp:coreProperties>
</file>