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314" r:id="rId3"/>
    <p:sldId id="315" r:id="rId4"/>
    <p:sldId id="316" r:id="rId5"/>
    <p:sldId id="285" r:id="rId6"/>
    <p:sldId id="287" r:id="rId7"/>
    <p:sldId id="289" r:id="rId8"/>
    <p:sldId id="312" r:id="rId9"/>
    <p:sldId id="291" r:id="rId10"/>
    <p:sldId id="306" r:id="rId11"/>
    <p:sldId id="309" r:id="rId12"/>
    <p:sldId id="318" r:id="rId13"/>
    <p:sldId id="31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2F3242"/>
    <a:srgbClr val="722651"/>
    <a:srgbClr val="DED231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6" d="100"/>
          <a:sy n="86" d="100"/>
        </p:scale>
        <p:origin x="-55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22.10.2024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22.10.2024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22.10.2024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596" y="4541193"/>
            <a:ext cx="9884356" cy="91940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6">
                    <a:lumMod val="75000"/>
                  </a:schemeClr>
                </a:solidFill>
              </a:rPr>
              <a:t>Як восени розселяються рослини? </a:t>
            </a:r>
            <a:endParaRPr lang="ru-RU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99" y="1018062"/>
            <a:ext cx="2186219" cy="291495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918389" y="1236905"/>
            <a:ext cx="2900378" cy="214526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Я досліджую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світ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клас</a:t>
            </a:r>
            <a:endParaRPr lang="en-US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Людина і природа восени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9258" y="527381"/>
            <a:ext cx="9890660" cy="10919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Розглянь насіння дерев. Як ти гадаєш, яким способом вони розселяються?</a:t>
            </a:r>
            <a:endParaRPr lang="ru-RU" sz="3600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953935" y="1687475"/>
            <a:ext cx="3082489" cy="2038452"/>
            <a:chOff x="398777" y="2074460"/>
            <a:chExt cx="5707872" cy="373231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777" y="2074460"/>
              <a:ext cx="5707872" cy="3732318"/>
            </a:xfrm>
            <a:prstGeom prst="rect">
              <a:avLst/>
            </a:prstGeom>
          </p:spPr>
        </p:pic>
        <p:sp>
          <p:nvSpPr>
            <p:cNvPr id="10" name="Прямоугольник 9"/>
            <p:cNvSpPr/>
            <p:nvPr/>
          </p:nvSpPr>
          <p:spPr>
            <a:xfrm>
              <a:off x="5445457" y="5581934"/>
              <a:ext cx="491319" cy="2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8267265" y="1739839"/>
            <a:ext cx="2838165" cy="2101760"/>
            <a:chOff x="6106649" y="2074460"/>
            <a:chExt cx="5714308" cy="3832746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6649" y="2074460"/>
              <a:ext cx="5714308" cy="3732318"/>
            </a:xfrm>
            <a:prstGeom prst="rect">
              <a:avLst/>
            </a:prstGeom>
          </p:spPr>
        </p:pic>
        <p:sp>
          <p:nvSpPr>
            <p:cNvPr id="11" name="Прямоугольник 10"/>
            <p:cNvSpPr/>
            <p:nvPr/>
          </p:nvSpPr>
          <p:spPr>
            <a:xfrm>
              <a:off x="11259404" y="5581934"/>
              <a:ext cx="555118" cy="325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465551" y="3786527"/>
            <a:ext cx="2568220" cy="2504336"/>
            <a:chOff x="543586" y="2168070"/>
            <a:chExt cx="4738097" cy="3942113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246" y="2168070"/>
              <a:ext cx="4492437" cy="3942113"/>
            </a:xfrm>
            <a:prstGeom prst="rect">
              <a:avLst/>
            </a:prstGeom>
          </p:spPr>
        </p:pic>
        <p:sp>
          <p:nvSpPr>
            <p:cNvPr id="16" name="Прямоугольник 15"/>
            <p:cNvSpPr/>
            <p:nvPr/>
          </p:nvSpPr>
          <p:spPr>
            <a:xfrm>
              <a:off x="543586" y="5885339"/>
              <a:ext cx="491319" cy="2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4274071" y="1653362"/>
            <a:ext cx="2697438" cy="2046688"/>
            <a:chOff x="5675265" y="2168071"/>
            <a:chExt cx="5973921" cy="394211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5265" y="2168071"/>
              <a:ext cx="5973921" cy="3942113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11157867" y="5885339"/>
              <a:ext cx="491319" cy="2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796986" y="3841599"/>
            <a:ext cx="2883886" cy="2183339"/>
            <a:chOff x="599717" y="2395180"/>
            <a:chExt cx="5314701" cy="3558689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49" t="1697"/>
            <a:stretch/>
          </p:blipFill>
          <p:spPr>
            <a:xfrm>
              <a:off x="599717" y="2395180"/>
              <a:ext cx="5314701" cy="3558689"/>
            </a:xfrm>
            <a:prstGeom prst="rect">
              <a:avLst/>
            </a:prstGeom>
          </p:spPr>
        </p:pic>
        <p:sp>
          <p:nvSpPr>
            <p:cNvPr id="22" name="Прямоугольник 21"/>
            <p:cNvSpPr/>
            <p:nvPr/>
          </p:nvSpPr>
          <p:spPr>
            <a:xfrm>
              <a:off x="5423099" y="5729025"/>
              <a:ext cx="491319" cy="2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267265" y="3772625"/>
            <a:ext cx="2486622" cy="2183339"/>
            <a:chOff x="6632811" y="2320118"/>
            <a:chExt cx="5085921" cy="370881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01" t="628"/>
            <a:stretch/>
          </p:blipFill>
          <p:spPr>
            <a:xfrm>
              <a:off x="6632811" y="2320118"/>
              <a:ext cx="5085921" cy="3708814"/>
            </a:xfrm>
            <a:prstGeom prst="rect">
              <a:avLst/>
            </a:prstGeom>
          </p:spPr>
        </p:pic>
        <p:sp>
          <p:nvSpPr>
            <p:cNvPr id="25" name="Прямоугольник 24"/>
            <p:cNvSpPr/>
            <p:nvPr/>
          </p:nvSpPr>
          <p:spPr>
            <a:xfrm>
              <a:off x="11172822" y="5804088"/>
              <a:ext cx="491319" cy="2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6696811" y="3125861"/>
            <a:ext cx="1379203" cy="573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Клен </a:t>
            </a:r>
            <a:endParaRPr lang="ru-RU" sz="2800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69656" y="3594308"/>
            <a:ext cx="1379203" cy="573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Липа</a:t>
            </a:r>
            <a:endParaRPr lang="ru-RU" sz="28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4386" y="5350414"/>
            <a:ext cx="1164474" cy="573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Дуб </a:t>
            </a:r>
            <a:endParaRPr lang="ru-RU" sz="28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86413" y="1701863"/>
            <a:ext cx="1379203" cy="573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Береза </a:t>
            </a:r>
            <a:endParaRPr lang="ru-RU" sz="28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334897" y="5382582"/>
            <a:ext cx="1379203" cy="573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Тополя </a:t>
            </a:r>
            <a:endParaRPr lang="ru-RU" sz="28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13089" y="5823601"/>
            <a:ext cx="1791499" cy="573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Горобина</a:t>
            </a:r>
            <a:r>
              <a:rPr lang="ru-RU" sz="2800" b="1" dirty="0" smtClean="0"/>
              <a:t> 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8909824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6120" y="549611"/>
            <a:ext cx="10084983" cy="11580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Поєднай назву рослини з відповідним фото насіння </a:t>
            </a:r>
          </a:p>
        </p:txBody>
      </p:sp>
      <p:pic>
        <p:nvPicPr>
          <p:cNvPr id="5122" name="Picture 2" descr="Результат пошуку зображень за запитом &quot;семечки тыквы&quot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1" b="-396"/>
          <a:stretch/>
        </p:blipFill>
        <p:spPr bwMode="auto">
          <a:xfrm>
            <a:off x="925579" y="3816000"/>
            <a:ext cx="3264321" cy="216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Результат пошуку зображень за запитом &quot;жолудь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2" t="16923" r="13541" b="9492"/>
          <a:stretch/>
        </p:blipFill>
        <p:spPr bwMode="auto">
          <a:xfrm>
            <a:off x="4406541" y="3805588"/>
            <a:ext cx="3106961" cy="216058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Результат пошуку зображень за запитом &quot;каштан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6" b="8721"/>
          <a:stretch/>
        </p:blipFill>
        <p:spPr bwMode="auto">
          <a:xfrm>
            <a:off x="7744857" y="3805588"/>
            <a:ext cx="3530882" cy="218082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443210" y="1879384"/>
            <a:ext cx="2586151" cy="8030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Каштан</a:t>
            </a:r>
            <a:endParaRPr lang="ru-RU" sz="40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49014" y="1862663"/>
            <a:ext cx="2622013" cy="8030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Гарбуз</a:t>
            </a:r>
            <a:endParaRPr lang="ru-RU" sz="40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227862" y="1943064"/>
            <a:ext cx="2304263" cy="8030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Дуб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30998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79 -0.10849 L -0.03879 -0.10826 C -0.03853 -0.10803 -0.02981 -0.09739 -0.02864 -0.09299 C -0.02655 -0.08536 -0.02499 -0.07726 -0.0233 -0.0694 C -0.02278 -0.06616 -0.02174 -0.06292 -0.02135 -0.05968 C -0.02096 -0.05691 -0.02069 -0.05436 -0.0203 -0.05182 C -0.01965 -0.04835 -0.01874 -0.04534 -0.01822 -0.04187 C -0.0177 -0.03886 -0.01783 -0.03516 -0.01718 -0.03216 C -0.01653 -0.02869 -0.01497 -0.02568 -0.01406 -0.02244 C -0.00924 -0.0044 -0.01497 -0.02013 -0.00885 -0.00486 C -0.0082 -0.00093 -0.00807 0.00347 -0.00677 0.00694 C -0.00416 0.0148 -0.00052 0.02151 0.00248 0.02868 C 0.00417 0.03261 0.00573 0.03678 0.00768 0.04025 C 0.01211 0.04881 0.01601 0.05852 0.02122 0.06569 C 0.02669 0.07356 0.03281 0.08281 0.0388 0.08929 C 0.04205 0.09299 0.04569 0.09576 0.04908 0.099 C 0.0522 0.10224 0.0552 0.10617 0.05845 0.10895 C 0.06834 0.11751 0.07017 0.11612 0.08006 0.1226 C 0.08826 0.12792 0.0923 0.13324 0.10089 0.13625 C 0.10466 0.13763 0.10844 0.13763 0.11221 0.13833 C 0.11573 0.13971 0.11924 0.14064 0.12263 0.14226 C 0.1264 0.14388 0.13018 0.14642 0.13408 0.14804 C 0.13838 0.14989 0.16259 0.15822 0.17027 0.15984 C 0.17782 0.16146 0.1855 0.16238 0.19305 0.16377 L 0.20451 0.16585 C 0.21414 0.16539 0.25827 0.16562 0.27506 0.15984 C 0.28248 0.1573 0.29003 0.15406 0.29758 0.15197 C 0.30253 0.15082 0.30748 0.14989 0.31229 0.14804 C 0.34444 0.13671 0.30435 0.14689 0.3434 0.13833 C 0.36931 0.1219 0.35252 0.13069 0.39001 0.11866 C 0.39378 0.11751 0.39756 0.11612 0.40133 0.11473 L 0.41266 0.1108 C 0.41643 0.10964 0.42034 0.10756 0.42411 0.10687 L 0.43557 0.10502 C 0.44312 0.10247 0.4508 0.10108 0.45835 0.09715 C 0.46212 0.09507 0.46993 0.09067 0.47384 0.08929 C 0.47644 0.08836 0.47931 0.0879 0.48217 0.08744 C 0.48633 0.08466 0.49115 0.08142 0.49558 0.07957 C 0.49766 0.07865 0.49974 0.07841 0.50183 0.07749 C 0.50391 0.07656 0.50586 0.07495 0.50794 0.07356 C 0.50977 0.0724 0.51133 0.07055 0.51315 0.06962 C 0.51719 0.06801 0.52148 0.06708 0.52552 0.06569 C 0.54166 0.05343 0.52148 0.06847 0.53502 0.05991 C 0.54517 0.05343 0.53515 0.05783 0.5453 0.05413 C 0.5535 0.04626 0.54543 0.05297 0.55962 0.04626 C 0.56119 0.04557 0.56262 0.0451 0.56392 0.04418 C 0.56561 0.04302 0.5673 0.04117 0.56913 0.04025 C 0.57121 0.03932 0.57329 0.03909 0.57537 0.0384 C 0.57668 0.03793 0.57811 0.03724 0.57954 0.03631 C 0.58162 0.03516 0.58579 0.03238 0.58579 0.03261 C 0.58631 0.03053 0.58722 0.02868 0.58774 0.0266 C 0.58826 0.02475 0.58839 0.02267 0.58878 0.02082 C 0.58904 0.01943 0.58956 0.01804 0.58969 0.01688 L 0.58969 0.01711 " pathEditMode="relative" rAng="0" ptsTypes="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4" y="137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36 0.13186 L 0.01836 0.13209 C 0.01901 0.1381 0.02018 0.14389 0.02044 0.15013 C 0.0207 0.15823 0.01849 0.15985 0.01732 0.16655 C 0.0168 0.16887 0.01654 0.17164 0.01628 0.17396 C 0.01484 0.1802 0.01341 0.18645 0.01211 0.19246 C 0.00599 0.2193 0.0138 0.18575 0.00808 0.20889 C 0.00547 0.21883 0.00651 0.21629 0.00391 0.22508 C -0.00442 0.25076 0.00547 0.21976 -0.00247 0.24173 C -0.00325 0.24382 -0.00377 0.24682 -0.00455 0.2489 C -0.00611 0.25353 -0.0095 0.26024 -0.01171 0.26348 C -0.01705 0.27065 -0.01653 0.26787 -0.02212 0.27273 C -0.03124 0.28083 -0.02317 0.27689 -0.03358 0.2799 C -0.03696 0.28245 -0.04139 0.28568 -0.04491 0.2873 C -0.04699 0.288 -0.04907 0.28823 -0.05115 0.28915 C -0.0561 0.29124 -0.06079 0.29494 -0.06573 0.29656 C -0.06782 0.29702 -0.0699 0.29725 -0.07198 0.29818 C -0.07445 0.29933 -0.0768 0.30095 -0.07927 0.30188 C -0.0988 0.30928 -0.07406 0.29748 -0.09372 0.30743 L -0.16011 0.30558 C -0.16258 0.30535 -0.16506 0.30419 -0.16753 0.30373 C -0.17196 0.30303 -0.17651 0.3028 -0.18094 0.30188 C -0.18341 0.30141 -0.18575 0.30026 -0.18823 0.30003 C -0.19578 0.2991 -0.20346 0.29887 -0.21101 0.29818 C -0.21283 0.29702 -0.21439 0.29563 -0.21635 0.29447 C -0.21804 0.29355 -0.21999 0.29355 -0.22142 0.29286 C -0.22285 0.29193 -0.22416 0.29031 -0.22572 0.28915 C -0.22676 0.28823 -0.22767 0.28777 -0.22871 0.2873 C -0.23092 0.28476 -0.23353 0.2836 -0.23496 0.2799 L -0.24134 0.26556 C -0.24342 0.25469 -0.24095 0.26533 -0.2455 0.25261 C -0.25019 0.23919 -0.24472 0.25168 -0.24967 0.23618 C -0.25045 0.23364 -0.25188 0.23132 -0.25266 0.22878 C -0.25488 0.223 -0.25683 0.21675 -0.25891 0.21074 C -0.26008 0.2075 -0.26073 0.20426 -0.26204 0.20148 C -0.26347 0.19848 -0.2649 0.1957 -0.2662 0.19246 C -0.26998 0.18298 -0.27154 0.17858 -0.27349 0.16864 C -0.27388 0.16609 -0.27388 0.16332 -0.27453 0.16123 C -0.27557 0.1573 -0.27727 0.15383 -0.2787 0.15013 L -0.28078 0.14481 C -0.28143 0.14296 -0.28221 0.14111 -0.28286 0.13926 L -0.28495 0.13186 C -0.28534 0.12885 -0.2856 0.12584 -0.28586 0.12283 C -0.28651 0.11913 -0.28755 0.11566 -0.28794 0.11196 C -0.29133 0.08906 -0.28716 0.11751 -0.29002 0.09924 C -0.29041 0.09693 -0.29041 0.09392 -0.2912 0.09184 C -0.29224 0.08791 -0.29393 0.08444 -0.29536 0.08097 C -0.29601 0.07912 -0.2964 0.07703 -0.29731 0.07541 L -0.30252 0.06616 C -0.30317 0.06524 -0.30408 0.06408 -0.3046 0.06246 C -0.30864 0.05228 -0.30512 0.06246 -0.30773 0.05182 C -0.30838 0.04927 -0.30916 0.04696 -0.30981 0.04442 C -0.31072 0.04072 -0.31111 0.03725 -0.31189 0.03355 L -0.3128 0.02822 L -0.3128 0.02822 " pathEditMode="relative" rAng="0" ptsTypes="AAAAAAAAAAAAAAAAAAAAAAAAAAAAAAAAAAAAAAAAAAAAAAAAAAAAA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1" y="36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2 0.00787 L 0.04492 0.00811 C 0.04271 0.0125 0.04037 0.0169 0.03828 0.02153 C 0.02644 0.04792 0.0474 0.00301 0.03386 0.03542 C 0.03255 0.0382 0.03073 0.04028 0.02943 0.04306 C 0.02826 0.04561 0.02748 0.04885 0.02617 0.05093 C 0.02266 0.05672 0.01836 0.06065 0.01511 0.06667 C 0.0056 0.08334 0.01198 0.07269 -0.0026 0.09422 L -0.00911 0.10394 C -0.01093 0.10649 -0.01289 0.10903 -0.01471 0.11181 C -0.01692 0.11505 -0.01875 0.11922 -0.02135 0.12153 C -0.02578 0.12547 -0.03047 0.12848 -0.0345 0.13334 C -0.04557 0.1463 -0.03659 0.13704 -0.04661 0.14514 C -0.04896 0.14676 -0.05104 0.14931 -0.05325 0.15093 C -0.05937 0.1551 -0.06237 0.15533 -0.06875 0.15672 C -0.07135 0.15811 -0.07383 0.15926 -0.07643 0.16065 C -0.07864 0.16204 -0.08086 0.16366 -0.08307 0.16459 C -0.08554 0.16575 -0.08828 0.16575 -0.09075 0.16667 C -0.09674 0.16899 -0.1026 0.17153 -0.10846 0.17454 C -0.11471 0.17755 -0.11849 0.17987 -0.125 0.18218 C -0.12864 0.1838 -0.13229 0.18496 -0.13593 0.18612 C -0.13932 0.1875 -0.14258 0.18889 -0.14596 0.19005 C -0.15026 0.19167 -0.15481 0.1926 -0.15911 0.19399 C -0.1625 0.19514 -0.16575 0.19676 -0.16914 0.19792 C -0.17278 0.19931 -0.17643 0.20047 -0.18008 0.20186 C -0.18633 0.20417 -0.19479 0.20811 -0.20104 0.20973 C -0.20429 0.21065 -0.20768 0.21112 -0.21093 0.21181 C -0.22122 0.21112 -0.23164 0.21135 -0.24179 0.20973 C -0.24388 0.2095 -0.24544 0.20672 -0.24739 0.20579 C -0.24922 0.20487 -0.25104 0.2044 -0.25286 0.20394 C -0.26315 0.19283 -0.25364 0.20232 -0.26393 0.19399 C -0.26614 0.19213 -0.26823 0.19005 -0.27057 0.1882 C -0.27304 0.18612 -0.27578 0.1845 -0.27825 0.18218 C -0.28021 0.18056 -0.28177 0.17801 -0.28372 0.17639 C -0.28593 0.17477 -0.28828 0.17408 -0.29036 0.17246 C -0.30013 0.16482 -0.30169 0.16274 -0.30911 0.15487 C -0.31028 0.15232 -0.31146 0.14977 -0.3125 0.147 C -0.31328 0.14445 -0.31367 0.14144 -0.31458 0.13912 C -0.31588 0.13612 -0.31758 0.13403 -0.31901 0.13125 C -0.31979 0.12801 -0.32044 0.12477 -0.32122 0.12153 C -0.32265 0.11621 -0.32565 0.10579 -0.32565 0.10602 C -0.32877 0.07778 -0.32435 0.1125 -0.32903 0.0882 C -0.32955 0.08496 -0.32968 0.08172 -0.33008 0.07848 C -0.33034 0.07639 -0.33086 0.07454 -0.33112 0.07246 C -0.33034 0.05695 -0.33086 0.05649 -0.32903 0.04514 C -0.32864 0.04306 -0.32838 0.04098 -0.32786 0.03912 C -0.32695 0.03588 -0.32565 0.03264 -0.32461 0.0294 C -0.32422 0.02686 -0.32435 0.02385 -0.32343 0.02153 C -0.32161 0.01713 -0.31901 0.01366 -0.31679 0.00973 L -0.31458 0.00602 L -0.31458 0.00625 " pathEditMode="relative" rAng="0" ptsTypes="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 клас\4 ЯДС\1 Грущинська\2 Людина і природа восени\№024 Як восени розселяються рослини\2024-10-17_2029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78" y="2798756"/>
            <a:ext cx="3916251" cy="20872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2 клас\4 ЯДС\1 Грущинська\2 Людина і природа восени\№024 Як восени розселяються рослини\2024-10-17_2023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78" b="2111"/>
          <a:stretch/>
        </p:blipFill>
        <p:spPr bwMode="auto">
          <a:xfrm>
            <a:off x="5088850" y="1248236"/>
            <a:ext cx="4391025" cy="169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137424" y="465138"/>
            <a:ext cx="9789530" cy="6371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9028" y="5926238"/>
            <a:ext cx="1128396" cy="93176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29-30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3" name="AutoShape 4" descr="Ластівка сільська — Вікіпеді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2" descr="Суперзірка Ярослав Мудрий. День пам'яті великого правителя - Главком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Ярослава Магучіх завоювала «золото» Олімпіади для України - Букви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48371" y="1243197"/>
            <a:ext cx="3676041" cy="68475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Прочитай 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загадку.  Напиши і домалюй відгадку.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148371" y="1986373"/>
            <a:ext cx="3684058" cy="62990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7. Де плід, а де насіння? Підпиши зображення.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77847" y="2450595"/>
            <a:ext cx="1933650" cy="4635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Кульбабки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281317" y="4306813"/>
            <a:ext cx="1296632" cy="4635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Насіння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088851" y="3189230"/>
            <a:ext cx="3261936" cy="158037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8. Напиши назви своїх улюблених рослин. Намалюй їх або добери й занотуй по 2-3 ознаки до кожної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786458" y="2798756"/>
            <a:ext cx="883720" cy="4635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Плід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5" name="Picture 3" descr="D:\2 клас\4 ЯДС\1 Грущинська\2 Людина і природа восени\№024 Як восени розселяються рослини\2024-10-17_20335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2" b="821"/>
          <a:stretch/>
        </p:blipFill>
        <p:spPr bwMode="auto">
          <a:xfrm>
            <a:off x="8510246" y="2940236"/>
            <a:ext cx="2757884" cy="368635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7635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9" grpId="0"/>
      <p:bldP spid="23" grpId="0"/>
      <p:bldP spid="24" grpId="0" animBg="1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3617" y="495119"/>
            <a:ext cx="8732067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" y="2004697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776" y="1982926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4" y="2014044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999071" y="5134977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93103" y="5134978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складно!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61251" y="5134976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Було легко!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2045836"/>
            <a:ext cx="2104295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146915" y="5134974"/>
            <a:ext cx="2430916" cy="917478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втомлений/</a:t>
            </a:r>
          </a:p>
          <a:p>
            <a:pPr algn="ctr"/>
            <a:r>
              <a:rPr lang="uk-UA" sz="2400" b="1" dirty="0" smtClean="0"/>
              <a:t>втомлена!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28702" y="1329786"/>
            <a:ext cx="6785993" cy="51077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10201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84977" y="495119"/>
            <a:ext cx="9518172" cy="7785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Картинки до тестів\Емоції Листя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42" y="1545771"/>
            <a:ext cx="2901681" cy="290168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Емоції Листя\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382" y="1545769"/>
            <a:ext cx="2837765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Емоції Листя\загрузка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1"/>
          <a:stretch/>
        </p:blipFill>
        <p:spPr bwMode="auto">
          <a:xfrm>
            <a:off x="3793105" y="1545770"/>
            <a:ext cx="2176337" cy="2901679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284976" y="4906379"/>
            <a:ext cx="2144024" cy="9174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чудовий день!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15431" y="4906378"/>
            <a:ext cx="2144024" cy="91747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сумний день!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32652" y="4800597"/>
            <a:ext cx="2144024" cy="917479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цікавий день!</a:t>
            </a:r>
            <a:endParaRPr lang="ru-RU" sz="2400" b="1" dirty="0"/>
          </a:p>
        </p:txBody>
      </p:sp>
      <p:pic>
        <p:nvPicPr>
          <p:cNvPr id="2054" name="Picture 6" descr="D:\Картинки до тестів\Емоції Листя\2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58"/>
          <a:stretch/>
        </p:blipFill>
        <p:spPr bwMode="auto">
          <a:xfrm>
            <a:off x="9310226" y="1545771"/>
            <a:ext cx="2104295" cy="2819401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310227" y="4792784"/>
            <a:ext cx="2430916" cy="917479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страшний</a:t>
            </a:r>
          </a:p>
          <a:p>
            <a:pPr algn="ctr"/>
            <a:r>
              <a:rPr lang="uk-UA" sz="2400" b="1" dirty="0" smtClean="0"/>
              <a:t>день!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09787" y="1681379"/>
            <a:ext cx="4966635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dirty="0"/>
              <a:t>В школі справу хоч яку</a:t>
            </a:r>
            <a:endParaRPr lang="ru-RU" sz="3200" dirty="0"/>
          </a:p>
          <a:p>
            <a:r>
              <a:rPr lang="uk-UA" sz="3200" dirty="0"/>
              <a:t>Починають по дзвінку.</a:t>
            </a:r>
            <a:endParaRPr lang="ru-RU" sz="3200" dirty="0"/>
          </a:p>
          <a:p>
            <a:r>
              <a:rPr lang="uk-UA" sz="3200" dirty="0"/>
              <a:t>Тож хвилини не втрачаєм,</a:t>
            </a:r>
            <a:endParaRPr lang="ru-RU" sz="3200" dirty="0"/>
          </a:p>
          <a:p>
            <a:r>
              <a:rPr lang="uk-UA" sz="3200" dirty="0"/>
              <a:t>Все нове запам’ятаєм.</a:t>
            </a:r>
            <a:endParaRPr lang="ru-RU" sz="3200" dirty="0"/>
          </a:p>
        </p:txBody>
      </p:sp>
      <p:pic>
        <p:nvPicPr>
          <p:cNvPr id="4098" name="Picture 2" descr="D:\Картинки до тестів\Учні\Учні-за-партами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34" y="1681379"/>
            <a:ext cx="4576385" cy="364656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78205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-1" y="5820936"/>
            <a:ext cx="1070517" cy="10370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18-19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4 ЯДС\1 Грущинська\2 Людина і природа восени\№015 Урок-екскурсія. Що змінюється в природі та житті людей восени\2024-10-02_1812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014"/>
          <a:stretch/>
        </p:blipFill>
        <p:spPr bwMode="auto">
          <a:xfrm>
            <a:off x="2321989" y="2604682"/>
            <a:ext cx="8617062" cy="3744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36997" y="2604682"/>
            <a:ext cx="1984992" cy="21364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uk-UA" sz="2000" b="1" dirty="0" err="1" smtClean="0">
                <a:solidFill>
                  <a:schemeClr val="accent6">
                    <a:lumMod val="75000"/>
                  </a:schemeClr>
                </a:solidFill>
              </a:rPr>
              <a:t>Запиши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свої спостереження за неживою природою у календар спостережень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49089" y="495119"/>
            <a:ext cx="6466112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9087" y="1321530"/>
            <a:ext cx="3122072" cy="5217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49087" y="1888511"/>
            <a:ext cx="3122072" cy="5267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4796" y="1310135"/>
            <a:ext cx="2920405" cy="526797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395732" y="1887186"/>
            <a:ext cx="2919469" cy="5274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9218" name="Picture 2" descr="Набір карток для фенологічних спостережень &quot;Календар природ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365" y="289819"/>
            <a:ext cx="3860570" cy="26730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9244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848299" y="538399"/>
            <a:ext cx="10443990" cy="8447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Пригадай</a:t>
            </a:r>
          </a:p>
        </p:txBody>
      </p:sp>
      <p:pic>
        <p:nvPicPr>
          <p:cNvPr id="16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464" y="1464187"/>
            <a:ext cx="2454691" cy="3762994"/>
          </a:xfrm>
          <a:prstGeom prst="round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848298" y="1464187"/>
            <a:ext cx="7143478" cy="5408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Яку користь приносить листопад природі?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96013" y="4260740"/>
            <a:ext cx="6595764" cy="135786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Сьогодні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ознайомимось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з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основними способами 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розселення рослин в природі та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чинниками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, які впливають на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їх розселення.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8" y="2180650"/>
            <a:ext cx="3158292" cy="1962283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4141798" y="2180651"/>
            <a:ext cx="3849979" cy="89305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Чому </a:t>
            </a:r>
            <a:r>
              <a:rPr lang="ru-RU" sz="2400" b="1" dirty="0" err="1"/>
              <a:t>осінь</a:t>
            </a:r>
            <a:r>
              <a:rPr lang="ru-RU" sz="2400" b="1" dirty="0"/>
              <a:t> </a:t>
            </a:r>
            <a:r>
              <a:rPr lang="ru-RU" sz="2400" b="1" dirty="0" err="1"/>
              <a:t>називають</a:t>
            </a:r>
            <a:r>
              <a:rPr lang="ru-RU" sz="2400" b="1" dirty="0"/>
              <a:t> щедрою?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41799" y="3145024"/>
            <a:ext cx="3849978" cy="83206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Якими</a:t>
            </a:r>
            <a:r>
              <a:rPr lang="ru-RU" sz="2400" b="1" dirty="0"/>
              <a:t> плодами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ласуєш</a:t>
            </a:r>
            <a:r>
              <a:rPr lang="ru-RU" sz="2400" b="1" dirty="0"/>
              <a:t> </a:t>
            </a:r>
            <a:r>
              <a:rPr lang="ru-RU" sz="2400" b="1" dirty="0" err="1"/>
              <a:t>восени</a:t>
            </a:r>
            <a:r>
              <a:rPr lang="ru-RU" sz="2400" b="1" dirty="0"/>
              <a:t>?</a:t>
            </a:r>
          </a:p>
        </p:txBody>
      </p:sp>
      <p:sp>
        <p:nvSpPr>
          <p:cNvPr id="26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333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8324" y="648765"/>
            <a:ext cx="9523122" cy="7001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малюнки плодів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4837" y="4521090"/>
            <a:ext cx="4761561" cy="920557"/>
          </a:xfrm>
          <a:prstGeom prst="round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Поміркуй</a:t>
            </a:r>
            <a:r>
              <a:rPr lang="ru-RU" sz="2400" b="1" dirty="0" smtClean="0"/>
              <a:t>, яке </a:t>
            </a:r>
            <a:r>
              <a:rPr lang="ru-RU" sz="2400" b="1" dirty="0"/>
              <a:t>значення плоди й </a:t>
            </a:r>
            <a:r>
              <a:rPr lang="ru-RU" sz="2400" b="1" dirty="0" err="1"/>
              <a:t>насіння</a:t>
            </a:r>
            <a:r>
              <a:rPr lang="ru-RU" sz="2400" b="1" dirty="0"/>
              <a:t> </a:t>
            </a:r>
            <a:r>
              <a:rPr lang="ru-RU" sz="2400" b="1" dirty="0" err="1"/>
              <a:t>мають</a:t>
            </a:r>
            <a:r>
              <a:rPr lang="ru-RU" sz="2400" b="1" dirty="0"/>
              <a:t> для </a:t>
            </a:r>
            <a:r>
              <a:rPr lang="ru-RU" sz="2400" b="1" dirty="0" err="1"/>
              <a:t>рослин</a:t>
            </a:r>
            <a:r>
              <a:rPr lang="ru-RU" sz="2400" b="1" dirty="0"/>
              <a:t>?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69364" y="4408264"/>
            <a:ext cx="4799114" cy="112486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Завдяки насінню рослини розмножуються — залишають «потомство».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9821" y="1382986"/>
            <a:ext cx="8732066" cy="66194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Назви фрукти та ягоди, які дозрівають восени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-120" r="6109" b="5291"/>
          <a:stretch/>
        </p:blipFill>
        <p:spPr>
          <a:xfrm>
            <a:off x="2713235" y="2247185"/>
            <a:ext cx="1371669" cy="182746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7" y="2268699"/>
            <a:ext cx="1808398" cy="18083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554" y="2307977"/>
            <a:ext cx="1742924" cy="18581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69" y="2313799"/>
            <a:ext cx="1391438" cy="18179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8777" r="2092"/>
          <a:stretch/>
        </p:blipFill>
        <p:spPr>
          <a:xfrm>
            <a:off x="4084904" y="2268699"/>
            <a:ext cx="1981465" cy="1833678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7457807" y="2313799"/>
            <a:ext cx="1901978" cy="1846487"/>
            <a:chOff x="8426685" y="1535005"/>
            <a:chExt cx="3340328" cy="326370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6685" y="1535005"/>
              <a:ext cx="3287185" cy="3263705"/>
            </a:xfrm>
            <a:prstGeom prst="rect">
              <a:avLst/>
            </a:prstGeom>
          </p:spPr>
        </p:pic>
        <p:sp>
          <p:nvSpPr>
            <p:cNvPr id="19" name="Прямоугольник 18"/>
            <p:cNvSpPr/>
            <p:nvPr/>
          </p:nvSpPr>
          <p:spPr>
            <a:xfrm>
              <a:off x="10675411" y="4572001"/>
              <a:ext cx="1031485" cy="2267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675411" y="4572001"/>
              <a:ext cx="1091602" cy="2267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2" name="Овал 21"/>
          <p:cNvSpPr/>
          <p:nvPr/>
        </p:nvSpPr>
        <p:spPr>
          <a:xfrm>
            <a:off x="2484557" y="2116240"/>
            <a:ext cx="1773008" cy="21388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/>
          <p:cNvSpPr/>
          <p:nvPr/>
        </p:nvSpPr>
        <p:spPr>
          <a:xfrm>
            <a:off x="5777228" y="2195191"/>
            <a:ext cx="1810741" cy="19650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/>
          <p:cNvSpPr/>
          <p:nvPr/>
        </p:nvSpPr>
        <p:spPr>
          <a:xfrm>
            <a:off x="9188067" y="2223292"/>
            <a:ext cx="2055132" cy="190889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24"/>
          <p:cNvSpPr/>
          <p:nvPr/>
        </p:nvSpPr>
        <p:spPr>
          <a:xfrm>
            <a:off x="7575262" y="2468683"/>
            <a:ext cx="1750292" cy="1761674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75418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530797"/>
            <a:ext cx="9995818" cy="113274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За світлинами розкажи,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хто </a:t>
            </a:r>
            <a:r>
              <a:rPr lang="uk-UA" sz="3600" b="1" dirty="0">
                <a:solidFill>
                  <a:schemeClr val="bg1"/>
                </a:solidFill>
              </a:rPr>
              <a:t>допомагає розселятися рослинам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9" r="2303" b="2319"/>
          <a:stretch/>
        </p:blipFill>
        <p:spPr>
          <a:xfrm>
            <a:off x="1198505" y="1800947"/>
            <a:ext cx="2151237" cy="228038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39" b="6859"/>
          <a:stretch/>
        </p:blipFill>
        <p:spPr>
          <a:xfrm>
            <a:off x="7443166" y="1812180"/>
            <a:ext cx="3434022" cy="22691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1" t="8725" r="828" b="4158"/>
          <a:stretch/>
        </p:blipFill>
        <p:spPr>
          <a:xfrm>
            <a:off x="3861442" y="1812180"/>
            <a:ext cx="3070030" cy="226915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583017" y="4246335"/>
            <a:ext cx="6195228" cy="204632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Яскраві</a:t>
            </a:r>
            <a:r>
              <a:rPr lang="ru-RU" sz="2400" b="1" dirty="0" smtClean="0"/>
              <a:t> плоди </a:t>
            </a:r>
            <a:r>
              <a:rPr lang="ru-RU" sz="2400" b="1" dirty="0" err="1" smtClean="0"/>
              <a:t>рослин</a:t>
            </a:r>
            <a:r>
              <a:rPr lang="ru-RU" sz="2400" b="1" dirty="0" smtClean="0"/>
              <a:t>: </a:t>
            </a:r>
            <a:r>
              <a:rPr lang="ru-RU" sz="2400" b="1" dirty="0" err="1" smtClean="0"/>
              <a:t>калини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горобини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шипшини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приваблюють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тільки</a:t>
            </a:r>
            <a:r>
              <a:rPr lang="ru-RU" sz="2400" b="1" dirty="0" smtClean="0"/>
              <a:t> людей, а й </a:t>
            </a:r>
            <a:r>
              <a:rPr lang="ru-RU" sz="2400" b="1" dirty="0" err="1" smtClean="0"/>
              <a:t>птахів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звірів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Саме</a:t>
            </a:r>
            <a:r>
              <a:rPr lang="ru-RU" sz="2400" b="1" dirty="0" smtClean="0"/>
              <a:t> в плодах «</a:t>
            </a:r>
            <a:r>
              <a:rPr lang="ru-RU" sz="2400" b="1" dirty="0" err="1" smtClean="0"/>
              <a:t>ховається</a:t>
            </a:r>
            <a:r>
              <a:rPr lang="ru-RU" sz="2400" b="1" dirty="0" smtClean="0"/>
              <a:t>» </a:t>
            </a:r>
            <a:r>
              <a:rPr lang="ru-RU" sz="2400" b="1" dirty="0" err="1" smtClean="0"/>
              <a:t>насіння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Отже</a:t>
            </a:r>
            <a:r>
              <a:rPr lang="ru-RU" sz="2400" b="1" dirty="0" smtClean="0"/>
              <a:t>, рослини </a:t>
            </a:r>
            <a:r>
              <a:rPr lang="ru-RU" sz="2400" b="1" dirty="0" err="1"/>
              <a:t>розселяються</a:t>
            </a:r>
            <a:r>
              <a:rPr lang="ru-RU" sz="2400" b="1" dirty="0"/>
              <a:t> за </a:t>
            </a:r>
            <a:r>
              <a:rPr lang="ru-RU" sz="2400" b="1" dirty="0" err="1"/>
              <a:t>допомогою</a:t>
            </a:r>
            <a:r>
              <a:rPr lang="ru-RU" sz="2400" b="1" dirty="0"/>
              <a:t> </a:t>
            </a:r>
            <a:r>
              <a:rPr lang="ru-RU" sz="2400" b="1" dirty="0" err="1" smtClean="0"/>
              <a:t>птахів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звірів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102" y="4246335"/>
            <a:ext cx="3164427" cy="20463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61484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8104" y="663008"/>
            <a:ext cx="10047383" cy="7002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Деякі рослини розселяються за допомогою вітру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3" y="1482796"/>
            <a:ext cx="3279491" cy="218821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Клен гостролистий ф. куляст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85" y="4095867"/>
            <a:ext cx="3279491" cy="199721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лергія на пух тополі: симптоми і як з нею боротис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75" y="1482796"/>
            <a:ext cx="3311601" cy="22077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954" y="1482796"/>
            <a:ext cx="2493348" cy="27047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307595" y="4270537"/>
            <a:ext cx="6767892" cy="16478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Насіння реп’яха та череди за допомогою шипів чіпляється до  шерсті  тварин або одягу людини, і так мандрує.</a:t>
            </a:r>
            <a:endParaRPr lang="ru-RU" sz="28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14349" y="3347815"/>
            <a:ext cx="2134779" cy="573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Кульбабка</a:t>
            </a:r>
            <a:endParaRPr lang="ru-RU" sz="28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98785" y="3574689"/>
            <a:ext cx="1632521" cy="573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Тополя 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55525" y="5928616"/>
            <a:ext cx="1379203" cy="57338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Клен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75480109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574" y="3863604"/>
            <a:ext cx="3276731" cy="23391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24569" y="494528"/>
            <a:ext cx="9948231" cy="6727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4570" y="2029384"/>
            <a:ext cx="6004192" cy="3831589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Шалений</a:t>
            </a:r>
            <a:r>
              <a:rPr lang="ru-RU" sz="2400" b="1" dirty="0"/>
              <a:t> </a:t>
            </a:r>
            <a:r>
              <a:rPr lang="ru-RU" sz="2400" b="1" dirty="0" err="1" smtClean="0"/>
              <a:t>огірок</a:t>
            </a:r>
            <a:r>
              <a:rPr lang="ru-RU" sz="2400" b="1" dirty="0" smtClean="0"/>
              <a:t> – </a:t>
            </a:r>
            <a:r>
              <a:rPr lang="ru-RU" sz="2400" b="1" dirty="0" err="1" smtClean="0"/>
              <a:t>багаторічна</a:t>
            </a:r>
            <a:r>
              <a:rPr lang="ru-RU" sz="2400" b="1" dirty="0" smtClean="0"/>
              <a:t> </a:t>
            </a:r>
            <a:r>
              <a:rPr lang="ru-RU" sz="2400" b="1" dirty="0" err="1"/>
              <a:t>трав'яниста</a:t>
            </a:r>
            <a:r>
              <a:rPr lang="ru-RU" sz="2400" b="1" dirty="0"/>
              <a:t> </a:t>
            </a:r>
            <a:r>
              <a:rPr lang="ru-RU" sz="2400" b="1" dirty="0" err="1"/>
              <a:t>рослина</a:t>
            </a:r>
            <a:r>
              <a:rPr lang="ru-RU" sz="2400" b="1" dirty="0"/>
              <a:t>. </a:t>
            </a:r>
            <a:r>
              <a:rPr lang="ru-RU" sz="2400" b="1" dirty="0" err="1" smtClean="0"/>
              <a:t>Зрілий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плід</a:t>
            </a:r>
            <a:r>
              <a:rPr lang="ru-RU" sz="2400" b="1" dirty="0" smtClean="0"/>
              <a:t> при </a:t>
            </a:r>
            <a:r>
              <a:rPr lang="ru-RU" sz="2400" b="1" dirty="0" err="1" smtClean="0"/>
              <a:t>торканні</a:t>
            </a:r>
            <a:r>
              <a:rPr lang="ru-RU" sz="2400" b="1" dirty="0" smtClean="0"/>
              <a:t> </a:t>
            </a:r>
            <a:r>
              <a:rPr lang="ru-RU" sz="2400" b="1" dirty="0" err="1"/>
              <a:t>тварини</a:t>
            </a:r>
            <a:r>
              <a:rPr lang="ru-RU" sz="2400" b="1" dirty="0"/>
              <a:t> </a:t>
            </a:r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 smtClean="0"/>
              <a:t>людини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відокремлюється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плодоніжки</a:t>
            </a:r>
            <a:r>
              <a:rPr lang="ru-RU" sz="2400" b="1" dirty="0"/>
              <a:t> (</a:t>
            </a:r>
            <a:r>
              <a:rPr lang="ru-RU" sz="2400" b="1" dirty="0" err="1"/>
              <a:t>тріскає</a:t>
            </a:r>
            <a:r>
              <a:rPr lang="ru-RU" sz="2400" b="1" dirty="0"/>
              <a:t>). Через </a:t>
            </a:r>
            <a:r>
              <a:rPr lang="ru-RU" sz="2400" b="1" dirty="0" err="1"/>
              <a:t>утворений</a:t>
            </a:r>
            <a:r>
              <a:rPr lang="ru-RU" sz="2400" b="1" dirty="0"/>
              <a:t> </a:t>
            </a:r>
            <a:r>
              <a:rPr lang="ru-RU" sz="2400" b="1" dirty="0" err="1"/>
              <a:t>отвір</a:t>
            </a:r>
            <a:r>
              <a:rPr lang="ru-RU" sz="2400" b="1" dirty="0"/>
              <a:t> у </a:t>
            </a:r>
            <a:r>
              <a:rPr lang="ru-RU" sz="2400" b="1" dirty="0" err="1"/>
              <a:t>плоді</a:t>
            </a:r>
            <a:r>
              <a:rPr lang="ru-RU" sz="2400" b="1" dirty="0"/>
              <a:t> </a:t>
            </a:r>
            <a:r>
              <a:rPr lang="ru-RU" sz="2400" b="1" dirty="0" err="1"/>
              <a:t>виривається</a:t>
            </a:r>
            <a:r>
              <a:rPr lang="ru-RU" sz="2400" b="1" dirty="0"/>
              <a:t> клейка </a:t>
            </a:r>
            <a:r>
              <a:rPr lang="ru-RU" sz="2400" b="1" dirty="0" err="1"/>
              <a:t>слизова</a:t>
            </a:r>
            <a:r>
              <a:rPr lang="ru-RU" sz="2400" b="1" dirty="0"/>
              <a:t> </a:t>
            </a:r>
            <a:r>
              <a:rPr lang="ru-RU" sz="2400" b="1" dirty="0" err="1"/>
              <a:t>рідина</a:t>
            </a:r>
            <a:r>
              <a:rPr lang="ru-RU" sz="2400" b="1" dirty="0"/>
              <a:t>, яка </a:t>
            </a:r>
            <a:r>
              <a:rPr lang="ru-RU" sz="2400" b="1" dirty="0" err="1"/>
              <a:t>містить</a:t>
            </a:r>
            <a:r>
              <a:rPr lang="ru-RU" sz="2400" b="1" dirty="0"/>
              <a:t> </a:t>
            </a:r>
            <a:r>
              <a:rPr lang="ru-RU" sz="2400" b="1" dirty="0" err="1"/>
              <a:t>насіння</a:t>
            </a:r>
            <a:r>
              <a:rPr lang="ru-RU" sz="2400" b="1" dirty="0"/>
              <a:t>. Таким чином </a:t>
            </a:r>
            <a:r>
              <a:rPr lang="ru-RU" sz="2400" b="1" dirty="0" err="1"/>
              <a:t>насіння</a:t>
            </a:r>
            <a:r>
              <a:rPr lang="ru-RU" sz="2400" b="1" dirty="0"/>
              <a:t> </a:t>
            </a:r>
            <a:r>
              <a:rPr lang="ru-RU" sz="2400" b="1" dirty="0" err="1"/>
              <a:t>розкидається</a:t>
            </a:r>
            <a:r>
              <a:rPr lang="ru-RU" sz="2400" b="1" dirty="0"/>
              <a:t> на </a:t>
            </a:r>
            <a:r>
              <a:rPr lang="ru-RU" sz="2400" b="1" dirty="0" err="1"/>
              <a:t>відстань</a:t>
            </a:r>
            <a:r>
              <a:rPr lang="ru-RU" sz="2400" b="1" dirty="0"/>
              <a:t> до 10 </a:t>
            </a:r>
            <a:r>
              <a:rPr lang="ru-RU" sz="2400" b="1" dirty="0" err="1"/>
              <a:t>метрів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материнської</a:t>
            </a:r>
            <a:r>
              <a:rPr lang="ru-RU" sz="2400" b="1" dirty="0"/>
              <a:t> рослини.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500" y="1248858"/>
            <a:ext cx="2696320" cy="26963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24569" y="1226102"/>
            <a:ext cx="6004192" cy="66121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Є й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такі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самі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розкидають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своє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насіння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4086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118302" y="2554931"/>
            <a:ext cx="5944101" cy="103077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Насіння</a:t>
            </a:r>
            <a:r>
              <a:rPr lang="ru-RU" sz="2400" b="1" dirty="0"/>
              <a:t>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/>
              <a:t>рослин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можеш</a:t>
            </a:r>
            <a:r>
              <a:rPr lang="ru-RU" sz="2400" b="1" dirty="0"/>
              <a:t> </a:t>
            </a:r>
            <a:r>
              <a:rPr lang="ru-RU" sz="2400" b="1" dirty="0" err="1"/>
              <a:t>зібрати</a:t>
            </a:r>
            <a:r>
              <a:rPr lang="ru-RU" sz="2400" b="1" dirty="0"/>
              <a:t> </a:t>
            </a:r>
            <a:r>
              <a:rPr lang="ru-RU" sz="2400" b="1" dirty="0" err="1"/>
              <a:t>восени</a:t>
            </a:r>
            <a:r>
              <a:rPr lang="ru-RU" sz="2400" b="1" dirty="0"/>
              <a:t>,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висіяти</a:t>
            </a:r>
            <a:r>
              <a:rPr lang="ru-RU" sz="2400" b="1" dirty="0"/>
              <a:t> </a:t>
            </a:r>
            <a:r>
              <a:rPr lang="ru-RU" sz="2400" b="1" dirty="0" err="1"/>
              <a:t>навесні</a:t>
            </a:r>
            <a:r>
              <a:rPr lang="ru-RU" sz="2400" b="1" dirty="0"/>
              <a:t>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2" b="9608"/>
          <a:stretch/>
        </p:blipFill>
        <p:spPr>
          <a:xfrm>
            <a:off x="1394761" y="1693708"/>
            <a:ext cx="2533545" cy="375618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824252" y="597168"/>
            <a:ext cx="8732066" cy="83851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Поспостерігай: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8303" y="1707613"/>
            <a:ext cx="5944101" cy="7858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поширюються</a:t>
            </a:r>
            <a:r>
              <a:rPr lang="ru-RU" sz="2400" b="1" dirty="0"/>
              <a:t> в </a:t>
            </a:r>
            <a:r>
              <a:rPr lang="ru-RU" sz="2400" b="1" dirty="0" err="1"/>
              <a:t>природі</a:t>
            </a:r>
            <a:r>
              <a:rPr lang="ru-RU" sz="2400" b="1" dirty="0"/>
              <a:t> рослини</a:t>
            </a:r>
            <a:r>
              <a:rPr lang="ru-RU" sz="2400" b="1" dirty="0" smtClean="0"/>
              <a:t>? </a:t>
            </a:r>
            <a:r>
              <a:rPr lang="ru-RU" sz="2400" b="1" dirty="0" err="1" smtClean="0"/>
              <a:t>Наприклад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кульбабка</a:t>
            </a:r>
            <a:r>
              <a:rPr lang="ru-RU" sz="2400" b="1" dirty="0" smtClean="0"/>
              <a:t> і дуб.</a:t>
            </a:r>
            <a:endParaRPr lang="ru-RU" sz="2400" b="1" dirty="0"/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18302" y="3659489"/>
            <a:ext cx="6339276" cy="8335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корисні</a:t>
            </a:r>
            <a:r>
              <a:rPr lang="ru-RU" sz="2400" b="1" dirty="0"/>
              <a:t> плоди </a:t>
            </a:r>
            <a:r>
              <a:rPr lang="ru-RU" sz="2400" b="1" dirty="0" err="1"/>
              <a:t>восени</a:t>
            </a:r>
            <a:r>
              <a:rPr lang="ru-RU" sz="2400" b="1" dirty="0"/>
              <a:t> </a:t>
            </a:r>
            <a:r>
              <a:rPr lang="ru-RU" sz="2400" b="1" dirty="0" err="1"/>
              <a:t>дарують</a:t>
            </a:r>
            <a:r>
              <a:rPr lang="ru-RU" sz="2400" b="1" dirty="0"/>
              <a:t> нам </a:t>
            </a:r>
            <a:r>
              <a:rPr lang="ru-RU" sz="2400" b="1" dirty="0" err="1"/>
              <a:t>ліси</a:t>
            </a:r>
            <a:r>
              <a:rPr lang="ru-RU" sz="2400" b="1" dirty="0"/>
              <a:t>?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118303" y="4616392"/>
            <a:ext cx="6339276" cy="833501"/>
          </a:xfrm>
          <a:prstGeom prst="rect">
            <a:avLst/>
          </a:prstGeom>
          <a:solidFill>
            <a:srgbClr val="C31D58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знаєш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осіннє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життя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своєї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улюбленої</a:t>
            </a:r>
            <a:r>
              <a:rPr lang="ru-RU" sz="2400" b="1" dirty="0" smtClean="0"/>
              <a:t> рослини?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52530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448</Words>
  <Application>Microsoft Office PowerPoint</Application>
  <PresentationFormat>Произвольный</PresentationFormat>
  <Paragraphs>88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75</cp:revision>
  <dcterms:created xsi:type="dcterms:W3CDTF">2018-01-05T16:38:53Z</dcterms:created>
  <dcterms:modified xsi:type="dcterms:W3CDTF">2024-10-22T16:41:08Z</dcterms:modified>
</cp:coreProperties>
</file>