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41" r:id="rId3"/>
    <p:sldId id="342" r:id="rId4"/>
    <p:sldId id="291" r:id="rId5"/>
    <p:sldId id="345" r:id="rId6"/>
    <p:sldId id="297" r:id="rId7"/>
    <p:sldId id="301" r:id="rId8"/>
    <p:sldId id="336" r:id="rId9"/>
    <p:sldId id="337" r:id="rId10"/>
    <p:sldId id="328" r:id="rId11"/>
    <p:sldId id="343" r:id="rId12"/>
    <p:sldId id="34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041" y="4143537"/>
            <a:ext cx="9485524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Мовчан- Карпусь «Василинка». </a:t>
            </a:r>
            <a:endParaRPr lang="uk-UA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. Гринько «Сію дитині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3" y="1066052"/>
            <a:ext cx="2985571" cy="27931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438" y="1084950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2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Читаємо і пізнаємо таємниці рідної мови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52" y="626730"/>
            <a:ext cx="9915182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583706" y="1427149"/>
            <a:ext cx="2907074" cy="234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будь ласка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спасибі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вибач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доброго ранку</a:t>
            </a:r>
            <a:endParaRPr lang="ru-RU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250438" y="1414141"/>
            <a:ext cx="2667278" cy="234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світлої днини</a:t>
            </a: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дякую</a:t>
            </a:r>
          </a:p>
          <a:p>
            <a:pPr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  <a:ea typeface="+mj-ea"/>
                <a:cs typeface="+mj-cs"/>
              </a:rPr>
              <a:t>на добраніч</a:t>
            </a:r>
            <a:endParaRPr lang="uk-UA" sz="3200" b="1" dirty="0">
              <a:solidFill>
                <a:schemeClr val="bg1"/>
              </a:solidFill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uk-UA" sz="3200" b="1" dirty="0">
                <a:solidFill>
                  <a:schemeClr val="bg1"/>
                </a:solidFill>
                <a:ea typeface="+mj-ea"/>
                <a:cs typeface="+mj-cs"/>
              </a:rPr>
              <a:t>смачного</a:t>
            </a:r>
            <a:endParaRPr lang="ru-RU" sz="32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651" y="1414141"/>
            <a:ext cx="2688118" cy="37923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3707" y="3833003"/>
            <a:ext cx="6334010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Уживай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своїх звертаннях до рідних тільки ласкаві слова!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Татусю, матусю, мамусю, нене, матінко, бабусю, бабусенько, дідусю, дідуню, братику, сестричко.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083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4319" y="617193"/>
            <a:ext cx="9408910" cy="7990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4395" y="1903120"/>
            <a:ext cx="419742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Виразно </a:t>
            </a:r>
            <a:r>
              <a:rPr lang="uk-UA" sz="32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3200" b="1" dirty="0">
                <a:solidFill>
                  <a:srgbClr val="FFFF00"/>
                </a:solidFill>
              </a:rPr>
              <a:t>вірші. </a:t>
            </a:r>
            <a:r>
              <a:rPr lang="uk-UA" sz="3200" b="1" dirty="0">
                <a:solidFill>
                  <a:schemeClr val="bg1"/>
                </a:solidFill>
              </a:rPr>
              <a:t>Вдома </a:t>
            </a:r>
            <a:r>
              <a:rPr lang="uk-UA" sz="3200" b="1" dirty="0" smtClean="0">
                <a:solidFill>
                  <a:schemeClr val="bg1"/>
                </a:solidFill>
              </a:rPr>
              <a:t>привчайся говорити </a:t>
            </a:r>
            <a:r>
              <a:rPr lang="uk-UA" sz="3200" b="1" dirty="0">
                <a:solidFill>
                  <a:schemeClr val="bg1"/>
                </a:solidFill>
              </a:rPr>
              <a:t>тільки ласкаві слова та слова ввічливості. 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05" y="1582156"/>
            <a:ext cx="4714257" cy="386569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983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1962" y="527186"/>
            <a:ext cx="9032553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1962" y="1352582"/>
            <a:ext cx="9032553" cy="5720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справдилися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твої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очікування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Емоції Олівці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-331"/>
          <a:stretch/>
        </p:blipFill>
        <p:spPr bwMode="auto">
          <a:xfrm>
            <a:off x="8706664" y="1996012"/>
            <a:ext cx="1797851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19" y="2082162"/>
            <a:ext cx="1719830" cy="27091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6443"/>
          <a:stretch/>
        </p:blipFill>
        <p:spPr bwMode="auto">
          <a:xfrm>
            <a:off x="1471962" y="2049509"/>
            <a:ext cx="1888183" cy="277449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723971" y="5073989"/>
            <a:ext cx="1820096" cy="104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силу!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4813" y="5049755"/>
            <a:ext cx="1906043" cy="1041987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Позитивні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емоції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962" y="5049755"/>
            <a:ext cx="1761367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Цікаві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4689" r="5013" b="375"/>
          <a:stretch/>
        </p:blipFill>
        <p:spPr bwMode="auto">
          <a:xfrm>
            <a:off x="5957211" y="1996012"/>
            <a:ext cx="2448000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138481" y="5049755"/>
            <a:ext cx="182009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Почуття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успіху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743458" y="1773174"/>
            <a:ext cx="630018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algn="ctr"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algn="ctr" fontAlgn="base"/>
            <a:r>
              <a:rPr lang="uk-UA" sz="3200" b="1" dirty="0"/>
              <a:t>І цікаве на </a:t>
            </a:r>
            <a:r>
              <a:rPr lang="uk-UA" sz="3200" b="1" dirty="0" err="1"/>
              <a:t>уроці</a:t>
            </a:r>
            <a:endParaRPr lang="ru-RU" sz="3200" b="1" dirty="0"/>
          </a:p>
          <a:p>
            <a:pPr algn="ctr"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1962" y="527186"/>
            <a:ext cx="9032553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Емоційне </a:t>
            </a:r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1962" y="1352582"/>
            <a:ext cx="9032553" cy="544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Вибери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олівець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відображає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очікування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Емоції Олівці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-331"/>
          <a:stretch/>
        </p:blipFill>
        <p:spPr bwMode="auto">
          <a:xfrm>
            <a:off x="8706664" y="1996012"/>
            <a:ext cx="1797851" cy="282798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13" y="1996012"/>
            <a:ext cx="1906043" cy="282798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6443"/>
          <a:stretch/>
        </p:blipFill>
        <p:spPr bwMode="auto">
          <a:xfrm>
            <a:off x="1471962" y="2049509"/>
            <a:ext cx="1761367" cy="277449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723971" y="5073989"/>
            <a:ext cx="1820096" cy="104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все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силу!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4813" y="5049755"/>
            <a:ext cx="1906043" cy="1041987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Позитивні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емоції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962" y="5049755"/>
            <a:ext cx="1761367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Цікаві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4689" r="5013" b="375"/>
          <a:stretch/>
        </p:blipFill>
        <p:spPr bwMode="auto">
          <a:xfrm>
            <a:off x="5957211" y="1996012"/>
            <a:ext cx="2448000" cy="282798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138481" y="5049755"/>
            <a:ext cx="1820096" cy="1041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Почуття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успіху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1373" y="494529"/>
            <a:ext cx="9589225" cy="721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1544" y="2417821"/>
            <a:ext cx="611891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Ми до школи швидко йшли,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кущ шипшиновий знайшли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1373" y="1432948"/>
            <a:ext cx="6229082" cy="8111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речення. Зроби вдих 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повтори на одному видиху.</a:t>
            </a:r>
          </a:p>
        </p:txBody>
      </p:sp>
      <p:pic>
        <p:nvPicPr>
          <p:cNvPr id="6" name="Picture 2" descr="ÐÐ°ÑÑÐ¸Ð½ÐºÐ¸ Ð¿Ð¾ Ð·Ð°Ð¿ÑÐ¾ÑÑ Ð¾ÑÐµÐ½Ñ Ð»Ð¾Ð´ÐºÐ° Ð°Ð½Ð¸Ð¼Ð°ÑÐ¸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67" y="1432948"/>
            <a:ext cx="2748531" cy="41253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215" y="3914276"/>
            <a:ext cx="41046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Уже </a:t>
            </a:r>
            <a:r>
              <a:rPr lang="uk-UA" sz="3600" b="1" dirty="0">
                <a:solidFill>
                  <a:schemeClr val="bg1"/>
                </a:solidFill>
              </a:rPr>
              <a:t>глибока осінь,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так </a:t>
            </a:r>
            <a:r>
              <a:rPr lang="uk-UA" sz="3600" b="1" dirty="0">
                <a:solidFill>
                  <a:schemeClr val="bg1"/>
                </a:solidFill>
              </a:rPr>
              <a:t>тихо вдалині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407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20774" y="1314803"/>
            <a:ext cx="43150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Тільки</a:t>
            </a:r>
            <a:r>
              <a:rPr lang="ru-RU" sz="2400" b="1" dirty="0">
                <a:solidFill>
                  <a:schemeClr val="bg1"/>
                </a:solidFill>
              </a:rPr>
              <a:t> встали на </a:t>
            </a:r>
            <a:r>
              <a:rPr lang="ru-RU" sz="2400" b="1" dirty="0" err="1">
                <a:solidFill>
                  <a:schemeClr val="bg1"/>
                </a:solidFill>
              </a:rPr>
              <a:t>світанку</a:t>
            </a:r>
            <a:r>
              <a:rPr lang="ru-RU" sz="2400" b="1" dirty="0">
                <a:solidFill>
                  <a:schemeClr val="bg1"/>
                </a:solidFill>
              </a:rPr>
              <a:t> –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кажем </a:t>
            </a:r>
            <a:r>
              <a:rPr lang="ru-RU" sz="2400" b="1" dirty="0" err="1">
                <a:solidFill>
                  <a:schemeClr val="bg1"/>
                </a:solidFill>
              </a:rPr>
              <a:t>всім</a:t>
            </a:r>
            <a:r>
              <a:rPr lang="ru-RU" sz="2400" b="1" dirty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rgbClr val="FFFF00"/>
                </a:solidFill>
              </a:rPr>
              <a:t>Доброго </a:t>
            </a:r>
            <a:r>
              <a:rPr lang="ru-RU" sz="2400" b="1" dirty="0">
                <a:solidFill>
                  <a:srgbClr val="FFFF00"/>
                </a:solidFill>
              </a:rPr>
              <a:t>ранку</a:t>
            </a:r>
            <a:r>
              <a:rPr lang="ru-RU" sz="2400" b="1" dirty="0">
                <a:solidFill>
                  <a:schemeClr val="bg1"/>
                </a:solidFill>
              </a:rPr>
              <a:t>!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За котлетки й борщ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хлібом</a:t>
            </a:r>
            <a:r>
              <a:rPr lang="ru-RU" sz="2400" b="1" dirty="0">
                <a:solidFill>
                  <a:schemeClr val="bg1"/>
                </a:solidFill>
              </a:rPr>
              <a:t> – 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мамі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мовимо</a:t>
            </a:r>
            <a:r>
              <a:rPr lang="ru-RU" sz="2400" b="1" dirty="0" smtClean="0">
                <a:solidFill>
                  <a:schemeClr val="bg1"/>
                </a:solidFill>
              </a:rPr>
              <a:t>: – </a:t>
            </a:r>
            <a:r>
              <a:rPr lang="ru-RU" sz="2400" b="1" dirty="0" err="1" smtClean="0">
                <a:solidFill>
                  <a:srgbClr val="FFFF00"/>
                </a:solidFill>
              </a:rPr>
              <a:t>Спасибі</a:t>
            </a:r>
            <a:r>
              <a:rPr lang="ru-RU" sz="24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4568" y="494529"/>
            <a:ext cx="8311282" cy="721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959" y="2933523"/>
            <a:ext cx="373699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 школу ген іде сусід –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всі гукнем йому</a:t>
            </a:r>
            <a:r>
              <a:rPr lang="uk-UA" sz="2400" b="1" dirty="0" smtClean="0">
                <a:solidFill>
                  <a:schemeClr val="bg1"/>
                </a:solidFill>
              </a:rPr>
              <a:t>: – </a:t>
            </a:r>
            <a:r>
              <a:rPr lang="uk-UA" sz="2400" b="1" dirty="0" smtClean="0">
                <a:solidFill>
                  <a:srgbClr val="FFFF00"/>
                </a:solidFill>
              </a:rPr>
              <a:t>Привіт</a:t>
            </a:r>
            <a:r>
              <a:rPr lang="uk-UA" sz="2400" b="1" dirty="0">
                <a:solidFill>
                  <a:schemeClr val="bg1"/>
                </a:solidFill>
              </a:rPr>
              <a:t>!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до діда Миколая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ми говоримо</a:t>
            </a:r>
            <a:r>
              <a:rPr lang="uk-UA" sz="2400" b="1" dirty="0" smtClean="0">
                <a:solidFill>
                  <a:schemeClr val="bg1"/>
                </a:solidFill>
              </a:rPr>
              <a:t>: – </a:t>
            </a:r>
            <a:r>
              <a:rPr lang="uk-UA" sz="2400" b="1" dirty="0" smtClean="0">
                <a:solidFill>
                  <a:srgbClr val="FFFF00"/>
                </a:solidFill>
              </a:rPr>
              <a:t>Вітаю</a:t>
            </a:r>
            <a:r>
              <a:rPr lang="uk-UA" sz="24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4698" y="2955557"/>
            <a:ext cx="473826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 класі дзвоник </a:t>
            </a:r>
            <a:r>
              <a:rPr lang="uk-UA" sz="2400" b="1" dirty="0" smtClean="0">
                <a:solidFill>
                  <a:schemeClr val="bg1"/>
                </a:solidFill>
              </a:rPr>
              <a:t>«</a:t>
            </a:r>
            <a:r>
              <a:rPr lang="uk-UA" sz="2400" b="1" dirty="0" err="1" smtClean="0">
                <a:solidFill>
                  <a:schemeClr val="bg1"/>
                </a:solidFill>
              </a:rPr>
              <a:t>дзень</a:t>
            </a:r>
            <a:r>
              <a:rPr lang="uk-UA" sz="2400" b="1" dirty="0" smtClean="0">
                <a:solidFill>
                  <a:schemeClr val="bg1"/>
                </a:solidFill>
              </a:rPr>
              <a:t>-дзелень», дружно </a:t>
            </a:r>
            <a:r>
              <a:rPr lang="uk-UA" sz="2400" b="1" dirty="0">
                <a:solidFill>
                  <a:schemeClr val="bg1"/>
                </a:solidFill>
              </a:rPr>
              <a:t>кажем</a:t>
            </a:r>
            <a:r>
              <a:rPr lang="uk-UA" sz="2400" b="1" dirty="0" smtClean="0">
                <a:solidFill>
                  <a:schemeClr val="bg1"/>
                </a:solidFill>
              </a:rPr>
              <a:t>: – </a:t>
            </a:r>
            <a:r>
              <a:rPr lang="uk-UA" sz="2400" b="1" dirty="0" smtClean="0">
                <a:solidFill>
                  <a:srgbClr val="FFFF00"/>
                </a:solidFill>
              </a:rPr>
              <a:t>Добрий </a:t>
            </a:r>
            <a:r>
              <a:rPr lang="uk-UA" sz="2400" b="1" dirty="0">
                <a:solidFill>
                  <a:srgbClr val="FFFF00"/>
                </a:solidFill>
              </a:rPr>
              <a:t>день</a:t>
            </a:r>
            <a:r>
              <a:rPr lang="uk-UA" sz="2400" b="1" dirty="0">
                <a:solidFill>
                  <a:schemeClr val="bg1"/>
                </a:solidFill>
              </a:rPr>
              <a:t>!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Щоб до дошки </a:t>
            </a:r>
            <a:r>
              <a:rPr lang="uk-UA" sz="2400" b="1" dirty="0" err="1">
                <a:solidFill>
                  <a:schemeClr val="bg1"/>
                </a:solidFill>
              </a:rPr>
              <a:t>взять</a:t>
            </a:r>
            <a:r>
              <a:rPr lang="uk-UA" sz="2400" b="1" dirty="0">
                <a:solidFill>
                  <a:schemeClr val="bg1"/>
                </a:solidFill>
              </a:rPr>
              <a:t> указку –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ми попросимо: </a:t>
            </a:r>
            <a:r>
              <a:rPr lang="uk-UA" sz="2400" b="1" dirty="0" smtClean="0">
                <a:solidFill>
                  <a:schemeClr val="bg1"/>
                </a:solidFill>
              </a:rPr>
              <a:t>– </a:t>
            </a:r>
            <a:r>
              <a:rPr lang="uk-UA" sz="2400" b="1" dirty="0" smtClean="0">
                <a:solidFill>
                  <a:srgbClr val="FFFF00"/>
                </a:solidFill>
              </a:rPr>
              <a:t>Будь </a:t>
            </a:r>
            <a:r>
              <a:rPr lang="uk-UA" sz="2400" b="1" dirty="0">
                <a:solidFill>
                  <a:srgbClr val="FFFF00"/>
                </a:solidFill>
              </a:rPr>
              <a:t>ласка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3868" y="4560955"/>
            <a:ext cx="4737753" cy="156966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Як упав додолу </a:t>
            </a:r>
            <a:r>
              <a:rPr lang="uk-UA" sz="2400" b="1" dirty="0" smtClean="0">
                <a:solidFill>
                  <a:schemeClr val="bg1"/>
                </a:solidFill>
              </a:rPr>
              <a:t>зошит,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підняли</a:t>
            </a:r>
            <a:r>
              <a:rPr lang="uk-UA" sz="2400" b="1" dirty="0">
                <a:solidFill>
                  <a:schemeClr val="bg1"/>
                </a:solidFill>
              </a:rPr>
              <a:t>: </a:t>
            </a:r>
            <a:r>
              <a:rPr lang="uk-UA" sz="2400" b="1" dirty="0" smtClean="0">
                <a:solidFill>
                  <a:schemeClr val="bg1"/>
                </a:solidFill>
              </a:rPr>
              <a:t>– </a:t>
            </a:r>
            <a:r>
              <a:rPr lang="uk-UA" sz="2400" b="1" dirty="0" smtClean="0">
                <a:solidFill>
                  <a:srgbClr val="FFFF00"/>
                </a:solidFill>
              </a:rPr>
              <a:t>Спасибі</a:t>
            </a:r>
            <a:r>
              <a:rPr lang="uk-UA" sz="2400" b="1" dirty="0" smtClean="0">
                <a:solidFill>
                  <a:schemeClr val="bg1"/>
                </a:solidFill>
              </a:rPr>
              <a:t>! – </a:t>
            </a:r>
            <a:r>
              <a:rPr lang="uk-UA" sz="2400" b="1" dirty="0" smtClean="0">
                <a:solidFill>
                  <a:srgbClr val="FFFF00"/>
                </a:solidFill>
              </a:rPr>
              <a:t>Прошу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Слів усіх ми знаєм значення: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Йдемо – кажем: </a:t>
            </a:r>
            <a:r>
              <a:rPr lang="uk-UA" sz="2400" b="1" dirty="0" smtClean="0">
                <a:solidFill>
                  <a:schemeClr val="bg1"/>
                </a:solidFill>
              </a:rPr>
              <a:t>– </a:t>
            </a:r>
            <a:r>
              <a:rPr lang="uk-UA" sz="2400" b="1" dirty="0" smtClean="0">
                <a:solidFill>
                  <a:srgbClr val="FFFF00"/>
                </a:solidFill>
              </a:rPr>
              <a:t>До побачення</a:t>
            </a:r>
            <a:r>
              <a:rPr lang="uk-UA" sz="24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3441" y="4525217"/>
            <a:ext cx="3061021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За вечерю </a:t>
            </a:r>
            <a:r>
              <a:rPr lang="uk-UA" sz="2400" b="1" dirty="0" err="1">
                <a:solidFill>
                  <a:schemeClr val="bg1"/>
                </a:solidFill>
              </a:rPr>
              <a:t>смачную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мамі </a:t>
            </a:r>
            <a:r>
              <a:rPr lang="uk-UA" sz="2400" b="1" dirty="0">
                <a:solidFill>
                  <a:schemeClr val="bg1"/>
                </a:solidFill>
              </a:rPr>
              <a:t>щире</a:t>
            </a:r>
            <a:r>
              <a:rPr lang="uk-UA" sz="2400" b="1" dirty="0" smtClean="0">
                <a:solidFill>
                  <a:schemeClr val="bg1"/>
                </a:solidFill>
              </a:rPr>
              <a:t>: – </a:t>
            </a:r>
            <a:r>
              <a:rPr lang="uk-UA" sz="2400" b="1" dirty="0" smtClean="0">
                <a:solidFill>
                  <a:srgbClr val="FFFF00"/>
                </a:solidFill>
              </a:rPr>
              <a:t>Дякую</a:t>
            </a:r>
            <a:r>
              <a:rPr lang="uk-UA" sz="2400" b="1" dirty="0">
                <a:solidFill>
                  <a:schemeClr val="bg1"/>
                </a:solidFill>
              </a:rPr>
              <a:t>! </a:t>
            </a:r>
          </a:p>
          <a:p>
            <a:r>
              <a:rPr lang="uk-UA" sz="2400" b="1" dirty="0" err="1">
                <a:solidFill>
                  <a:schemeClr val="bg1"/>
                </a:solidFill>
              </a:rPr>
              <a:t>Спать</a:t>
            </a:r>
            <a:r>
              <a:rPr lang="uk-UA" sz="2400" b="1" dirty="0">
                <a:solidFill>
                  <a:schemeClr val="bg1"/>
                </a:solidFill>
              </a:rPr>
              <a:t> лягаєм на ніч –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мовимо: – </a:t>
            </a:r>
            <a:r>
              <a:rPr lang="uk-UA" sz="2400" b="1" dirty="0" smtClean="0">
                <a:solidFill>
                  <a:srgbClr val="FFFF00"/>
                </a:solidFill>
              </a:rPr>
              <a:t>Добраніч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uk-UA" sz="1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Сім_я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0" y="4594006"/>
            <a:ext cx="3507267" cy="19640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Учні\Руденька учениц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616" y="385590"/>
            <a:ext cx="1861964" cy="28674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61013" y="1336837"/>
            <a:ext cx="4278085" cy="140302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вірш. Які чарівні слова в ньому зустрілися? Чи використовуєш ти їх щодня?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8763" y="1882411"/>
            <a:ext cx="576759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вчитимемось </a:t>
            </a:r>
            <a:r>
              <a:rPr lang="uk-UA" sz="2800" b="1" dirty="0"/>
              <a:t>виразно читати вірші, інтонувати </a:t>
            </a:r>
            <a:r>
              <a:rPr lang="uk-UA" sz="2800" b="1" dirty="0" smtClean="0"/>
              <a:t>речення. Дізнаємось, з якими ласкавими словами звертатися в колі рідної сім’ї.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17868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7534" y="571647"/>
            <a:ext cx="9363911" cy="706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поетесою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534" y="1600323"/>
            <a:ext cx="4681955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4400" b="1" dirty="0">
                <a:solidFill>
                  <a:srgbClr val="FFFF00"/>
                </a:solidFill>
              </a:rPr>
              <a:t>Надія </a:t>
            </a:r>
            <a:endParaRPr lang="uk-UA" sz="44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FFFF00"/>
                </a:solidFill>
              </a:rPr>
              <a:t>Мовчан-Карпусь – </a:t>
            </a:r>
            <a:r>
              <a:rPr lang="ru-RU" sz="4400" b="1" dirty="0" err="1">
                <a:solidFill>
                  <a:schemeClr val="bg1"/>
                </a:solidFill>
              </a:rPr>
              <a:t>талановита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4400" b="1" dirty="0" err="1">
                <a:solidFill>
                  <a:schemeClr val="bg1"/>
                </a:solidFill>
              </a:rPr>
              <a:t>українська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дитяча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 smtClean="0">
                <a:solidFill>
                  <a:schemeClr val="bg1"/>
                </a:solidFill>
              </a:rPr>
              <a:t>поетеса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Ð°ÑÑÐ¸Ð½ÐºÐ¸ Ð¿Ð¾ Ð·Ð°Ð¿ÑÐ¾ÑÑ Ð½Ð°Ð´ÑÑ Ð¼Ð¾Ð²ÑÐ°Ð½-ÐºÐ°ÑÐ¿ÑÑÑ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11223"/>
          <a:stretch/>
        </p:blipFill>
        <p:spPr bwMode="auto">
          <a:xfrm>
            <a:off x="6855244" y="1598757"/>
            <a:ext cx="3886201" cy="42201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2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518" y="491775"/>
            <a:ext cx="10135518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Надія </a:t>
            </a:r>
            <a:r>
              <a:rPr lang="uk-UA" sz="4000" b="1" dirty="0">
                <a:solidFill>
                  <a:schemeClr val="bg1"/>
                </a:solidFill>
              </a:rPr>
              <a:t>Мовчан-Карпусь «Василинка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8403" y="1196087"/>
            <a:ext cx="4582689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 </a:t>
            </a:r>
            <a:r>
              <a:rPr lang="uk-UA" sz="2800" b="1" dirty="0"/>
              <a:t>родині я найменша,</a:t>
            </a:r>
          </a:p>
          <a:p>
            <a:r>
              <a:rPr lang="uk-UA" sz="2800" b="1" dirty="0"/>
              <a:t>йменням Василинка,</a:t>
            </a:r>
          </a:p>
          <a:p>
            <a:r>
              <a:rPr lang="uk-UA" sz="2800" b="1" dirty="0"/>
              <a:t>татко мій з дідів болгарин,</a:t>
            </a:r>
          </a:p>
          <a:p>
            <a:r>
              <a:rPr lang="uk-UA" sz="2800" b="1" dirty="0"/>
              <a:t>мати – українка.</a:t>
            </a:r>
          </a:p>
          <a:p>
            <a:r>
              <a:rPr lang="uk-UA" sz="2800" b="1" dirty="0"/>
              <a:t>Я болгарською охоче</a:t>
            </a:r>
          </a:p>
          <a:p>
            <a:r>
              <a:rPr lang="uk-UA" sz="2800" b="1" dirty="0"/>
              <a:t>вдома розмовляю.</a:t>
            </a:r>
          </a:p>
          <a:p>
            <a:r>
              <a:rPr lang="uk-UA" sz="2800" b="1" dirty="0"/>
              <a:t>Я бабусі коломийки</a:t>
            </a:r>
          </a:p>
          <a:p>
            <a:r>
              <a:rPr lang="uk-UA" sz="2800" b="1" dirty="0"/>
              <a:t>весело співаю.</a:t>
            </a:r>
          </a:p>
          <a:p>
            <a:r>
              <a:rPr lang="uk-UA" sz="2800" b="1" dirty="0"/>
              <a:t>«Я люблю! Аз те </a:t>
            </a:r>
            <a:r>
              <a:rPr lang="uk-UA" sz="2800" b="1" dirty="0" err="1"/>
              <a:t>обічам</a:t>
            </a:r>
            <a:r>
              <a:rPr lang="uk-UA" sz="2800" b="1" dirty="0"/>
              <a:t>!» –</a:t>
            </a:r>
          </a:p>
          <a:p>
            <a:r>
              <a:rPr lang="uk-UA" sz="2800" b="1" dirty="0"/>
              <a:t>про таке розмова.</a:t>
            </a:r>
          </a:p>
          <a:p>
            <a:r>
              <a:rPr lang="uk-UA" sz="2800" b="1" dirty="0"/>
              <a:t>Бо велика в </a:t>
            </a:r>
            <a:r>
              <a:rPr lang="uk-UA" sz="2800" b="1" dirty="0" smtClean="0"/>
              <a:t>нас </a:t>
            </a:r>
            <a:r>
              <a:rPr lang="uk-UA" sz="2800" b="1" dirty="0"/>
              <a:t>пошана</a:t>
            </a:r>
          </a:p>
          <a:p>
            <a:r>
              <a:rPr lang="uk-UA" sz="2800" b="1" dirty="0"/>
              <a:t>до рідного слова.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6620" y="4896331"/>
            <a:ext cx="4586536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Аз те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обі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Cambria"/>
                <a:ea typeface="Cambria"/>
              </a:rPr>
              <a:t>ˊ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чам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 – «я люблю» болгарською мовою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1279723"/>
            <a:ext cx="4586536" cy="35132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7535" y="515947"/>
            <a:ext cx="9471088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поетесою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5142" y="1566241"/>
            <a:ext cx="4547937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Варвара Пилипівна Гринько – </a:t>
            </a:r>
            <a:r>
              <a:rPr lang="uk-UA" sz="4000" b="1" dirty="0">
                <a:solidFill>
                  <a:schemeClr val="bg1"/>
                </a:solidFill>
              </a:rPr>
              <a:t>поетеса, заслужений учитель України, Член Спілки письменників.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97" y="1566241"/>
            <a:ext cx="3502026" cy="43775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1" y="1363053"/>
            <a:ext cx="3539430" cy="35394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501" y="610793"/>
            <a:ext cx="10146535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Варвара </a:t>
            </a:r>
            <a:r>
              <a:rPr lang="uk-UA" sz="4000" b="1" dirty="0">
                <a:solidFill>
                  <a:schemeClr val="bg1"/>
                </a:solidFill>
              </a:rPr>
              <a:t>Гринько «Сію дитині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9820" y="1325515"/>
            <a:ext cx="621704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Сію </a:t>
            </a:r>
            <a:r>
              <a:rPr lang="uk-UA" sz="2800" b="1" dirty="0"/>
              <a:t>дитині в серденько ласку.</a:t>
            </a:r>
          </a:p>
          <a:p>
            <a:r>
              <a:rPr lang="uk-UA" sz="2800" b="1" dirty="0" err="1"/>
              <a:t>Сійся</a:t>
            </a:r>
            <a:r>
              <a:rPr lang="uk-UA" sz="2800" b="1" dirty="0"/>
              <a:t>-родися, ніжне «</a:t>
            </a:r>
            <a:r>
              <a:rPr lang="uk-UA" sz="2800" b="1" dirty="0">
                <a:solidFill>
                  <a:srgbClr val="FFFF00"/>
                </a:solidFill>
              </a:rPr>
              <a:t>будь ласка</a:t>
            </a:r>
            <a:r>
              <a:rPr lang="uk-UA" sz="2800" b="1" dirty="0"/>
              <a:t>».</a:t>
            </a:r>
          </a:p>
          <a:p>
            <a:r>
              <a:rPr lang="uk-UA" sz="2800" b="1" dirty="0"/>
              <a:t>вдячне «</a:t>
            </a:r>
            <a:r>
              <a:rPr lang="uk-UA" sz="2800" b="1" dirty="0">
                <a:solidFill>
                  <a:srgbClr val="FFFF00"/>
                </a:solidFill>
              </a:rPr>
              <a:t>спасибі</a:t>
            </a:r>
            <a:r>
              <a:rPr lang="uk-UA" sz="2800" b="1" dirty="0"/>
              <a:t>», «</a:t>
            </a:r>
            <a:r>
              <a:rPr lang="uk-UA" sz="2800" b="1" dirty="0">
                <a:solidFill>
                  <a:srgbClr val="FFFF00"/>
                </a:solidFill>
              </a:rPr>
              <a:t>вибач</a:t>
            </a:r>
            <a:r>
              <a:rPr lang="uk-UA" sz="2800" b="1" dirty="0"/>
              <a:t>» тремтливе.</a:t>
            </a:r>
          </a:p>
          <a:p>
            <a:r>
              <a:rPr lang="uk-UA" sz="2800" b="1" dirty="0"/>
              <a:t>Слово у серці, як зернятко в ниві</a:t>
            </a:r>
            <a:r>
              <a:rPr lang="uk-UA" sz="2800" b="1" dirty="0" smtClean="0"/>
              <a:t>.</a:t>
            </a:r>
            <a:endParaRPr lang="uk-UA" sz="2800" b="1" dirty="0"/>
          </a:p>
          <a:p>
            <a:r>
              <a:rPr lang="uk-UA" sz="2800" b="1" dirty="0"/>
              <a:t>«</a:t>
            </a:r>
            <a:r>
              <a:rPr lang="uk-UA" sz="2800" b="1" dirty="0">
                <a:solidFill>
                  <a:srgbClr val="FFFF00"/>
                </a:solidFill>
              </a:rPr>
              <a:t>Доброго ранку</a:t>
            </a:r>
            <a:r>
              <a:rPr lang="uk-UA" sz="2800" b="1" dirty="0"/>
              <a:t>!», «</a:t>
            </a:r>
            <a:r>
              <a:rPr lang="uk-UA" sz="2800" b="1" dirty="0">
                <a:solidFill>
                  <a:srgbClr val="FFFF00"/>
                </a:solidFill>
              </a:rPr>
              <a:t>Світлої днини</a:t>
            </a:r>
            <a:r>
              <a:rPr lang="uk-UA" sz="2800" b="1" dirty="0"/>
              <a:t>!» –</a:t>
            </a:r>
          </a:p>
          <a:p>
            <a:r>
              <a:rPr lang="uk-UA" sz="2800" b="1" dirty="0" err="1"/>
              <a:t>щедро</a:t>
            </a:r>
            <a:r>
              <a:rPr lang="uk-UA" sz="2800" b="1" dirty="0"/>
              <a:t> даруй ти людям, дитино!</a:t>
            </a:r>
          </a:p>
          <a:p>
            <a:r>
              <a:rPr lang="uk-UA" sz="2800" b="1" dirty="0"/>
              <a:t>Мова барвиста, мова багата,</a:t>
            </a:r>
          </a:p>
          <a:p>
            <a:r>
              <a:rPr lang="uk-UA" sz="2800" b="1" dirty="0"/>
              <a:t>рідна і тепла, як батьківська хата.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820" y="4902483"/>
            <a:ext cx="534318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Сподобалися тобі вірші?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До чого закликають поетеси?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Із чим порівнюється наша мова? 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FFFF00"/>
                </a:solidFill>
              </a:rPr>
              <a:t>Як ти зрозумів (зрозуміла) це порівняння?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957590" y="4395730"/>
            <a:ext cx="43847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57590" y="4724400"/>
            <a:ext cx="50347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161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558</Words>
  <Application>Microsoft Office PowerPoint</Application>
  <PresentationFormat>Произвольный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237</cp:revision>
  <dcterms:created xsi:type="dcterms:W3CDTF">2018-01-05T16:38:53Z</dcterms:created>
  <dcterms:modified xsi:type="dcterms:W3CDTF">2024-10-13T09:27:02Z</dcterms:modified>
</cp:coreProperties>
</file>