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26" r:id="rId3"/>
    <p:sldId id="320" r:id="rId4"/>
    <p:sldId id="323" r:id="rId5"/>
    <p:sldId id="290" r:id="rId6"/>
    <p:sldId id="294" r:id="rId7"/>
    <p:sldId id="296" r:id="rId8"/>
    <p:sldId id="299" r:id="rId9"/>
    <p:sldId id="300" r:id="rId10"/>
    <p:sldId id="303" r:id="rId11"/>
    <p:sldId id="285" r:id="rId12"/>
    <p:sldId id="316" r:id="rId13"/>
    <p:sldId id="307" r:id="rId14"/>
    <p:sldId id="312" r:id="rId15"/>
    <p:sldId id="286" r:id="rId16"/>
    <p:sldId id="287" r:id="rId17"/>
    <p:sldId id="324" r:id="rId18"/>
    <p:sldId id="325" r:id="rId19"/>
    <p:sldId id="32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1007" y="3881661"/>
            <a:ext cx="9507761" cy="194095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Як змінюється життя </a:t>
            </a:r>
            <a:endParaRPr lang="uk-UA" sz="5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комах </a:t>
            </a:r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і риб восени? 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1" y="1236905"/>
            <a:ext cx="2480696" cy="203335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918389" y="1236905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4" y="1235366"/>
            <a:ext cx="2034896" cy="203489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4086" y="1426906"/>
            <a:ext cx="2689954" cy="74341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оси і бджоли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готуються до зими?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7695" y="4396976"/>
            <a:ext cx="3745734" cy="201975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Виявляється, що оси живуть до осені. З настанням холодів майже всі вони гинуть. Залишаються лише молоді самки. Навесні кожна з них почне готувати собі гніздо.  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6" y="2267654"/>
            <a:ext cx="3564653" cy="204118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54085" y="646928"/>
            <a:ext cx="8141467" cy="695293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Довідничок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71" y="646928"/>
            <a:ext cx="1962233" cy="196223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516917" y="1422655"/>
            <a:ext cx="5100808" cy="233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Готуючись</a:t>
            </a:r>
            <a:r>
              <a:rPr lang="ru-RU" sz="2000" b="1" dirty="0"/>
              <a:t> до </a:t>
            </a:r>
            <a:r>
              <a:rPr lang="ru-RU" sz="2000" b="1" dirty="0" err="1"/>
              <a:t>зими</a:t>
            </a:r>
            <a:r>
              <a:rPr lang="ru-RU" sz="2000" b="1" dirty="0"/>
              <a:t>, </a:t>
            </a:r>
            <a:r>
              <a:rPr lang="ru-RU" sz="2000" b="1" dirty="0" err="1"/>
              <a:t>бджоли</a:t>
            </a:r>
            <a:r>
              <a:rPr lang="ru-RU" sz="2000" b="1" dirty="0"/>
              <a:t> не </a:t>
            </a:r>
            <a:r>
              <a:rPr lang="ru-RU" sz="2000" b="1" dirty="0" err="1"/>
              <a:t>впадають</a:t>
            </a:r>
            <a:r>
              <a:rPr lang="ru-RU" sz="2000" b="1" dirty="0"/>
              <a:t> у </a:t>
            </a:r>
            <a:r>
              <a:rPr lang="ru-RU" sz="2000" b="1" dirty="0" err="1"/>
              <a:t>сплячку</a:t>
            </a:r>
            <a:r>
              <a:rPr lang="ru-RU" sz="2000" b="1" dirty="0"/>
              <a:t>. З </a:t>
            </a:r>
            <a:r>
              <a:rPr lang="ru-RU" sz="2000" b="1" dirty="0" err="1"/>
              <a:t>настанням</a:t>
            </a:r>
            <a:r>
              <a:rPr lang="ru-RU" sz="2000" b="1" dirty="0"/>
              <a:t> </a:t>
            </a:r>
            <a:r>
              <a:rPr lang="ru-RU" sz="2000" b="1" dirty="0" err="1"/>
              <a:t>холодів</a:t>
            </a:r>
            <a:r>
              <a:rPr lang="ru-RU" sz="2000" b="1" dirty="0"/>
              <a:t> вони </a:t>
            </a:r>
            <a:r>
              <a:rPr lang="ru-RU" sz="2000" b="1" dirty="0" err="1"/>
              <a:t>перестають</a:t>
            </a:r>
            <a:r>
              <a:rPr lang="ru-RU" sz="2000" b="1" dirty="0"/>
              <a:t> </a:t>
            </a:r>
            <a:r>
              <a:rPr lang="ru-RU" sz="2000" b="1" dirty="0" err="1"/>
              <a:t>рухатися</a:t>
            </a:r>
            <a:r>
              <a:rPr lang="ru-RU" sz="2000" b="1" dirty="0"/>
              <a:t>, </a:t>
            </a:r>
            <a:r>
              <a:rPr lang="ru-RU" sz="2000" b="1" dirty="0" err="1"/>
              <a:t>збиваються</a:t>
            </a:r>
            <a:r>
              <a:rPr lang="ru-RU" sz="2000" b="1" dirty="0"/>
              <a:t> в купу, </a:t>
            </a:r>
            <a:r>
              <a:rPr lang="ru-RU" sz="2000" b="1" dirty="0" err="1"/>
              <a:t>зігріваючи</a:t>
            </a:r>
            <a:r>
              <a:rPr lang="ru-RU" sz="2000" b="1" dirty="0"/>
              <a:t> одна одну. А в </a:t>
            </a:r>
            <a:r>
              <a:rPr lang="ru-RU" sz="2000" b="1" dirty="0" err="1"/>
              <a:t>цей</a:t>
            </a:r>
            <a:r>
              <a:rPr lang="ru-RU" sz="2000" b="1" dirty="0"/>
              <a:t> час </a:t>
            </a:r>
            <a:r>
              <a:rPr lang="ru-RU" sz="2000" b="1" dirty="0" err="1"/>
              <a:t>продовжують</a:t>
            </a:r>
            <a:r>
              <a:rPr lang="ru-RU" sz="2000" b="1" dirty="0"/>
              <a:t> </a:t>
            </a:r>
            <a:r>
              <a:rPr lang="ru-RU" sz="2000" b="1" dirty="0" err="1"/>
              <a:t>живитися</a:t>
            </a:r>
            <a:r>
              <a:rPr lang="ru-RU" sz="2000" b="1" dirty="0"/>
              <a:t> медом і </a:t>
            </a:r>
            <a:r>
              <a:rPr lang="ru-RU" sz="2000" b="1" dirty="0" err="1"/>
              <a:t>цукровим</a:t>
            </a:r>
            <a:r>
              <a:rPr lang="ru-RU" sz="2000" b="1" dirty="0"/>
              <a:t> сиропом,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їм</a:t>
            </a:r>
            <a:r>
              <a:rPr lang="ru-RU" sz="2000" b="1" dirty="0"/>
              <a:t> </a:t>
            </a:r>
            <a:r>
              <a:rPr lang="ru-RU" sz="2000" b="1" dirty="0" err="1"/>
              <a:t>спеціально</a:t>
            </a:r>
            <a:r>
              <a:rPr lang="ru-RU" sz="2000" b="1" dirty="0"/>
              <a:t> </a:t>
            </a:r>
            <a:r>
              <a:rPr lang="ru-RU" sz="2000" b="1" dirty="0" err="1"/>
              <a:t>постачають</a:t>
            </a:r>
            <a:r>
              <a:rPr lang="ru-RU" sz="2000" b="1" dirty="0"/>
              <a:t> </a:t>
            </a:r>
            <a:r>
              <a:rPr lang="ru-RU" sz="2000" b="1" dirty="0" err="1"/>
              <a:t>бджолярі</a:t>
            </a:r>
            <a:r>
              <a:rPr lang="ru-RU" sz="2000" b="1" dirty="0"/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65" y="3883433"/>
            <a:ext cx="3077052" cy="206162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83424" y="3778785"/>
            <a:ext cx="3951236" cy="22980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Скупчуються</a:t>
            </a:r>
            <a:r>
              <a:rPr lang="ru-RU" sz="2000" b="1" dirty="0" smtClean="0"/>
              <a:t> </a:t>
            </a:r>
            <a:r>
              <a:rPr lang="ru-RU" sz="2000" b="1" dirty="0"/>
              <a:t>вони на листках,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утворені</a:t>
            </a:r>
            <a:r>
              <a:rPr lang="ru-RU" sz="2000" b="1" dirty="0"/>
              <a:t> чашечками з воску і </a:t>
            </a:r>
            <a:r>
              <a:rPr lang="ru-RU" sz="2000" b="1" dirty="0" err="1"/>
              <a:t>називаються</a:t>
            </a:r>
            <a:r>
              <a:rPr lang="ru-RU" sz="2000" b="1" dirty="0"/>
              <a:t> </a:t>
            </a:r>
            <a:r>
              <a:rPr lang="ru-RU" sz="2000" b="1" dirty="0" err="1"/>
              <a:t>стільниками</a:t>
            </a:r>
            <a:r>
              <a:rPr lang="ru-RU" sz="2000" b="1" dirty="0"/>
              <a:t>. </a:t>
            </a:r>
            <a:r>
              <a:rPr lang="ru-RU" sz="2000" b="1" dirty="0" err="1"/>
              <a:t>Бджоли</a:t>
            </a:r>
            <a:r>
              <a:rPr lang="ru-RU" sz="2000" b="1" dirty="0"/>
              <a:t> </a:t>
            </a:r>
            <a:r>
              <a:rPr lang="ru-RU" sz="2000" b="1" dirty="0" err="1"/>
              <a:t>затикають</a:t>
            </a:r>
            <a:r>
              <a:rPr lang="ru-RU" sz="2000" b="1" dirty="0"/>
              <a:t> </a:t>
            </a:r>
            <a:r>
              <a:rPr lang="ru-RU" sz="2000" b="1" dirty="0" err="1"/>
              <a:t>прополісом</a:t>
            </a:r>
            <a:r>
              <a:rPr lang="ru-RU" sz="2000" b="1" dirty="0"/>
              <a:t> </a:t>
            </a:r>
            <a:r>
              <a:rPr lang="ru-RU" sz="2000" b="1" dirty="0" err="1"/>
              <a:t>усі</a:t>
            </a:r>
            <a:r>
              <a:rPr lang="ru-RU" sz="2000" b="1" dirty="0"/>
              <a:t> </a:t>
            </a:r>
            <a:r>
              <a:rPr lang="ru-RU" sz="2000" b="1" dirty="0" err="1"/>
              <a:t>щілини</a:t>
            </a:r>
            <a:r>
              <a:rPr lang="ru-RU" sz="2000" b="1" dirty="0"/>
              <a:t>, </a:t>
            </a:r>
            <a:r>
              <a:rPr lang="ru-RU" sz="2000" b="1" dirty="0" err="1"/>
              <a:t>зменшують</a:t>
            </a:r>
            <a:r>
              <a:rPr lang="ru-RU" sz="2000" b="1" dirty="0"/>
              <a:t> </a:t>
            </a:r>
            <a:r>
              <a:rPr lang="ru-RU" sz="2000" b="1" dirty="0" err="1"/>
              <a:t>льоток</a:t>
            </a:r>
            <a:r>
              <a:rPr lang="ru-RU" sz="2000" b="1" dirty="0"/>
              <a:t> (</a:t>
            </a:r>
            <a:r>
              <a:rPr lang="ru-RU" sz="2000" b="1" dirty="0" err="1"/>
              <a:t>віконечко</a:t>
            </a:r>
            <a:r>
              <a:rPr lang="ru-RU" sz="2000" b="1" dirty="0"/>
              <a:t>, через яке </a:t>
            </a:r>
            <a:r>
              <a:rPr lang="ru-RU" sz="2000" b="1" dirty="0" err="1"/>
              <a:t>влітають</a:t>
            </a:r>
            <a:r>
              <a:rPr lang="ru-RU" sz="2000" b="1" dirty="0"/>
              <a:t> і </a:t>
            </a:r>
            <a:r>
              <a:rPr lang="ru-RU" sz="2000" b="1" dirty="0" err="1"/>
              <a:t>вилітають</a:t>
            </a:r>
            <a:r>
              <a:rPr lang="ru-RU" sz="2000" b="1" dirty="0"/>
              <a:t> з </a:t>
            </a:r>
            <a:r>
              <a:rPr lang="ru-RU" sz="2000" b="1" dirty="0" err="1"/>
              <a:t>вулика</a:t>
            </a:r>
            <a:r>
              <a:rPr lang="ru-RU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348123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637748"/>
            <a:ext cx="10105988" cy="7685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Відгадай</a:t>
            </a:r>
            <a:r>
              <a:rPr lang="ru-RU" sz="4000" b="1" dirty="0">
                <a:solidFill>
                  <a:schemeClr val="bg1"/>
                </a:solidFill>
              </a:rPr>
              <a:t>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14806" y="3236428"/>
            <a:ext cx="1545881" cy="6138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err="1" smtClean="0">
                <a:solidFill>
                  <a:schemeClr val="bg1"/>
                </a:solidFill>
              </a:rPr>
              <a:t>Риба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4100" y="1484018"/>
            <a:ext cx="3231461" cy="17329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Живе</a:t>
            </a:r>
            <a:r>
              <a:rPr lang="ru-RU" sz="2400" b="1" dirty="0"/>
              <a:t> вона у </a:t>
            </a:r>
            <a:r>
              <a:rPr lang="ru-RU" sz="2400" b="1" dirty="0" err="1"/>
              <a:t>воді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не </a:t>
            </a:r>
            <a:r>
              <a:rPr lang="ru-RU" sz="2400" b="1" dirty="0"/>
              <a:t>ходить по </a:t>
            </a:r>
            <a:r>
              <a:rPr lang="ru-RU" sz="2400" b="1" dirty="0" err="1"/>
              <a:t>землі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плаває</a:t>
            </a:r>
            <a:r>
              <a:rPr lang="ru-RU" sz="2400" b="1" dirty="0" smtClean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містком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і </a:t>
            </a:r>
            <a:r>
              <a:rPr lang="ru-RU" sz="2400" b="1" dirty="0" err="1"/>
              <a:t>виляє</a:t>
            </a:r>
            <a:r>
              <a:rPr lang="ru-RU" sz="2400" b="1" dirty="0"/>
              <a:t> хвостиком.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-1" r="18118" b="-823"/>
          <a:stretch/>
        </p:blipFill>
        <p:spPr>
          <a:xfrm flipH="1">
            <a:off x="4497445" y="1534656"/>
            <a:ext cx="1380604" cy="168227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6276268" y="5362328"/>
            <a:ext cx="5147074" cy="72999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Поміркуй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восени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спосіб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риб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змінюється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 descr="D:\1 клас\3 Я досліджую світ\1 УРОКИ 2023\4 Людина і природа\№090 Хто такі риби\2024-04-21_001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5" y="3900733"/>
            <a:ext cx="5228001" cy="163977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75225" y="3280911"/>
            <a:ext cx="3161841" cy="52493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Пригадай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будову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риби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B8B5C6A-E16B-4AF4-9E40-95A8242B8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4" t="37303" r="38132" b="35933"/>
          <a:stretch/>
        </p:blipFill>
        <p:spPr>
          <a:xfrm>
            <a:off x="9163281" y="2917684"/>
            <a:ext cx="1385546" cy="125138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Скругленный прямоугольник 16"/>
          <p:cNvSpPr/>
          <p:nvPr/>
        </p:nvSpPr>
        <p:spPr>
          <a:xfrm>
            <a:off x="6298300" y="3329579"/>
            <a:ext cx="2626122" cy="8024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Тіло</a:t>
            </a:r>
            <a:r>
              <a:rPr lang="ru-RU" sz="2000" b="1" dirty="0"/>
              <a:t> </a:t>
            </a:r>
            <a:r>
              <a:rPr lang="ru-RU" sz="2000" b="1" dirty="0" err="1"/>
              <a:t>риб</a:t>
            </a:r>
            <a:r>
              <a:rPr lang="ru-RU" sz="2000" b="1" dirty="0"/>
              <a:t> </a:t>
            </a:r>
            <a:r>
              <a:rPr lang="ru-RU" sz="2000" b="1" dirty="0" err="1"/>
              <a:t>вкрите</a:t>
            </a:r>
            <a:r>
              <a:rPr lang="ru-RU" sz="2000" b="1" dirty="0"/>
              <a:t> </a:t>
            </a:r>
            <a:r>
              <a:rPr lang="ru-RU" sz="2000" b="1" dirty="0" err="1"/>
              <a:t>слизькою</a:t>
            </a:r>
            <a:r>
              <a:rPr lang="ru-RU" sz="2000" b="1" dirty="0"/>
              <a:t> </a:t>
            </a:r>
            <a:r>
              <a:rPr lang="ru-RU" sz="2000" b="1" dirty="0" err="1"/>
              <a:t>лускою</a:t>
            </a:r>
            <a:r>
              <a:rPr lang="ru-RU" sz="2000" b="1" dirty="0"/>
              <a:t>.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42" y="2120878"/>
            <a:ext cx="1613678" cy="120870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8590578" y="2095045"/>
            <a:ext cx="2530952" cy="7311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Дихають</a:t>
            </a:r>
            <a:r>
              <a:rPr lang="ru-RU" sz="2000" b="1" dirty="0"/>
              <a:t> </a:t>
            </a:r>
            <a:r>
              <a:rPr lang="ru-RU" sz="2000" b="1" dirty="0" err="1" smtClean="0"/>
              <a:t>риби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допомогою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зябер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76266" y="4148717"/>
            <a:ext cx="5147075" cy="11438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Тіло риби поділяють на три відділи: голову, тулуб і </a:t>
            </a:r>
            <a:r>
              <a:rPr lang="uk-UA" sz="2000" b="1" dirty="0" smtClean="0"/>
              <a:t>хвіст.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Замість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кінцівок</a:t>
            </a:r>
            <a:r>
              <a:rPr lang="ru-RU" sz="2000" b="1" dirty="0" smtClean="0"/>
              <a:t> у них – </a:t>
            </a:r>
            <a:r>
              <a:rPr lang="ru-RU" sz="2000" b="1" dirty="0" err="1" smtClean="0"/>
              <a:t>плавці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– орган </a:t>
            </a:r>
            <a:r>
              <a:rPr lang="ru-RU" sz="2000" b="1" dirty="0" err="1" smtClean="0"/>
              <a:t>руху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риб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33002" y="1528087"/>
            <a:ext cx="4627086" cy="48013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істотні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ознаки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відрізняють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риб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853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05079" y="1415287"/>
            <a:ext cx="5816905" cy="28592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До зимової пори риби починають готуватися ще з літа – в серпні. </a:t>
            </a:r>
            <a:r>
              <a:rPr lang="uk-UA" sz="2000" b="1" dirty="0" smtClean="0"/>
              <a:t>Приготування </a:t>
            </a:r>
            <a:r>
              <a:rPr lang="uk-UA" sz="2000" b="1" dirty="0"/>
              <a:t>до холодів зумовлене тим фактором, що плавати риба починає неподалік від берега і потребує багато їжі. Це вона робить для того, щоби пережити зимове голодування. </a:t>
            </a:r>
            <a:r>
              <a:rPr lang="ru-RU" sz="2000" b="1" dirty="0" err="1"/>
              <a:t>Адже</a:t>
            </a:r>
            <a:r>
              <a:rPr lang="ru-RU" sz="2000" b="1" dirty="0"/>
              <a:t> з </a:t>
            </a:r>
            <a:r>
              <a:rPr lang="ru-RU" sz="2000" b="1" dirty="0" err="1"/>
              <a:t>настанням</a:t>
            </a:r>
            <a:r>
              <a:rPr lang="ru-RU" sz="2000" b="1" dirty="0"/>
              <a:t> </a:t>
            </a:r>
            <a:r>
              <a:rPr lang="ru-RU" sz="2000" b="1" dirty="0" err="1"/>
              <a:t>холодів</a:t>
            </a:r>
            <a:r>
              <a:rPr lang="ru-RU" sz="2000" b="1" dirty="0"/>
              <a:t> вона </a:t>
            </a:r>
            <a:r>
              <a:rPr lang="ru-RU" sz="2000" b="1" dirty="0" err="1"/>
              <a:t>харчується</a:t>
            </a:r>
            <a:r>
              <a:rPr lang="ru-RU" sz="2000" b="1" dirty="0"/>
              <a:t>, в основному, запасами </a:t>
            </a:r>
            <a:r>
              <a:rPr lang="ru-RU" sz="2000" b="1" dirty="0" err="1"/>
              <a:t>свого</a:t>
            </a:r>
            <a:r>
              <a:rPr lang="ru-RU" sz="2000" b="1" dirty="0"/>
              <a:t> жиру,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накопичила</a:t>
            </a:r>
            <a:r>
              <a:rPr lang="ru-RU" sz="2000" b="1" dirty="0"/>
              <a:t> за </a:t>
            </a:r>
            <a:r>
              <a:rPr lang="ru-RU" sz="2000" b="1" dirty="0" err="1"/>
              <a:t>серпень</a:t>
            </a:r>
            <a:r>
              <a:rPr lang="ru-RU" sz="2000" b="1" dirty="0"/>
              <a:t>.</a:t>
            </a:r>
            <a:endParaRPr lang="uk-UA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78805" y="582026"/>
            <a:ext cx="9816029" cy="739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риби готуються до зими?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54187" y="1415287"/>
            <a:ext cx="4759287" cy="14380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Коропи</a:t>
            </a:r>
            <a:r>
              <a:rPr lang="ru-RU" sz="2000" b="1" dirty="0"/>
              <a:t>, </a:t>
            </a:r>
            <a:r>
              <a:rPr lang="ru-RU" sz="2000" b="1" dirty="0" err="1"/>
              <a:t>лящ</a:t>
            </a:r>
            <a:r>
              <a:rPr lang="uk-UA" sz="2000" b="1" dirty="0"/>
              <a:t>і, соми скупчуються, </a:t>
            </a:r>
            <a:r>
              <a:rPr lang="ru-RU" sz="2000" b="1" dirty="0"/>
              <a:t>притиснувшись один до </a:t>
            </a:r>
            <a:r>
              <a:rPr lang="ru-RU" sz="2000" b="1" dirty="0" smtClean="0"/>
              <a:t>одного</a:t>
            </a:r>
            <a:r>
              <a:rPr lang="uk-UA" sz="2000" b="1" dirty="0" smtClean="0"/>
              <a:t> </a:t>
            </a:r>
            <a:r>
              <a:rPr lang="uk-UA" sz="2000" b="1" dirty="0"/>
              <a:t>в зимувальних </a:t>
            </a:r>
            <a:r>
              <a:rPr lang="uk-UA" sz="2000" b="1" dirty="0" smtClean="0"/>
              <a:t>ямах, </a:t>
            </a:r>
            <a:r>
              <a:rPr lang="ru-RU" sz="2000" b="1" dirty="0" err="1"/>
              <a:t>групами</a:t>
            </a:r>
            <a:r>
              <a:rPr lang="ru-RU" sz="2000" b="1" dirty="0"/>
              <a:t> одного </a:t>
            </a:r>
            <a:r>
              <a:rPr lang="ru-RU" sz="2000" b="1" dirty="0" smtClean="0"/>
              <a:t>виду </a:t>
            </a:r>
            <a:r>
              <a:rPr lang="ru-RU" sz="2000" b="1" dirty="0"/>
              <a:t>та </a:t>
            </a:r>
            <a:r>
              <a:rPr lang="ru-RU" sz="2000" b="1" dirty="0" err="1"/>
              <a:t>майже</a:t>
            </a:r>
            <a:r>
              <a:rPr lang="ru-RU" sz="2000" b="1" dirty="0"/>
              <a:t> всю зиму не </a:t>
            </a:r>
            <a:r>
              <a:rPr lang="ru-RU" sz="2000" b="1" dirty="0" err="1"/>
              <a:t>рухаються</a:t>
            </a:r>
            <a:r>
              <a:rPr lang="ru-RU" sz="2000" b="1" dirty="0"/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87" y="2853369"/>
            <a:ext cx="2192183" cy="171388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7225" y="4806720"/>
            <a:ext cx="2649313" cy="160043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2964" b="1"/>
          <a:stretch/>
        </p:blipFill>
        <p:spPr>
          <a:xfrm>
            <a:off x="9143651" y="3743936"/>
            <a:ext cx="2467778" cy="164664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Хто під кригою живе?🐟Розповідь про життя мешканців водойм взимку.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0" y="4274545"/>
            <a:ext cx="3476282" cy="195604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396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78806" y="1355075"/>
            <a:ext cx="5387248" cy="134489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Судаки, </a:t>
            </a:r>
            <a:r>
              <a:rPr lang="uk-UA" sz="2000" b="1" dirty="0" err="1" smtClean="0"/>
              <a:t>щуки</a:t>
            </a:r>
            <a:r>
              <a:rPr lang="uk-UA" sz="2000" b="1" dirty="0" smtClean="0"/>
              <a:t>, окуні </a:t>
            </a:r>
            <a:r>
              <a:rPr lang="uk-UA" sz="2000" b="1" dirty="0"/>
              <a:t>збираються біля ям, вкритих корчами, однак у сплячку вони не впадають, а ведуть активний спосіб життя</a:t>
            </a:r>
            <a:r>
              <a:rPr lang="uk-UA" sz="2000" b="1" dirty="0" smtClean="0"/>
              <a:t>.</a:t>
            </a:r>
            <a:r>
              <a:rPr lang="ru-RU" sz="2000" b="1" dirty="0"/>
              <a:t> </a:t>
            </a:r>
            <a:r>
              <a:rPr lang="ru-RU" sz="2000" b="1" dirty="0" smtClean="0"/>
              <a:t>Вони</a:t>
            </a:r>
            <a:r>
              <a:rPr lang="ru-RU" sz="2000" dirty="0" smtClean="0"/>
              <a:t> </a:t>
            </a:r>
            <a:r>
              <a:rPr lang="ru-RU" sz="2000" b="1" dirty="0" smtClean="0"/>
              <a:t>полю</a:t>
            </a:r>
            <a:r>
              <a:rPr lang="uk-UA" sz="2000" b="1" dirty="0" err="1" smtClean="0"/>
              <a:t>ють</a:t>
            </a:r>
            <a:r>
              <a:rPr lang="ru-RU" sz="2000" b="1" dirty="0" smtClean="0"/>
              <a:t> </a:t>
            </a:r>
            <a:r>
              <a:rPr lang="ru-RU" sz="2000" b="1" dirty="0"/>
              <a:t>на </a:t>
            </a:r>
            <a:r>
              <a:rPr lang="ru-RU" sz="2000" b="1" dirty="0" err="1"/>
              <a:t>риб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не бояться </a:t>
            </a:r>
            <a:r>
              <a:rPr lang="ru-RU" sz="2000" b="1" dirty="0" err="1"/>
              <a:t>зими</a:t>
            </a:r>
            <a:r>
              <a:rPr lang="ru-RU" sz="2000" b="1" dirty="0"/>
              <a:t>.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0" r="12889" b="10293"/>
          <a:stretch/>
        </p:blipFill>
        <p:spPr>
          <a:xfrm>
            <a:off x="1178806" y="2758813"/>
            <a:ext cx="2785671" cy="161488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78805" y="582026"/>
            <a:ext cx="9816029" cy="739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риби готуються до зими?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9" b="8316"/>
          <a:stretch/>
        </p:blipFill>
        <p:spPr>
          <a:xfrm>
            <a:off x="4161909" y="3780963"/>
            <a:ext cx="3142136" cy="173129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804" y="4555352"/>
            <a:ext cx="2785672" cy="175807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687240" y="1440070"/>
            <a:ext cx="4472848" cy="22726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b="1" dirty="0" err="1"/>
              <a:t>Взимку</a:t>
            </a:r>
            <a:r>
              <a:rPr lang="ru-RU" sz="2000" b="1" dirty="0"/>
              <a:t> </a:t>
            </a:r>
            <a:r>
              <a:rPr lang="ru-RU" sz="2000" b="1" dirty="0" err="1"/>
              <a:t>рибам</a:t>
            </a:r>
            <a:r>
              <a:rPr lang="ru-RU" sz="2000" b="1" dirty="0"/>
              <a:t> </a:t>
            </a:r>
            <a:r>
              <a:rPr lang="ru-RU" sz="2000" b="1" dirty="0" err="1"/>
              <a:t>дуже</a:t>
            </a:r>
            <a:r>
              <a:rPr lang="ru-RU" sz="2000" b="1" dirty="0"/>
              <a:t> </a:t>
            </a:r>
            <a:r>
              <a:rPr lang="ru-RU" sz="2000" b="1" dirty="0" err="1"/>
              <a:t>важко</a:t>
            </a:r>
            <a:r>
              <a:rPr lang="ru-RU" sz="2000" b="1" dirty="0"/>
              <a:t> </a:t>
            </a:r>
            <a:r>
              <a:rPr lang="ru-RU" sz="2000" b="1" dirty="0" err="1"/>
              <a:t>перебувати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кригою</a:t>
            </a:r>
            <a:r>
              <a:rPr lang="ru-RU" sz="2000" b="1" dirty="0"/>
              <a:t>. </a:t>
            </a:r>
            <a:r>
              <a:rPr lang="ru-RU" sz="2000" b="1" dirty="0" err="1"/>
              <a:t>Починають</a:t>
            </a:r>
            <a:r>
              <a:rPr lang="ru-RU" sz="2000" b="1" dirty="0"/>
              <a:t> </a:t>
            </a:r>
            <a:r>
              <a:rPr lang="ru-RU" sz="2000" b="1" dirty="0" err="1"/>
              <a:t>гнити</a:t>
            </a:r>
            <a:r>
              <a:rPr lang="ru-RU" sz="2000" b="1" dirty="0"/>
              <a:t> </a:t>
            </a:r>
            <a:r>
              <a:rPr lang="ru-RU" sz="2000" b="1" dirty="0" err="1"/>
              <a:t>водорості</a:t>
            </a:r>
            <a:r>
              <a:rPr lang="ru-RU" sz="2000" b="1" dirty="0"/>
              <a:t>, </a:t>
            </a:r>
            <a:r>
              <a:rPr lang="ru-RU" sz="2000" b="1" dirty="0" err="1"/>
              <a:t>повітря</a:t>
            </a:r>
            <a:r>
              <a:rPr lang="ru-RU" sz="2000" b="1" dirty="0"/>
              <a:t> </a:t>
            </a:r>
            <a:r>
              <a:rPr lang="ru-RU" sz="2000" b="1" dirty="0" err="1"/>
              <a:t>стає</a:t>
            </a:r>
            <a:r>
              <a:rPr lang="ru-RU" sz="2000" b="1" dirty="0"/>
              <a:t> </a:t>
            </a:r>
            <a:r>
              <a:rPr lang="ru-RU" sz="2000" b="1" dirty="0" err="1"/>
              <a:t>щораз</a:t>
            </a:r>
            <a:r>
              <a:rPr lang="ru-RU" sz="2000" b="1" dirty="0"/>
              <a:t> </a:t>
            </a:r>
            <a:r>
              <a:rPr lang="ru-RU" sz="2000" b="1" dirty="0" err="1"/>
              <a:t>менше</a:t>
            </a:r>
            <a:r>
              <a:rPr lang="ru-RU" sz="2000" b="1" dirty="0"/>
              <a:t>, через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рибам</a:t>
            </a:r>
            <a:r>
              <a:rPr lang="ru-RU" sz="2000" b="1" dirty="0"/>
              <a:t> </a:t>
            </a:r>
            <a:r>
              <a:rPr lang="ru-RU" sz="2000" b="1" dirty="0" err="1"/>
              <a:t>важко</a:t>
            </a:r>
            <a:r>
              <a:rPr lang="ru-RU" sz="2000" b="1" dirty="0"/>
              <a:t> </a:t>
            </a:r>
            <a:r>
              <a:rPr lang="ru-RU" sz="2000" b="1" dirty="0" err="1"/>
              <a:t>дихати</a:t>
            </a:r>
            <a:r>
              <a:rPr lang="ru-RU" sz="2000" b="1" dirty="0"/>
              <a:t>. Тому у </a:t>
            </a:r>
            <a:r>
              <a:rPr lang="ru-RU" sz="2000" b="1" dirty="0" err="1"/>
              <a:t>водоймах</a:t>
            </a:r>
            <a:r>
              <a:rPr lang="ru-RU" sz="2000" b="1" dirty="0"/>
              <a:t> люди </a:t>
            </a:r>
            <a:r>
              <a:rPr lang="ru-RU" sz="2000" b="1" dirty="0" err="1"/>
              <a:t>пробивають</a:t>
            </a:r>
            <a:r>
              <a:rPr lang="ru-RU" sz="2000" b="1" dirty="0"/>
              <a:t> </a:t>
            </a:r>
            <a:r>
              <a:rPr lang="ru-RU" sz="2000" b="1" dirty="0" err="1"/>
              <a:t>ополонки</a:t>
            </a:r>
            <a:r>
              <a:rPr lang="ru-RU" sz="2000" b="1" dirty="0"/>
              <a:t>, через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чисте</a:t>
            </a:r>
            <a:r>
              <a:rPr lang="ru-RU" sz="2000" b="1" dirty="0"/>
              <a:t> </a:t>
            </a:r>
            <a:r>
              <a:rPr lang="ru-RU" sz="2000" b="1" dirty="0" err="1"/>
              <a:t>повітря</a:t>
            </a:r>
            <a:r>
              <a:rPr lang="ru-RU" sz="2000" b="1" dirty="0"/>
              <a:t> </a:t>
            </a:r>
            <a:r>
              <a:rPr lang="ru-RU" sz="2000" b="1" dirty="0" err="1"/>
              <a:t>надходить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лід</a:t>
            </a:r>
            <a:r>
              <a:rPr lang="ru-RU" sz="2000" b="1" dirty="0"/>
              <a:t>. </a:t>
            </a:r>
            <a:endParaRPr lang="en-US" sz="20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44" y="3780963"/>
            <a:ext cx="3020687" cy="226551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2740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3042" y="506777"/>
            <a:ext cx="9562640" cy="837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Упізнай рибу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17158" r="18538" b="12378"/>
          <a:stretch/>
        </p:blipFill>
        <p:spPr>
          <a:xfrm>
            <a:off x="896368" y="1491501"/>
            <a:ext cx="2712906" cy="200272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04" y="3792151"/>
            <a:ext cx="3459142" cy="193135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907087" y="1491501"/>
            <a:ext cx="1404374" cy="668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Сом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23972" y="5368832"/>
            <a:ext cx="1404374" cy="668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Щука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87" y="1536657"/>
            <a:ext cx="2877346" cy="180953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" b="7228"/>
          <a:stretch/>
        </p:blipFill>
        <p:spPr>
          <a:xfrm>
            <a:off x="4657356" y="1558412"/>
            <a:ext cx="2715708" cy="179233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682487" y="1536657"/>
            <a:ext cx="1640253" cy="668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Окунь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70401" y="3040662"/>
            <a:ext cx="1640253" cy="668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Короп</a:t>
            </a:r>
            <a:endParaRPr lang="ru-RU" sz="3200" b="1" dirty="0"/>
          </a:p>
        </p:txBody>
      </p:sp>
      <p:pic>
        <p:nvPicPr>
          <p:cNvPr id="2050" name="Picture 2" descr="Риба Бичок річковий, підгодовування, на що клює і місця лов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69" y="3709556"/>
            <a:ext cx="3004687" cy="169013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885297" y="5368832"/>
            <a:ext cx="1640253" cy="668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Бичок </a:t>
            </a:r>
          </a:p>
        </p:txBody>
      </p:sp>
    </p:spTree>
    <p:extLst>
      <p:ext uri="{BB962C8B-B14F-4D97-AF65-F5344CB8AC3E}">
        <p14:creationId xmlns:p14="http://schemas.microsoft.com/office/powerpoint/2010/main" val="39016614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914" y="494529"/>
            <a:ext cx="10036987" cy="7503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Народні прикмети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1914" y="1445822"/>
            <a:ext cx="7226032" cy="1154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Якщо в листопаді з’являються комахи - зима буде теплою.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27" y="1456402"/>
            <a:ext cx="2531574" cy="37973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1914" y="2684539"/>
            <a:ext cx="7226032" cy="10501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Перед вітряною погодою мухи сидять нерухомо.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7812" y="3907808"/>
            <a:ext cx="3613016" cy="1119061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Риба</a:t>
            </a:r>
            <a:r>
              <a:rPr lang="ru-RU" sz="2800" b="1" dirty="0"/>
              <a:t> </a:t>
            </a:r>
            <a:r>
              <a:rPr lang="ru-RU" sz="2800" b="1" dirty="0" err="1"/>
              <a:t>вистрибує</a:t>
            </a:r>
            <a:r>
              <a:rPr lang="ru-RU" sz="2800" b="1" dirty="0"/>
              <a:t> з води — буде </a:t>
            </a:r>
            <a:r>
              <a:rPr lang="ru-RU" sz="2800" b="1" dirty="0" err="1"/>
              <a:t>дощ</a:t>
            </a:r>
            <a:endParaRPr lang="ru-RU" sz="28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Прикмета риба вистрибує з води | yak.koshache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59" y="3899972"/>
            <a:ext cx="3005060" cy="22537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703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6770" y="538399"/>
            <a:ext cx="9849081" cy="7726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Для роздумів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4100" y="1504891"/>
            <a:ext cx="6076991" cy="1117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бджоли</a:t>
            </a:r>
            <a:r>
              <a:rPr lang="ru-RU" sz="2400" b="1" dirty="0"/>
              <a:t>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самі</a:t>
            </a:r>
            <a:r>
              <a:rPr lang="ru-RU" sz="2400" b="1" dirty="0"/>
              <a:t>, без </a:t>
            </a:r>
            <a:r>
              <a:rPr lang="ru-RU" sz="2400" b="1" dirty="0" err="1"/>
              <a:t>допомоги</a:t>
            </a:r>
            <a:r>
              <a:rPr lang="ru-RU" sz="2400" b="1" dirty="0"/>
              <a:t> людей, </a:t>
            </a:r>
            <a:r>
              <a:rPr lang="ru-RU" sz="2400" b="1" dirty="0" err="1"/>
              <a:t>підготуватися</a:t>
            </a:r>
            <a:r>
              <a:rPr lang="ru-RU" sz="2400" b="1" dirty="0"/>
              <a:t> до </a:t>
            </a:r>
            <a:r>
              <a:rPr lang="ru-RU" sz="2400" b="1" dirty="0" err="1"/>
              <a:t>зимових</a:t>
            </a:r>
            <a:r>
              <a:rPr lang="ru-RU" sz="2400" b="1" dirty="0"/>
              <a:t> </a:t>
            </a:r>
            <a:r>
              <a:rPr lang="ru-RU" sz="2400" b="1" dirty="0" err="1"/>
              <a:t>холодів</a:t>
            </a:r>
            <a:r>
              <a:rPr lang="ru-RU" sz="2400" b="1" dirty="0"/>
              <a:t>? </a:t>
            </a:r>
            <a:endParaRPr lang="en-US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" b="7793"/>
          <a:stretch/>
        </p:blipFill>
        <p:spPr>
          <a:xfrm>
            <a:off x="8336826" y="1582656"/>
            <a:ext cx="2746143" cy="4144672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4100" y="2673429"/>
            <a:ext cx="6076991" cy="7061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 smtClean="0"/>
              <a:t>Розкажи</a:t>
            </a:r>
            <a:r>
              <a:rPr lang="ru-RU" sz="2400" b="1" dirty="0" smtClean="0"/>
              <a:t> </a:t>
            </a:r>
            <a:r>
              <a:rPr lang="ru-RU" sz="2400" b="1" dirty="0" smtClean="0"/>
              <a:t>про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мурах</a:t>
            </a:r>
            <a:endParaRPr lang="en-US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4100" y="3489739"/>
            <a:ext cx="6076991" cy="13392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комахи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зникають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восени</a:t>
            </a:r>
            <a:r>
              <a:rPr lang="ru-RU" sz="2400" b="1" dirty="0" smtClean="0"/>
              <a:t>? Як стан </a:t>
            </a:r>
            <a:r>
              <a:rPr lang="ru-RU" sz="2400" b="1" dirty="0" err="1" smtClean="0"/>
              <a:t>неживої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живої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природи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впливає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комах? А </a:t>
            </a:r>
            <a:r>
              <a:rPr lang="ru-RU" sz="2400" b="1" dirty="0" err="1" smtClean="0"/>
              <a:t>риб</a:t>
            </a:r>
            <a:r>
              <a:rPr lang="ru-RU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04496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37424" y="465138"/>
            <a:ext cx="978953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48372" y="1243197"/>
            <a:ext cx="5421840" cy="9491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Прочитай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вірш.  Закінчи речення про те, чому восени змінюється життя не тільки бджіл, а і інших комах.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42097" y="1243197"/>
            <a:ext cx="3930621" cy="30525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Зажурилась бджілка,</a:t>
            </a:r>
          </a:p>
          <a:p>
            <a:pPr algn="ctr" fontAlgn="base"/>
            <a:r>
              <a:rPr lang="uk-UA" sz="2400" b="1" dirty="0"/>
              <a:t>Що робити має,</a:t>
            </a:r>
          </a:p>
          <a:p>
            <a:pPr algn="ctr" fontAlgn="base"/>
            <a:r>
              <a:rPr lang="uk-UA" sz="2400" b="1" dirty="0"/>
              <a:t>Бо у полі жовкнуть квіти, - </a:t>
            </a:r>
          </a:p>
          <a:p>
            <a:pPr algn="ctr" fontAlgn="base"/>
            <a:r>
              <a:rPr lang="uk-UA" sz="2400" b="1" dirty="0"/>
              <a:t>Де медок збирає</a:t>
            </a:r>
            <a:r>
              <a:rPr lang="uk-UA" sz="2400" b="1" dirty="0" smtClean="0"/>
              <a:t>.</a:t>
            </a:r>
          </a:p>
          <a:p>
            <a:pPr algn="ctr" fontAlgn="base"/>
            <a:r>
              <a:rPr lang="uk-UA" sz="2400" b="1" dirty="0"/>
              <a:t>Де медок збирала, - </a:t>
            </a:r>
          </a:p>
          <a:p>
            <a:pPr algn="ctr" fontAlgn="base"/>
            <a:r>
              <a:rPr lang="uk-UA" sz="2400" b="1" dirty="0"/>
              <a:t>Де вона гуляла,</a:t>
            </a:r>
          </a:p>
          <a:p>
            <a:pPr algn="ctr" fontAlgn="base"/>
            <a:r>
              <a:rPr lang="uk-UA" sz="2400" b="1" dirty="0"/>
              <a:t>Там ті квіти, ясні квіти</a:t>
            </a:r>
          </a:p>
          <a:p>
            <a:pPr algn="ctr" fontAlgn="base"/>
            <a:r>
              <a:rPr lang="uk-UA" sz="2400" b="1" dirty="0"/>
              <a:t>Осінь притоптала</a:t>
            </a:r>
            <a:r>
              <a:rPr lang="uk-UA" sz="2400" b="1" dirty="0" smtClean="0"/>
              <a:t>.</a:t>
            </a:r>
            <a:endParaRPr lang="en-US" sz="2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20" y="4295722"/>
            <a:ext cx="2088937" cy="2088937"/>
          </a:xfrm>
          <a:prstGeom prst="rect">
            <a:avLst/>
          </a:prstGeom>
        </p:spPr>
      </p:pic>
      <p:pic>
        <p:nvPicPr>
          <p:cNvPr id="1026" name="Picture 2" descr="D:\2 клас\4 ЯДС\1 Грущинська\2 Людина і природа восени\№025 Як змінюється життя комах і риб восени\2024-10-25_163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43" y="2332255"/>
            <a:ext cx="5507895" cy="32973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62316" y="2768607"/>
            <a:ext cx="5593951" cy="16483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вони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перестають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рухатися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ховаються в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</a:rPr>
              <a:t>тріщинах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дерев, під корою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купах листя і впадають в сплячку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62165" y="4602698"/>
            <a:ext cx="4216601" cy="89471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день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стає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коротшим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повітря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холоднішим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094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37424" y="465138"/>
            <a:ext cx="978953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48372" y="1177095"/>
            <a:ext cx="4284827" cy="9491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Вибери і познач </a:t>
            </a:r>
            <a:r>
              <a:rPr lang="uk-UA" sz="2000" b="1" dirty="0" smtClean="0">
                <a:solidFill>
                  <a:srgbClr val="FF0000"/>
                </a:solidFill>
                <a:latin typeface="Cambria"/>
                <a:ea typeface="Cambria"/>
              </a:rPr>
              <a:t>𝑽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ea typeface="Cambria"/>
              </a:rPr>
              <a:t>твердження про життя мурах, які ти вважаєш правильними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D:\2 клас\4 ЯДС\1 Грущинська\2 Людина і природа восени\№025 Як змінюється життя комах і риб восени\2024-10-25_1649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5" b="1554"/>
          <a:stretch/>
        </p:blipFill>
        <p:spPr bwMode="auto">
          <a:xfrm>
            <a:off x="1137423" y="2210324"/>
            <a:ext cx="4295775" cy="3348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61" y="1102242"/>
            <a:ext cx="2010585" cy="19955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588787" y="1209948"/>
            <a:ext cx="4216225" cy="4417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Де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зимують комахи?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Підкресли.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8787" y="1720804"/>
            <a:ext cx="4216225" cy="16283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У землі, </a:t>
            </a:r>
            <a:r>
              <a:rPr lang="uk-UA" sz="2400" b="1" dirty="0" smtClean="0"/>
              <a:t>у </a:t>
            </a:r>
            <a:r>
              <a:rPr lang="uk-UA" sz="2400" b="1" dirty="0"/>
              <a:t>шарі опалого </a:t>
            </a:r>
            <a:r>
              <a:rPr lang="uk-UA" sz="2400" b="1" dirty="0" smtClean="0"/>
              <a:t>листя,</a:t>
            </a:r>
            <a:r>
              <a:rPr lang="uk-UA" sz="2400" b="1" dirty="0"/>
              <a:t> </a:t>
            </a:r>
            <a:r>
              <a:rPr lang="uk-UA" sz="2400" b="1" dirty="0" smtClean="0"/>
              <a:t>у кав’ярні, під </a:t>
            </a:r>
            <a:r>
              <a:rPr lang="uk-UA" sz="2400" b="1" dirty="0"/>
              <a:t>корою </a:t>
            </a:r>
            <a:r>
              <a:rPr lang="uk-UA" sz="2400" b="1" dirty="0" smtClean="0"/>
              <a:t>дерев, у бруньках, у підвалах,</a:t>
            </a:r>
            <a:r>
              <a:rPr lang="uk-UA" sz="2400" b="1" dirty="0"/>
              <a:t> </a:t>
            </a:r>
            <a:r>
              <a:rPr lang="uk-UA" sz="2400" b="1" dirty="0" smtClean="0"/>
              <a:t>на горищах, у театрі  </a:t>
            </a:r>
            <a:endParaRPr lang="en-US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4859" y="2166256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mbria"/>
                <a:ea typeface="Cambria"/>
              </a:rPr>
              <a:t>𝑽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94859" y="2590049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mbria"/>
                <a:ea typeface="Cambria"/>
              </a:rPr>
              <a:t>𝑽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28772" y="2122188"/>
            <a:ext cx="958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39639" y="2127303"/>
            <a:ext cx="2965373" cy="169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194014" y="2523947"/>
            <a:ext cx="228049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393645" y="2876360"/>
            <a:ext cx="14826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588087" y="3218693"/>
            <a:ext cx="11101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2 клас\4 ЯДС\1 Грущинська\2 Людина і природа восени\№025 Як змінюється життя комах і риб восени\2024-10-25_1815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2" b="4504"/>
          <a:stretch/>
        </p:blipFill>
        <p:spPr bwMode="auto">
          <a:xfrm>
            <a:off x="5567398" y="4163844"/>
            <a:ext cx="4841598" cy="18968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588787" y="3442597"/>
            <a:ext cx="4820209" cy="6226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4. Прочитай текст, придумай і напиши до нього заголовок. Підкресли назви риб.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4463" y="3972460"/>
            <a:ext cx="1971937" cy="54125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Риби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710838" y="4957589"/>
            <a:ext cx="26119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65792" y="5352360"/>
            <a:ext cx="718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322325" y="5835266"/>
            <a:ext cx="1736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795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" grpId="0"/>
      <p:bldP spid="23" grpId="0"/>
      <p:bldP spid="35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70" y="5176009"/>
            <a:ext cx="2124263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3"/>
            <a:ext cx="2124263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4" y="2573665"/>
            <a:ext cx="2124263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70" y="2519353"/>
            <a:ext cx="2124263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9"/>
            <a:ext cx="2124263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4" y="5185579"/>
            <a:ext cx="2124263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1010" y="1453214"/>
            <a:ext cx="2124263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8914" y="1462784"/>
            <a:ext cx="2124263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4099" y="1434072"/>
            <a:ext cx="2124263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370" y="4120253"/>
            <a:ext cx="2124263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8914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10458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7619" y="494530"/>
            <a:ext cx="10036367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5" y="2153758"/>
            <a:ext cx="4474903" cy="43954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7264" y="1434070"/>
            <a:ext cx="4359125" cy="725211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9857279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20612" y="1842911"/>
            <a:ext cx="6279614" cy="28842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Усміхнися всім навколо: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Небу, сонцю, квітам, людям,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І тоді обов’язково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День тобі веселим буде!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" b="89039" l="0" r="100000">
                        <a14:foregroundMark x1="37700" y1="25246" x2="34600" y2="27956"/>
                        <a14:foregroundMark x1="56700" y1="25616" x2="56700" y2="27956"/>
                        <a14:foregroundMark x1="48100" y1="69704" x2="54300" y2="47537"/>
                        <a14:foregroundMark x1="50800" y1="66502" x2="72400" y2="45813"/>
                        <a14:foregroundMark x1="49800" y1="55172" x2="26500" y2="41379"/>
                        <a14:foregroundMark x1="39100" y1="68596" x2="36000" y2="57143"/>
                        <a14:foregroundMark x1="59800" y1="64778" x2="70000" y2="5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0" b="11373"/>
          <a:stretch/>
        </p:blipFill>
        <p:spPr>
          <a:xfrm>
            <a:off x="7310395" y="1842911"/>
            <a:ext cx="3786238" cy="272206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7618" y="453045"/>
            <a:ext cx="10039015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34700" y="1402252"/>
            <a:ext cx="7490660" cy="248578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Поміркуй,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яка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тваринка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подобається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тобі найбільше? Опиши якості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, які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тобі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особливо симпатичні в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цьому звірі.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Наприклад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Кішка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(м’якенька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, затишна, незалежна і т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. д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.). </a:t>
            </a:r>
            <a:endParaRPr lang="uk-UA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Бджола (маленька, корисна, працьовита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і т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. д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.)</a:t>
            </a:r>
            <a:endParaRPr lang="uk-UA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rgbClr val="0070C0"/>
                </a:solidFill>
              </a:rPr>
              <a:t>Папуга (яскравий, веселий, незвичайний і т. д.)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Собака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(вірний,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ласкавий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добрий і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 д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.).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rgbClr val="FFC000"/>
                </a:solidFill>
              </a:rPr>
              <a:t>Хом'як </a:t>
            </a:r>
            <a:r>
              <a:rPr lang="uk-UA" sz="2000" b="1" dirty="0">
                <a:solidFill>
                  <a:srgbClr val="FFC000"/>
                </a:solidFill>
              </a:rPr>
              <a:t>(милий, невибагливий, забавний і </a:t>
            </a:r>
            <a:r>
              <a:rPr lang="uk-UA" sz="2000" b="1" dirty="0" smtClean="0">
                <a:solidFill>
                  <a:srgbClr val="FFC000"/>
                </a:solidFill>
              </a:rPr>
              <a:t>т. д.).</a:t>
            </a:r>
          </a:p>
        </p:txBody>
      </p:sp>
      <p:pic>
        <p:nvPicPr>
          <p:cNvPr id="1026" name="Picture 2" descr="https://kotomaniya.com.ua/wp-content/uploads/2021/01/123-768x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30" y="1400452"/>
            <a:ext cx="1828003" cy="20362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akty.com.ua/wp-content/uploads/2022/05/24/pes-patron-640x36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6955"/>
          <a:stretch/>
        </p:blipFill>
        <p:spPr bwMode="auto">
          <a:xfrm>
            <a:off x="6273918" y="3938949"/>
            <a:ext cx="2906577" cy="18931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9/90/%D0%A5%D0%BE%D0%BC%D1%8F%D0%BA_%D0%B1%D1%80%D0%B0%D0%BD%D0%B4%D1%82%D0%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54" y="3846687"/>
            <a:ext cx="1721279" cy="198536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тегорія ᐈ Співочий папуга - 💙💛 Купуйте в мережі онлайн Зоомагазинів  MasterZoo 💙💛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r="34524"/>
          <a:stretch/>
        </p:blipFill>
        <p:spPr bwMode="auto">
          <a:xfrm>
            <a:off x="3540593" y="3949148"/>
            <a:ext cx="2548368" cy="18931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Бджоли — Вікіпед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9" y="3949148"/>
            <a:ext cx="2394438" cy="18931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616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293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48299" y="538399"/>
            <a:ext cx="10443990" cy="844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1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64" y="1464187"/>
            <a:ext cx="2454691" cy="376299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48298" y="1464187"/>
            <a:ext cx="4682169" cy="71942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поширюються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природі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Наприклад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кульбабка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і дуб.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45756" y="4858435"/>
            <a:ext cx="7271132" cy="11137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ознайомимось з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життям комах і риб восени, зі змінами, що відбуваються в їхньому житті;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дослідимо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зв’язок змін у житті комах і риб зі змінами в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природі.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60126" y="1464188"/>
            <a:ext cx="2679170" cy="7194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Чому </a:t>
            </a:r>
            <a:r>
              <a:rPr lang="ru-RU" sz="2000" b="1" dirty="0" err="1"/>
              <a:t>осінь</a:t>
            </a:r>
            <a:r>
              <a:rPr lang="ru-RU" sz="2000" b="1" dirty="0"/>
              <a:t> </a:t>
            </a:r>
            <a:r>
              <a:rPr lang="ru-RU" sz="2000" b="1" dirty="0" err="1"/>
              <a:t>називають</a:t>
            </a:r>
            <a:r>
              <a:rPr lang="ru-RU" sz="2000" b="1" dirty="0"/>
              <a:t> щедрою?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70294" y="2272862"/>
            <a:ext cx="2569002" cy="13371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Насіння</a:t>
            </a:r>
            <a:r>
              <a:rPr lang="ru-RU" sz="2000" b="1" dirty="0"/>
              <a:t>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/>
              <a:t>рослин</a:t>
            </a:r>
            <a:r>
              <a:rPr lang="ru-RU" sz="2000" b="1" dirty="0"/>
              <a:t> </a:t>
            </a:r>
            <a:r>
              <a:rPr lang="ru-RU" sz="2000" b="1" dirty="0" err="1"/>
              <a:t>ти</a:t>
            </a:r>
            <a:r>
              <a:rPr lang="ru-RU" sz="2000" b="1" dirty="0"/>
              <a:t> </a:t>
            </a:r>
            <a:r>
              <a:rPr lang="ru-RU" sz="2000" b="1" dirty="0" err="1"/>
              <a:t>можеш</a:t>
            </a:r>
            <a:r>
              <a:rPr lang="ru-RU" sz="2000" b="1" dirty="0"/>
              <a:t> </a:t>
            </a:r>
            <a:r>
              <a:rPr lang="ru-RU" sz="2000" b="1" dirty="0" err="1"/>
              <a:t>зібрати</a:t>
            </a:r>
            <a:r>
              <a:rPr lang="ru-RU" sz="2000" b="1" dirty="0"/>
              <a:t> </a:t>
            </a:r>
            <a:r>
              <a:rPr lang="ru-RU" sz="2000" b="1" dirty="0" err="1"/>
              <a:t>восени</a:t>
            </a:r>
            <a:r>
              <a:rPr lang="ru-RU" sz="2000" b="1" dirty="0"/>
              <a:t>,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висіяти</a:t>
            </a:r>
            <a:r>
              <a:rPr lang="ru-RU" sz="2000" b="1" dirty="0"/>
              <a:t> </a:t>
            </a:r>
            <a:r>
              <a:rPr lang="ru-RU" sz="2000" b="1" dirty="0" err="1"/>
              <a:t>навесні</a:t>
            </a:r>
            <a:r>
              <a:rPr lang="ru-RU" sz="2000" b="1" dirty="0"/>
              <a:t>?</a:t>
            </a: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6151"/>
          <a:stretch/>
        </p:blipFill>
        <p:spPr>
          <a:xfrm>
            <a:off x="767971" y="2272862"/>
            <a:ext cx="1440000" cy="130111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2116"/>
          <a:stretch/>
        </p:blipFill>
        <p:spPr>
          <a:xfrm>
            <a:off x="2474500" y="2272862"/>
            <a:ext cx="1584000" cy="131516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r="2303" b="2319"/>
          <a:stretch/>
        </p:blipFill>
        <p:spPr>
          <a:xfrm flipH="1">
            <a:off x="4351662" y="2272862"/>
            <a:ext cx="1355075" cy="133281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660135" y="3710118"/>
            <a:ext cx="3979160" cy="1033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Поміркуй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відбуваються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поведінці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ru-RU" sz="2000" b="1" dirty="0" smtClean="0"/>
              <a:t> з приходом </a:t>
            </a:r>
            <a:r>
              <a:rPr lang="ru-RU" sz="2000" b="1" dirty="0" err="1" smtClean="0"/>
              <a:t>осені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897" y="3715480"/>
            <a:ext cx="3628765" cy="1028039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Рослини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поширюються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допомогою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вітру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тварин</a:t>
            </a:r>
            <a:r>
              <a:rPr lang="ru-RU" sz="2000" b="1" dirty="0" smtClean="0"/>
              <a:t>, людей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497586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5" grpId="0" animBg="1"/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6144" y="450462"/>
            <a:ext cx="10501229" cy="6666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6144" y="1128686"/>
            <a:ext cx="3878586" cy="2299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Цей</a:t>
            </a:r>
            <a:r>
              <a:rPr lang="ru-RU" sz="2400" b="1" dirty="0"/>
              <a:t> маленький </a:t>
            </a:r>
            <a:r>
              <a:rPr lang="ru-RU" sz="2400" b="1" dirty="0" err="1"/>
              <a:t>робітник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Змалку</a:t>
            </a:r>
            <a:r>
              <a:rPr lang="ru-RU" sz="2400" b="1" dirty="0"/>
              <a:t> </a:t>
            </a:r>
            <a:r>
              <a:rPr lang="ru-RU" sz="2400" b="1" dirty="0" err="1"/>
              <a:t>працювати</a:t>
            </a:r>
            <a:r>
              <a:rPr lang="ru-RU" sz="2400" b="1" dirty="0"/>
              <a:t> </a:t>
            </a:r>
            <a:r>
              <a:rPr lang="ru-RU" sz="2400" b="1" dirty="0" err="1"/>
              <a:t>звик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Тягне</a:t>
            </a:r>
            <a:r>
              <a:rPr lang="ru-RU" sz="2400" b="1" dirty="0"/>
              <a:t> </a:t>
            </a:r>
            <a:r>
              <a:rPr lang="ru-RU" sz="2400" b="1" dirty="0" err="1"/>
              <a:t>мушок</a:t>
            </a:r>
            <a:r>
              <a:rPr lang="ru-RU" sz="2400" b="1" dirty="0"/>
              <a:t>, соломинки</a:t>
            </a:r>
            <a:br>
              <a:rPr lang="ru-RU" sz="2400" b="1" dirty="0"/>
            </a:br>
            <a:r>
              <a:rPr lang="ru-RU" sz="2400" b="1" dirty="0"/>
              <a:t>До </a:t>
            </a:r>
            <a:r>
              <a:rPr lang="ru-RU" sz="2400" b="1" dirty="0" err="1"/>
              <a:t>великої</a:t>
            </a:r>
            <a:r>
              <a:rPr lang="ru-RU" sz="2400" b="1" dirty="0"/>
              <a:t> </a:t>
            </a:r>
            <a:r>
              <a:rPr lang="ru-RU" sz="2400" b="1" dirty="0" err="1"/>
              <a:t>хатинки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Бо</a:t>
            </a:r>
            <a:r>
              <a:rPr lang="ru-RU" sz="2400" b="1" dirty="0"/>
              <a:t> </a:t>
            </a:r>
            <a:r>
              <a:rPr lang="ru-RU" sz="2400" b="1" dirty="0" err="1"/>
              <a:t>працює</a:t>
            </a:r>
            <a:r>
              <a:rPr lang="ru-RU" sz="2400" b="1" dirty="0"/>
              <a:t> тяжко-</a:t>
            </a:r>
            <a:r>
              <a:rPr lang="ru-RU" sz="2400" b="1" dirty="0" err="1"/>
              <a:t>важко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У </a:t>
            </a:r>
            <a:r>
              <a:rPr lang="ru-RU" sz="2400" b="1" dirty="0" err="1"/>
              <a:t>мурашнику</a:t>
            </a:r>
            <a:r>
              <a:rPr lang="ru-RU" sz="2400" b="1" dirty="0"/>
              <a:t>….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7673" y="3566596"/>
            <a:ext cx="1341455" cy="15318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897145" y="3660728"/>
            <a:ext cx="3965434" cy="17141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Весело вона </a:t>
            </a:r>
            <a:r>
              <a:rPr lang="ru-RU" sz="2400" b="1" dirty="0" err="1"/>
              <a:t>літає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Квітам</a:t>
            </a:r>
            <a:r>
              <a:rPr lang="ru-RU" sz="2400" b="1" dirty="0"/>
              <a:t> </a:t>
            </a:r>
            <a:r>
              <a:rPr lang="ru-RU" sz="2400" b="1" dirty="0" err="1"/>
              <a:t>вічка</a:t>
            </a:r>
            <a:r>
              <a:rPr lang="ru-RU" sz="2400" b="1" dirty="0"/>
              <a:t> </a:t>
            </a:r>
            <a:r>
              <a:rPr lang="ru-RU" sz="2400" b="1" dirty="0" err="1"/>
              <a:t>розтуляє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 err="1"/>
              <a:t>Каже</a:t>
            </a:r>
            <a:r>
              <a:rPr lang="ru-RU" sz="2400" b="1" dirty="0"/>
              <a:t>: - </a:t>
            </a:r>
            <a:r>
              <a:rPr lang="ru-RU" sz="2400" b="1" dirty="0" err="1"/>
              <a:t>Годі</a:t>
            </a:r>
            <a:r>
              <a:rPr lang="ru-RU" sz="2400" b="1" dirty="0"/>
              <a:t>, </a:t>
            </a:r>
            <a:r>
              <a:rPr lang="ru-RU" sz="2400" b="1" dirty="0" err="1"/>
              <a:t>квіти</a:t>
            </a:r>
            <a:r>
              <a:rPr lang="ru-RU" sz="2400" b="1" dirty="0"/>
              <a:t>, </a:t>
            </a:r>
            <a:r>
              <a:rPr lang="ru-RU" sz="2400" b="1" dirty="0" err="1"/>
              <a:t>спати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Я </a:t>
            </a:r>
            <a:r>
              <a:rPr lang="ru-RU" sz="2400" b="1" dirty="0" err="1"/>
              <a:t>прийшла</a:t>
            </a:r>
            <a:r>
              <a:rPr lang="ru-RU" sz="2400" b="1" dirty="0"/>
              <a:t> медок </a:t>
            </a:r>
            <a:r>
              <a:rPr lang="ru-RU" sz="2400" b="1" dirty="0" err="1"/>
              <a:t>збирати</a:t>
            </a:r>
            <a:r>
              <a:rPr lang="ru-RU" sz="24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88" y="1279969"/>
            <a:ext cx="1482549" cy="209998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7087265" y="1128686"/>
            <a:ext cx="4182990" cy="23677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Чудеса! </a:t>
            </a:r>
            <a:r>
              <a:rPr lang="ru-RU" sz="2400" b="1" dirty="0" err="1"/>
              <a:t>Погляньте</a:t>
            </a:r>
            <a:r>
              <a:rPr lang="ru-RU" sz="2400" b="1" dirty="0"/>
              <a:t>, </a:t>
            </a:r>
            <a:r>
              <a:rPr lang="ru-RU" sz="2400" b="1" dirty="0" err="1"/>
              <a:t>дітки</a:t>
            </a:r>
            <a:r>
              <a:rPr lang="ru-RU" sz="2400" b="1" dirty="0"/>
              <a:t> —</a:t>
            </a:r>
            <a:br>
              <a:rPr lang="ru-RU" sz="2400" b="1" dirty="0"/>
            </a:br>
            <a:r>
              <a:rPr lang="ru-RU" sz="2400" b="1" dirty="0"/>
              <a:t>З </a:t>
            </a:r>
            <a:r>
              <a:rPr lang="ru-RU" sz="2400" b="1" dirty="0" err="1"/>
              <a:t>квітки</a:t>
            </a:r>
            <a:r>
              <a:rPr lang="ru-RU" sz="2400" b="1" dirty="0"/>
              <a:t> </a:t>
            </a:r>
            <a:r>
              <a:rPr lang="ru-RU" sz="2400" b="1" dirty="0" err="1"/>
              <a:t>полетіла</a:t>
            </a:r>
            <a:r>
              <a:rPr lang="ru-RU" sz="2400" b="1" dirty="0"/>
              <a:t> </a:t>
            </a:r>
            <a:r>
              <a:rPr lang="ru-RU" sz="2400" b="1" dirty="0" err="1"/>
              <a:t>квітка</a:t>
            </a:r>
            <a:r>
              <a:rPr lang="ru-RU" sz="2400" b="1" dirty="0"/>
              <a:t>!</a:t>
            </a:r>
            <a:br>
              <a:rPr lang="ru-RU" sz="2400" b="1" dirty="0"/>
            </a:br>
            <a:r>
              <a:rPr lang="ru-RU" sz="2400" b="1" dirty="0"/>
              <a:t>В </a:t>
            </a:r>
            <a:r>
              <a:rPr lang="ru-RU" sz="2400" b="1" dirty="0" err="1"/>
              <a:t>неї</a:t>
            </a:r>
            <a:r>
              <a:rPr lang="ru-RU" sz="2400" b="1" dirty="0"/>
              <a:t> </a:t>
            </a:r>
            <a:r>
              <a:rPr lang="ru-RU" sz="2400" b="1" dirty="0" err="1"/>
              <a:t>крильця</a:t>
            </a:r>
            <a:r>
              <a:rPr lang="ru-RU" sz="2400" b="1" dirty="0"/>
              <a:t> </a:t>
            </a:r>
            <a:r>
              <a:rPr lang="ru-RU" sz="2400" b="1" dirty="0" err="1"/>
              <a:t>кольорові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Пурхає</a:t>
            </a:r>
            <a:r>
              <a:rPr lang="ru-RU" sz="2400" b="1" dirty="0"/>
              <a:t> в гаю і в </a:t>
            </a:r>
            <a:r>
              <a:rPr lang="ru-RU" sz="2400" b="1" dirty="0" err="1"/>
              <a:t>полі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Як же </a:t>
            </a:r>
            <a:r>
              <a:rPr lang="ru-RU" sz="2400" b="1" dirty="0" err="1"/>
              <a:t>зветься</a:t>
            </a:r>
            <a:r>
              <a:rPr lang="ru-RU" sz="2400" b="1" dirty="0"/>
              <a:t>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err="1"/>
              <a:t>веселик</a:t>
            </a:r>
            <a:r>
              <a:rPr lang="ru-RU" sz="2400" b="1" dirty="0"/>
              <a:t>?</a:t>
            </a:r>
            <a:br>
              <a:rPr lang="ru-RU" sz="2400" b="1" dirty="0"/>
            </a:br>
            <a:r>
              <a:rPr lang="ru-RU" sz="2400" b="1" dirty="0" err="1"/>
              <a:t>Здогадалися</a:t>
            </a:r>
            <a:r>
              <a:rPr lang="ru-RU" sz="2400" b="1" dirty="0"/>
              <a:t>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74" y="3566596"/>
            <a:ext cx="1626424" cy="162642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846144" y="5472888"/>
            <a:ext cx="3729363" cy="71235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Поміркуй, як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одним словом  можна назвати цих тварин?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19783" y="3070743"/>
            <a:ext cx="1518805" cy="585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Мурашка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183091" y="3135065"/>
            <a:ext cx="1518805" cy="585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Метелик</a:t>
            </a:r>
            <a:endParaRPr lang="ru-RU" sz="2400" b="1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43774" y="3087334"/>
            <a:ext cx="1518805" cy="58524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Бджілка</a:t>
            </a:r>
            <a:endParaRPr lang="ru-RU" sz="2400" b="1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61040" y="5430477"/>
            <a:ext cx="4086333" cy="70930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Пригадай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комах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тобі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доводилося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бачити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влітку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96111" y="5472888"/>
            <a:ext cx="2208084" cy="7468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Комахи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113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4737" y="494528"/>
            <a:ext cx="9816029" cy="772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 </a:t>
            </a:r>
            <a:r>
              <a:rPr lang="uk-UA" sz="4000" b="1" dirty="0">
                <a:solidFill>
                  <a:schemeClr val="bg1"/>
                </a:solidFill>
              </a:rPr>
              <a:t>і доповни схему </a:t>
            </a:r>
            <a:r>
              <a:rPr lang="uk-UA" sz="4000" b="1" dirty="0" smtClean="0">
                <a:solidFill>
                  <a:schemeClr val="bg1"/>
                </a:solidFill>
              </a:rPr>
              <a:t>будови </a:t>
            </a:r>
            <a:r>
              <a:rPr lang="uk-UA" sz="4000" b="1" dirty="0" smtClean="0">
                <a:solidFill>
                  <a:schemeClr val="bg1"/>
                </a:solidFill>
              </a:rPr>
              <a:t>комах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526534-8EF0-4A22-9137-C2A34201FD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8302" r="17588" b="10353"/>
          <a:stretch/>
        </p:blipFill>
        <p:spPr>
          <a:xfrm>
            <a:off x="3940687" y="1531010"/>
            <a:ext cx="2102064" cy="28280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Бульбашка прямої мови: прямокутна з округленими кутами 8">
            <a:extLst>
              <a:ext uri="{FF2B5EF4-FFF2-40B4-BE49-F238E27FC236}">
                <a16:creationId xmlns:a16="http://schemas.microsoft.com/office/drawing/2014/main" xmlns="" id="{DAA89985-6131-4DE4-A7DA-90B02147A505}"/>
              </a:ext>
            </a:extLst>
          </p:cNvPr>
          <p:cNvSpPr/>
          <p:nvPr/>
        </p:nvSpPr>
        <p:spPr>
          <a:xfrm>
            <a:off x="1832091" y="1618491"/>
            <a:ext cx="1694027" cy="545284"/>
          </a:xfrm>
          <a:prstGeom prst="wedgeRoundRectCallout">
            <a:avLst>
              <a:gd name="adj1" fmla="val 130033"/>
              <a:gd name="adj2" fmla="val 1006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голова</a:t>
            </a:r>
          </a:p>
        </p:txBody>
      </p:sp>
      <p:sp>
        <p:nvSpPr>
          <p:cNvPr id="10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26216184-A046-41B1-9712-40DC13D39FD4}"/>
              </a:ext>
            </a:extLst>
          </p:cNvPr>
          <p:cNvSpPr/>
          <p:nvPr/>
        </p:nvSpPr>
        <p:spPr>
          <a:xfrm>
            <a:off x="1798535" y="2672416"/>
            <a:ext cx="1694027" cy="545284"/>
          </a:xfrm>
          <a:prstGeom prst="wedgeRoundRectCallout">
            <a:avLst>
              <a:gd name="adj1" fmla="val 117385"/>
              <a:gd name="adj2" fmla="val -12091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грудка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Бульбашка прямої мови: прямокутна з округленими кутами 10">
            <a:extLst>
              <a:ext uri="{FF2B5EF4-FFF2-40B4-BE49-F238E27FC236}">
                <a16:creationId xmlns:a16="http://schemas.microsoft.com/office/drawing/2014/main" xmlns="" id="{03307526-FDB2-42B2-962C-4FD9D627CC4D}"/>
              </a:ext>
            </a:extLst>
          </p:cNvPr>
          <p:cNvSpPr/>
          <p:nvPr/>
        </p:nvSpPr>
        <p:spPr>
          <a:xfrm>
            <a:off x="1823079" y="3637130"/>
            <a:ext cx="1694027" cy="545284"/>
          </a:xfrm>
          <a:prstGeom prst="wedgeRoundRectCallout">
            <a:avLst>
              <a:gd name="adj1" fmla="val 114536"/>
              <a:gd name="adj2" fmla="val -19199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черевце</a:t>
            </a:r>
          </a:p>
        </p:txBody>
      </p:sp>
      <p:sp>
        <p:nvSpPr>
          <p:cNvPr id="12" name="Ліва фігурна дужка 11">
            <a:extLst>
              <a:ext uri="{FF2B5EF4-FFF2-40B4-BE49-F238E27FC236}">
                <a16:creationId xmlns:a16="http://schemas.microsoft.com/office/drawing/2014/main" xmlns="" id="{466762DF-1A6F-4029-B788-D40D00640535}"/>
              </a:ext>
            </a:extLst>
          </p:cNvPr>
          <p:cNvSpPr/>
          <p:nvPr/>
        </p:nvSpPr>
        <p:spPr>
          <a:xfrm>
            <a:off x="1479754" y="1615771"/>
            <a:ext cx="318781" cy="3384738"/>
          </a:xfrm>
          <a:prstGeom prst="leftBrac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2C589-D80A-43DE-9C17-00B2910252B3}"/>
              </a:ext>
            </a:extLst>
          </p:cNvPr>
          <p:cNvSpPr txBox="1"/>
          <p:nvPr/>
        </p:nvSpPr>
        <p:spPr>
          <a:xfrm>
            <a:off x="501368" y="3046530"/>
            <a:ext cx="9783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ТІЛО</a:t>
            </a:r>
          </a:p>
        </p:txBody>
      </p:sp>
      <p:sp>
        <p:nvSpPr>
          <p:cNvPr id="18" name="Полілінія: фігура 17">
            <a:extLst>
              <a:ext uri="{FF2B5EF4-FFF2-40B4-BE49-F238E27FC236}">
                <a16:creationId xmlns:a16="http://schemas.microsoft.com/office/drawing/2014/main" xmlns="" id="{411DF5C7-4E55-470B-BEF9-69A3E123E832}"/>
              </a:ext>
            </a:extLst>
          </p:cNvPr>
          <p:cNvSpPr/>
          <p:nvPr/>
        </p:nvSpPr>
        <p:spPr>
          <a:xfrm rot="12871502">
            <a:off x="4913750" y="1271819"/>
            <a:ext cx="2709076" cy="3042795"/>
          </a:xfrm>
          <a:custGeom>
            <a:avLst/>
            <a:gdLst>
              <a:gd name="connsiteX0" fmla="*/ 2872248 w 2872248"/>
              <a:gd name="connsiteY0" fmla="*/ 1975489 h 2874841"/>
              <a:gd name="connsiteX1" fmla="*/ 1572667 w 2872248"/>
              <a:gd name="connsiteY1" fmla="*/ 1997358 h 2874841"/>
              <a:gd name="connsiteX2" fmla="*/ 1570556 w 2872248"/>
              <a:gd name="connsiteY2" fmla="*/ 1999820 h 2874841"/>
              <a:gd name="connsiteX3" fmla="*/ 481976 w 2872248"/>
              <a:gd name="connsiteY3" fmla="*/ 2849798 h 2874841"/>
              <a:gd name="connsiteX4" fmla="*/ 316047 w 2872248"/>
              <a:gd name="connsiteY4" fmla="*/ 2829375 h 2874841"/>
              <a:gd name="connsiteX5" fmla="*/ 25043 w 2872248"/>
              <a:gd name="connsiteY5" fmla="*/ 2456682 h 2874841"/>
              <a:gd name="connsiteX6" fmla="*/ 45466 w 2872248"/>
              <a:gd name="connsiteY6" fmla="*/ 2290753 h 2874841"/>
              <a:gd name="connsiteX7" fmla="*/ 936156 w 2872248"/>
              <a:gd name="connsiteY7" fmla="*/ 1595290 h 2874841"/>
              <a:gd name="connsiteX8" fmla="*/ 1049345 w 2872248"/>
              <a:gd name="connsiteY8" fmla="*/ 0 h 2874841"/>
              <a:gd name="connsiteX9" fmla="*/ 1150969 w 2872248"/>
              <a:gd name="connsiteY9" fmla="*/ 1432312 h 2874841"/>
              <a:gd name="connsiteX10" fmla="*/ 1176031 w 2872248"/>
              <a:gd name="connsiteY10" fmla="*/ 1419779 h 2874841"/>
              <a:gd name="connsiteX11" fmla="*/ 1299975 w 2872248"/>
              <a:gd name="connsiteY11" fmla="*/ 1461198 h 2874841"/>
              <a:gd name="connsiteX12" fmla="*/ 1379588 w 2872248"/>
              <a:gd name="connsiteY12" fmla="*/ 1563159 h 2874841"/>
              <a:gd name="connsiteX13" fmla="*/ 1755404 w 2872248"/>
              <a:gd name="connsiteY13" fmla="*/ 1162830 h 2874841"/>
              <a:gd name="connsiteX14" fmla="*/ 1464503 w 2872248"/>
              <a:gd name="connsiteY14" fmla="*/ 1671911 h 2874841"/>
              <a:gd name="connsiteX15" fmla="*/ 1590979 w 2872248"/>
              <a:gd name="connsiteY15" fmla="*/ 1833891 h 2874841"/>
              <a:gd name="connsiteX16" fmla="*/ 1598065 w 2872248"/>
              <a:gd name="connsiteY16" fmla="*/ 1848061 h 287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2248" h="2874841">
                <a:moveTo>
                  <a:pt x="2872248" y="1975489"/>
                </a:moveTo>
                <a:lnTo>
                  <a:pt x="1572667" y="1997358"/>
                </a:lnTo>
                <a:lnTo>
                  <a:pt x="1570556" y="1999820"/>
                </a:lnTo>
                <a:lnTo>
                  <a:pt x="481976" y="2849798"/>
                </a:lnTo>
                <a:cubicBezTo>
                  <a:pt x="430517" y="2889978"/>
                  <a:pt x="356227" y="2880834"/>
                  <a:pt x="316047" y="2829375"/>
                </a:cubicBezTo>
                <a:lnTo>
                  <a:pt x="25043" y="2456682"/>
                </a:lnTo>
                <a:cubicBezTo>
                  <a:pt x="-15137" y="2405222"/>
                  <a:pt x="-5993" y="2330933"/>
                  <a:pt x="45466" y="2290753"/>
                </a:cubicBezTo>
                <a:lnTo>
                  <a:pt x="936156" y="1595290"/>
                </a:lnTo>
                <a:lnTo>
                  <a:pt x="1049345" y="0"/>
                </a:lnTo>
                <a:lnTo>
                  <a:pt x="1150969" y="1432312"/>
                </a:lnTo>
                <a:lnTo>
                  <a:pt x="1176031" y="1419779"/>
                </a:lnTo>
                <a:cubicBezTo>
                  <a:pt x="1220519" y="1407811"/>
                  <a:pt x="1269840" y="1422603"/>
                  <a:pt x="1299975" y="1461198"/>
                </a:cubicBezTo>
                <a:lnTo>
                  <a:pt x="1379588" y="1563159"/>
                </a:lnTo>
                <a:lnTo>
                  <a:pt x="1755404" y="1162830"/>
                </a:lnTo>
                <a:lnTo>
                  <a:pt x="1464503" y="1671911"/>
                </a:lnTo>
                <a:lnTo>
                  <a:pt x="1590979" y="1833891"/>
                </a:lnTo>
                <a:lnTo>
                  <a:pt x="1598065" y="1848061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459ED0-5B11-47D5-BD55-805B08EE0613}"/>
              </a:ext>
            </a:extLst>
          </p:cNvPr>
          <p:cNvSpPr txBox="1"/>
          <p:nvPr/>
        </p:nvSpPr>
        <p:spPr>
          <a:xfrm>
            <a:off x="6532694" y="2125656"/>
            <a:ext cx="148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Три пари лапок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76488" y="5000509"/>
            <a:ext cx="3993768" cy="72681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Розглянь зображення.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спільні ознаки є у будові всіх комах?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4485A5-C37F-4EE3-BF79-AA542687D7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276487" y="3371920"/>
            <a:ext cx="1646048" cy="14701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0B2F2D7-2393-4829-AA4E-104D702FD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9130" r="5909" b="18938"/>
          <a:stretch/>
        </p:blipFill>
        <p:spPr>
          <a:xfrm>
            <a:off x="9424057" y="3371919"/>
            <a:ext cx="1790982" cy="144245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A810834-DAA5-4692-871F-CDBE04A779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4"/>
          <a:stretch/>
        </p:blipFill>
        <p:spPr>
          <a:xfrm>
            <a:off x="8580320" y="1531010"/>
            <a:ext cx="1205666" cy="17088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48330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1685" y="494528"/>
            <a:ext cx="8141467" cy="695293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Довідничок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3542" y="1276715"/>
            <a:ext cx="6015209" cy="11249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З настанням холодів життя комах змінюється.</a:t>
            </a:r>
            <a:r>
              <a:rPr lang="ru-RU" sz="2000" dirty="0"/>
              <a:t> </a:t>
            </a:r>
            <a:r>
              <a:rPr lang="ru-RU" sz="2000" b="1" dirty="0" err="1" smtClean="0"/>
              <a:t>Деякі</a:t>
            </a:r>
            <a:r>
              <a:rPr lang="ru-RU" sz="2000" b="1" dirty="0" smtClean="0"/>
              <a:t> </a:t>
            </a:r>
            <a:r>
              <a:rPr lang="ru-RU" sz="2000" b="1" dirty="0"/>
              <a:t>з них </a:t>
            </a:r>
            <a:r>
              <a:rPr lang="ru-RU" sz="2000" b="1" dirty="0" err="1"/>
              <a:t>зовсім</a:t>
            </a:r>
            <a:r>
              <a:rPr lang="ru-RU" sz="2000" b="1" dirty="0"/>
              <a:t> </a:t>
            </a:r>
            <a:r>
              <a:rPr lang="ru-RU" sz="2000" b="1" dirty="0" err="1" smtClean="0"/>
              <a:t>зникають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Наприклад</a:t>
            </a:r>
            <a:r>
              <a:rPr lang="ru-RU" sz="2000" b="1" dirty="0"/>
              <a:t>, </a:t>
            </a:r>
            <a:r>
              <a:rPr lang="ru-RU" sz="2000" b="1" dirty="0" err="1"/>
              <a:t>восени</a:t>
            </a:r>
            <a:r>
              <a:rPr lang="ru-RU" sz="2000" b="1" dirty="0"/>
              <a:t> </a:t>
            </a:r>
            <a:r>
              <a:rPr lang="ru-RU" sz="2000" b="1" dirty="0" err="1"/>
              <a:t>зовсім</a:t>
            </a:r>
            <a:r>
              <a:rPr lang="ru-RU" sz="2000" b="1" dirty="0"/>
              <a:t> мало </a:t>
            </a:r>
            <a:r>
              <a:rPr lang="ru-RU" sz="2000" b="1" dirty="0" err="1"/>
              <a:t>стає</a:t>
            </a:r>
            <a:r>
              <a:rPr lang="ru-RU" sz="2000" b="1" dirty="0"/>
              <a:t> </a:t>
            </a:r>
            <a:r>
              <a:rPr lang="ru-RU" sz="2000" b="1" dirty="0" err="1"/>
              <a:t>метеликів</a:t>
            </a:r>
            <a:r>
              <a:rPr lang="ru-RU" sz="2000" b="1" dirty="0"/>
              <a:t>. </a:t>
            </a:r>
            <a:r>
              <a:rPr lang="ru-RU" sz="2000" b="1" dirty="0" err="1" smtClean="0"/>
              <a:t>Куди</a:t>
            </a:r>
            <a:r>
              <a:rPr lang="ru-RU" sz="2000" b="1" dirty="0" smtClean="0"/>
              <a:t> </a:t>
            </a:r>
            <a:r>
              <a:rPr lang="ru-RU" sz="2000" b="1" dirty="0"/>
              <a:t>вони </a:t>
            </a:r>
            <a:r>
              <a:rPr lang="ru-RU" sz="2000" b="1" dirty="0" err="1"/>
              <a:t>зникають</a:t>
            </a:r>
            <a:r>
              <a:rPr lang="ru-RU" sz="2000" b="1" dirty="0"/>
              <a:t>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71" y="494528"/>
            <a:ext cx="1962233" cy="196223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45403" y="2516413"/>
            <a:ext cx="4224901" cy="13657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Метелики лимонниці восени не гинуть, а згорнувши крильця, ховаються в дупла, під кору дерев, і сидять до весни.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9" y="3957888"/>
            <a:ext cx="3575734" cy="208584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92490" y="4583017"/>
            <a:ext cx="4564223" cy="16635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b="1" dirty="0" err="1"/>
              <a:t>Крім</a:t>
            </a:r>
            <a:r>
              <a:rPr lang="ru-RU" sz="2000" b="1" dirty="0"/>
              <a:t> </a:t>
            </a:r>
            <a:r>
              <a:rPr lang="ru-RU" sz="2000" b="1" dirty="0" err="1"/>
              <a:t>перелітних</a:t>
            </a:r>
            <a:r>
              <a:rPr lang="ru-RU" sz="2000" b="1" dirty="0"/>
              <a:t> </a:t>
            </a:r>
            <a:r>
              <a:rPr lang="ru-RU" sz="2000" b="1" dirty="0" err="1"/>
              <a:t>птахів</a:t>
            </a:r>
            <a:r>
              <a:rPr lang="ru-RU" sz="2000" b="1" dirty="0"/>
              <a:t>, є й </a:t>
            </a:r>
            <a:r>
              <a:rPr lang="ru-RU" sz="2000" b="1" dirty="0" err="1"/>
              <a:t>перелітні</a:t>
            </a:r>
            <a:r>
              <a:rPr lang="ru-RU" sz="2000" b="1" dirty="0"/>
              <a:t> </a:t>
            </a:r>
            <a:r>
              <a:rPr lang="ru-RU" sz="2000" b="1" dirty="0" err="1"/>
              <a:t>метелики</a:t>
            </a:r>
            <a:r>
              <a:rPr lang="ru-RU" sz="2000" b="1" dirty="0"/>
              <a:t> – </a:t>
            </a:r>
            <a:r>
              <a:rPr lang="ru-RU" sz="2000" b="1" dirty="0" err="1"/>
              <a:t>адмірали</a:t>
            </a:r>
            <a:r>
              <a:rPr lang="ru-RU" sz="2000" b="1" dirty="0"/>
              <a:t>, </a:t>
            </a:r>
            <a:r>
              <a:rPr lang="ru-RU" sz="2000" b="1" dirty="0" err="1"/>
              <a:t>деякі</a:t>
            </a:r>
            <a:r>
              <a:rPr lang="ru-RU" sz="2000" b="1" dirty="0"/>
              <a:t> </a:t>
            </a:r>
            <a:r>
              <a:rPr lang="ru-RU" sz="2000" b="1" dirty="0" err="1"/>
              <a:t>кропив’янки</a:t>
            </a:r>
            <a:r>
              <a:rPr lang="ru-RU" sz="2000" b="1" dirty="0"/>
              <a:t>. Вони </a:t>
            </a:r>
            <a:r>
              <a:rPr lang="ru-RU" sz="2000" b="1" dirty="0" err="1"/>
              <a:t>відлітають</a:t>
            </a:r>
            <a:r>
              <a:rPr lang="ru-RU" sz="2000" b="1" dirty="0"/>
              <a:t> на </a:t>
            </a:r>
            <a:r>
              <a:rPr lang="ru-RU" sz="2000" b="1" dirty="0" err="1"/>
              <a:t>зимівлю</a:t>
            </a:r>
            <a:r>
              <a:rPr lang="ru-RU" sz="2000" b="1" dirty="0"/>
              <a:t> в </a:t>
            </a:r>
            <a:r>
              <a:rPr lang="ru-RU" sz="2000" b="1" dirty="0" err="1"/>
              <a:t>теплі</a:t>
            </a:r>
            <a:r>
              <a:rPr lang="ru-RU" sz="2000" b="1" dirty="0"/>
              <a:t> </a:t>
            </a:r>
            <a:r>
              <a:rPr lang="ru-RU" sz="2000" b="1" dirty="0" err="1"/>
              <a:t>краї</a:t>
            </a:r>
            <a:r>
              <a:rPr lang="ru-RU" sz="2000" b="1" dirty="0"/>
              <a:t>. А </a:t>
            </a:r>
            <a:r>
              <a:rPr lang="ru-RU" sz="2000" b="1" dirty="0" err="1"/>
              <a:t>навесні</a:t>
            </a:r>
            <a:r>
              <a:rPr lang="ru-RU" sz="2000" b="1" dirty="0"/>
              <a:t> </a:t>
            </a:r>
            <a:r>
              <a:rPr lang="ru-RU" sz="2000" b="1" dirty="0" err="1"/>
              <a:t>повертаються</a:t>
            </a:r>
            <a:r>
              <a:rPr lang="ru-RU" sz="2000" b="1" dirty="0"/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78" y="2516413"/>
            <a:ext cx="2974554" cy="197943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129360" y="2560091"/>
            <a:ext cx="3426246" cy="144633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Білан капустяний гине, але його гусінь перетворюється у лялечку прикріплюється до дерева, стіни будівлі.</a:t>
            </a:r>
            <a:endParaRPr lang="ru-RU" sz="20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9243150" y="4127608"/>
            <a:ext cx="1818743" cy="2037311"/>
            <a:chOff x="7647670" y="1651746"/>
            <a:chExt cx="3171826" cy="47625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670" y="1651746"/>
              <a:ext cx="3171825" cy="4762500"/>
            </a:xfrm>
            <a:prstGeom prst="round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9386048" y="5957048"/>
              <a:ext cx="1433448" cy="457198"/>
            </a:xfrm>
            <a:prstGeom prst="roundRect">
              <a:avLst/>
            </a:prstGeom>
            <a:solidFill>
              <a:srgbClr val="E8E7E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482597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466900" y="1302375"/>
            <a:ext cx="2634228" cy="11543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 змінюється життя мурах восени?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63067" y="2591409"/>
            <a:ext cx="5394476" cy="35543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Восени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мурахи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ремонтують</a:t>
            </a:r>
            <a:r>
              <a:rPr lang="ru-RU" sz="2400" b="1" dirty="0" smtClean="0"/>
              <a:t> й </a:t>
            </a:r>
            <a:r>
              <a:rPr lang="ru-RU" sz="2400" b="1" dirty="0" err="1" smtClean="0"/>
              <a:t>утеплюють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мурашники</a:t>
            </a:r>
            <a:r>
              <a:rPr lang="ru-RU" sz="2400" b="1" dirty="0" smtClean="0"/>
              <a:t> сухими </a:t>
            </a:r>
            <a:r>
              <a:rPr lang="ru-RU" sz="2400" b="1" dirty="0" err="1"/>
              <a:t>частинами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 і землею, </a:t>
            </a:r>
            <a:r>
              <a:rPr lang="ru-RU" sz="2400" b="1" dirty="0" err="1"/>
              <a:t>щоб</a:t>
            </a:r>
            <a:r>
              <a:rPr lang="ru-RU" sz="2400" b="1" dirty="0"/>
              <a:t> через них не поступало </a:t>
            </a:r>
            <a:r>
              <a:rPr lang="ru-RU" sz="2400" b="1" dirty="0" err="1" smtClean="0"/>
              <a:t>холодне</a:t>
            </a:r>
            <a:r>
              <a:rPr lang="ru-RU" sz="2400" b="1" dirty="0" smtClean="0"/>
              <a:t> </a:t>
            </a:r>
            <a:r>
              <a:rPr lang="ru-RU" sz="2400" b="1" dirty="0" err="1"/>
              <a:t>повітря</a:t>
            </a:r>
            <a:r>
              <a:rPr lang="ru-RU" sz="2400" b="1" dirty="0"/>
              <a:t>. </a:t>
            </a:r>
            <a:r>
              <a:rPr lang="ru-RU" sz="2400" b="1" dirty="0" smtClean="0"/>
              <a:t>На </a:t>
            </a:r>
            <a:r>
              <a:rPr lang="ru-RU" sz="2400" b="1" dirty="0"/>
              <a:t>зиму </a:t>
            </a:r>
            <a:r>
              <a:rPr lang="ru-RU" sz="2400" b="1" dirty="0" smtClean="0"/>
              <a:t>вони </a:t>
            </a:r>
            <a:r>
              <a:rPr lang="ru-RU" sz="2400" b="1" dirty="0" err="1" smtClean="0"/>
              <a:t>переселяються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нижніх</a:t>
            </a:r>
            <a:r>
              <a:rPr lang="ru-RU" sz="2400" b="1" dirty="0" smtClean="0"/>
              <a:t>  </a:t>
            </a:r>
            <a:r>
              <a:rPr lang="ru-RU" sz="2400" b="1" dirty="0" err="1"/>
              <a:t>підземних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поверхів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мурашників</a:t>
            </a:r>
            <a:r>
              <a:rPr lang="ru-RU" sz="2400" b="1" dirty="0" smtClean="0"/>
              <a:t>. </a:t>
            </a:r>
            <a:r>
              <a:rPr lang="ru-RU" sz="2400" b="1" dirty="0"/>
              <a:t>Там вони, </a:t>
            </a:r>
            <a:r>
              <a:rPr lang="ru-RU" sz="2400" b="1" dirty="0" err="1"/>
              <a:t>скупчившись</a:t>
            </a:r>
            <a:r>
              <a:rPr lang="ru-RU" sz="2400" b="1" dirty="0"/>
              <a:t>, </a:t>
            </a:r>
            <a:r>
              <a:rPr lang="ru-RU" sz="2400" b="1" dirty="0" err="1"/>
              <a:t>чекають</a:t>
            </a:r>
            <a:r>
              <a:rPr lang="ru-RU" sz="2400" b="1" dirty="0"/>
              <a:t> на </a:t>
            </a:r>
            <a:r>
              <a:rPr lang="ru-RU" sz="2400" b="1" dirty="0" smtClean="0"/>
              <a:t>весну. </a:t>
            </a:r>
            <a:r>
              <a:rPr lang="ru-RU" sz="2400" b="1" dirty="0" err="1" smtClean="0"/>
              <a:t>Зимують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мурахи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стані</a:t>
            </a:r>
            <a:r>
              <a:rPr lang="ru-RU" sz="2400" b="1" dirty="0" smtClean="0"/>
              <a:t> </a:t>
            </a:r>
            <a:r>
              <a:rPr lang="ru-RU" sz="2400" b="1" dirty="0" err="1"/>
              <a:t>зниженої</a:t>
            </a:r>
            <a:r>
              <a:rPr lang="ru-RU" sz="2400" b="1" dirty="0"/>
              <a:t> </a:t>
            </a:r>
            <a:r>
              <a:rPr lang="ru-RU" sz="2400" b="1" dirty="0" err="1" smtClean="0"/>
              <a:t>діяльності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1181" y="494528"/>
            <a:ext cx="8471972" cy="695293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Довідничок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71" y="494528"/>
            <a:ext cx="1962233" cy="196223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098" name="Picture 2" descr="Гніздо мурахи картинки, стокові Гніздо мурахи фотографії, зображення |  Скачати з Depositphot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r="1071"/>
          <a:stretch/>
        </p:blipFill>
        <p:spPr bwMode="auto">
          <a:xfrm>
            <a:off x="3395088" y="4437848"/>
            <a:ext cx="2612893" cy="170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Мурашки — Вікіпеді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" t="691" r="852" b="938"/>
          <a:stretch/>
        </p:blipFill>
        <p:spPr bwMode="auto">
          <a:xfrm>
            <a:off x="782195" y="4437848"/>
            <a:ext cx="2612893" cy="16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Як напередодні весни просушують мураш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5" y="1302376"/>
            <a:ext cx="5225786" cy="313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1301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4426" y="4038361"/>
            <a:ext cx="3011980" cy="204495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Зі зниженням температури повітря восени колорадський жук </a:t>
            </a:r>
            <a:r>
              <a:rPr lang="uk-UA" sz="2000" b="1" dirty="0"/>
              <a:t>шукає схованку в ґрунті і там перезимовує.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r="8495"/>
          <a:stretch/>
        </p:blipFill>
        <p:spPr>
          <a:xfrm>
            <a:off x="982492" y="2266821"/>
            <a:ext cx="2412000" cy="163100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254085" y="646928"/>
            <a:ext cx="8141467" cy="695293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Довідничок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71" y="646928"/>
            <a:ext cx="1962233" cy="196223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569466" y="2250994"/>
            <a:ext cx="3227941" cy="14837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Жуки сонечка ховаються в </a:t>
            </a:r>
            <a:r>
              <a:rPr lang="uk-UA" sz="2000" b="1" dirty="0" err="1"/>
              <a:t>тріщинах</a:t>
            </a:r>
            <a:r>
              <a:rPr lang="uk-UA" sz="2000" b="1" dirty="0"/>
              <a:t> дерев, під корою, в купах листя і впадають в сплячку.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35" y="3892318"/>
            <a:ext cx="2191002" cy="219100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254086" y="1453216"/>
            <a:ext cx="8141466" cy="7173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Як готується до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зими і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ховаються колорадський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жук, 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жук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сонечко, мухи та комарі?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20288" y="4522423"/>
            <a:ext cx="4663860" cy="11732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Мухи та комарі також </a:t>
            </a:r>
            <a:r>
              <a:rPr lang="uk-UA" sz="2000" b="1" dirty="0" smtClean="0"/>
              <a:t>восени шукають </a:t>
            </a:r>
            <a:r>
              <a:rPr lang="uk-UA" sz="2000" b="1" dirty="0"/>
              <a:t>схованки на горищі, в віконних рамах, у підвалах і там чекають весни.</a:t>
            </a:r>
            <a:endParaRPr lang="ru-RU" sz="20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88" y="2800696"/>
            <a:ext cx="2235560" cy="150825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34" y="2800697"/>
            <a:ext cx="2054680" cy="154101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4823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1170</Words>
  <Application>Microsoft Office PowerPoint</Application>
  <PresentationFormat>Произвольный</PresentationFormat>
  <Paragraphs>163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108</cp:revision>
  <dcterms:created xsi:type="dcterms:W3CDTF">2018-01-05T16:38:53Z</dcterms:created>
  <dcterms:modified xsi:type="dcterms:W3CDTF">2024-10-30T11:48:37Z</dcterms:modified>
</cp:coreProperties>
</file>