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344" r:id="rId3"/>
    <p:sldId id="343" r:id="rId4"/>
    <p:sldId id="346" r:id="rId5"/>
    <p:sldId id="339" r:id="rId6"/>
    <p:sldId id="297" r:id="rId7"/>
    <p:sldId id="291" r:id="rId8"/>
    <p:sldId id="301" r:id="rId9"/>
    <p:sldId id="341" r:id="rId10"/>
    <p:sldId id="298" r:id="rId11"/>
    <p:sldId id="300" r:id="rId12"/>
    <p:sldId id="34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2234"/>
    <a:srgbClr val="2F3242"/>
    <a:srgbClr val="295FFF"/>
    <a:srgbClr val="FFFF00"/>
    <a:srgbClr val="00B050"/>
    <a:srgbClr val="1694E9"/>
    <a:srgbClr val="FFB441"/>
    <a:srgbClr val="709E32"/>
    <a:srgbClr val="0000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84" autoAdjust="0"/>
    <p:restoredTop sz="94660"/>
  </p:normalViewPr>
  <p:slideViewPr>
    <p:cSldViewPr snapToGrid="0">
      <p:cViewPr varScale="1">
        <p:scale>
          <a:sx n="86" d="100"/>
          <a:sy n="86" d="100"/>
        </p:scale>
        <p:origin x="-58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55923" y="4192131"/>
            <a:ext cx="9452472" cy="173664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</a:rPr>
              <a:t>Що </a:t>
            </a:r>
            <a:r>
              <a:rPr lang="uk-UA" sz="4800" b="1" dirty="0">
                <a:solidFill>
                  <a:schemeClr val="accent2">
                    <a:lumMod val="75000"/>
                  </a:schemeClr>
                </a:solidFill>
              </a:rPr>
              <a:t>в людини найцінніше? </a:t>
            </a:r>
          </a:p>
          <a:p>
            <a:pPr algn="ctr"/>
            <a:r>
              <a:rPr lang="uk-UA" sz="4800" b="1" dirty="0">
                <a:solidFill>
                  <a:schemeClr val="accent2">
                    <a:lumMod val="75000"/>
                  </a:schemeClr>
                </a:solidFill>
              </a:rPr>
              <a:t>3ірка </a:t>
            </a:r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</a:rPr>
              <a:t>Мензатюк</a:t>
            </a:r>
            <a:r>
              <a:rPr lang="uk-UA" sz="48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</a:rPr>
              <a:t> Золоте серце </a:t>
            </a:r>
            <a:endParaRPr lang="ru-RU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ÐÐ°ÑÑÐ¸Ð½ÐºÐ¸ Ð¿Ð¾ Ð·Ð°Ð¿ÑÐ¾ÑÑ ÐºÐ»Ð¸Ð¿Ð°ÑÑ Ð·Ð¾Ð»Ð¾ÑÐ¾Ðµ ÑÐµÑÐ´ÑÐµ Ñ ÑÐµÐ±ÐµÐ½ÐºÐ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0"/>
          <a:stretch/>
        </p:blipFill>
        <p:spPr bwMode="auto">
          <a:xfrm>
            <a:off x="1255923" y="1056575"/>
            <a:ext cx="2573585" cy="2833211"/>
          </a:xfrm>
          <a:prstGeom prst="roundRect">
            <a:avLst/>
          </a:prstGeom>
          <a:ln w="38100"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7433268" y="1056575"/>
            <a:ext cx="3275127" cy="2145268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Розділ 2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Читаємо і пізнаємо таємниці рідної мови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Урок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76260" y="494529"/>
            <a:ext cx="9267344" cy="6071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Запитання до </a:t>
            </a:r>
            <a:r>
              <a:rPr lang="uk-UA" sz="4000" b="1" dirty="0" smtClean="0">
                <a:solidFill>
                  <a:schemeClr val="bg1"/>
                </a:solidFill>
              </a:rPr>
              <a:t>казки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8778" y="1235676"/>
            <a:ext cx="6647926" cy="40318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Чи справдились </a:t>
            </a:r>
            <a:r>
              <a:rPr lang="uk-UA" sz="3200" b="1" dirty="0" smtClean="0">
                <a:solidFill>
                  <a:schemeClr val="bg1"/>
                </a:solidFill>
              </a:rPr>
              <a:t>твої </a:t>
            </a:r>
            <a:r>
              <a:rPr lang="uk-UA" sz="3200" b="1" dirty="0">
                <a:solidFill>
                  <a:schemeClr val="bg1"/>
                </a:solidFill>
              </a:rPr>
              <a:t>очікування щодо змісту казки?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Яка головна думка казки?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 smtClean="0">
                <a:solidFill>
                  <a:schemeClr val="bg1"/>
                </a:solidFill>
              </a:rPr>
              <a:t>Назви </a:t>
            </a:r>
            <a:r>
              <a:rPr lang="uk-UA" sz="3200" b="1" dirty="0">
                <a:solidFill>
                  <a:schemeClr val="bg1"/>
                </a:solidFill>
              </a:rPr>
              <a:t>головних героїв казки.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У яких реченнях слово </a:t>
            </a:r>
            <a:r>
              <a:rPr lang="uk-UA" sz="3200" b="1" dirty="0">
                <a:solidFill>
                  <a:srgbClr val="FFFF00"/>
                </a:solidFill>
              </a:rPr>
              <a:t>золотий </a:t>
            </a:r>
            <a:r>
              <a:rPr lang="uk-UA" sz="3200" b="1" dirty="0">
                <a:solidFill>
                  <a:schemeClr val="bg1"/>
                </a:solidFill>
              </a:rPr>
              <a:t>має пряме значення? А в якому – переносне? </a:t>
            </a:r>
            <a:r>
              <a:rPr lang="uk-UA" sz="3200" b="1" dirty="0" smtClean="0">
                <a:solidFill>
                  <a:schemeClr val="bg1"/>
                </a:solidFill>
              </a:rPr>
              <a:t>Прочитай.</a:t>
            </a:r>
            <a:endParaRPr lang="uk-UA" sz="32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>
                <a:solidFill>
                  <a:schemeClr val="bg1"/>
                </a:solidFill>
              </a:rPr>
              <a:t>казку у ролях.</a:t>
            </a:r>
          </a:p>
        </p:txBody>
      </p:sp>
      <p:pic>
        <p:nvPicPr>
          <p:cNvPr id="6162" name="Picture 18" descr="ÐÐ°ÑÑÐ¸Ð½ÐºÐ¸ Ð¿Ð¾ Ð·Ð°Ð¿ÑÐ¾ÑÑ ÐºÐ»Ð¸Ð¿Ð°ÑÑ Ð²ÐµÑÑÐ»ÑÐ¹ Ð²Ð¾Ð¿ÑÐ¾ÑÐ¸ÑÐµÐ»ÑÐ½ÑÐ¹ Ð·Ð½Ð°Ðº Ð·ÐµÐ»ÑÐ½ÑÐ¹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25" b="9362"/>
          <a:stretch/>
        </p:blipFill>
        <p:spPr bwMode="auto">
          <a:xfrm rot="1638665">
            <a:off x="342306" y="1737372"/>
            <a:ext cx="3417929" cy="266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3802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2872" y="494529"/>
            <a:ext cx="9782979" cy="7173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Пояснення домашнього </a:t>
            </a:r>
            <a:r>
              <a:rPr lang="uk-UA" sz="4000" b="1" dirty="0" smtClean="0">
                <a:solidFill>
                  <a:schemeClr val="bg1"/>
                </a:solidFill>
              </a:rPr>
              <a:t>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9250" y="1573185"/>
            <a:ext cx="4571353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FF00"/>
                </a:solidFill>
              </a:rPr>
              <a:t>Прочитай </a:t>
            </a:r>
            <a:r>
              <a:rPr lang="uk-UA" sz="4000" b="1" dirty="0">
                <a:solidFill>
                  <a:srgbClr val="FFFF00"/>
                </a:solidFill>
              </a:rPr>
              <a:t>казку. </a:t>
            </a:r>
            <a:r>
              <a:rPr lang="uk-UA" sz="4000" b="1" dirty="0" smtClean="0">
                <a:solidFill>
                  <a:srgbClr val="FFFF00"/>
                </a:solidFill>
              </a:rPr>
              <a:t>Визнач в </a:t>
            </a:r>
            <a:r>
              <a:rPr lang="uk-UA" sz="4000" b="1" dirty="0">
                <a:solidFill>
                  <a:srgbClr val="FFFF00"/>
                </a:solidFill>
              </a:rPr>
              <a:t>казці зачин, основну частину і кінцівку.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8198" name="Picture 6" descr="ÐÐ°ÑÑÐ¸Ð½ÐºÐ¸ Ð¿Ð¾ Ð·Ð°Ð¿ÑÐ¾ÑÑ ÐºÐ»Ð¸Ð¿Ð°ÑÑ Ð´ÐµÑÐ¸ ÑÐ¸ÑÐ°ÑÑ ÐºÐ½Ð¸Ð³Ñ Ñ ÑÐ¾Ð´Ð¸ÑÐµÐ»ÑÐ¼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676" y="1559256"/>
            <a:ext cx="4499922" cy="368993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25769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3"/>
          <p:cNvSpPr txBox="1">
            <a:spLocks/>
          </p:cNvSpPr>
          <p:nvPr/>
        </p:nvSpPr>
        <p:spPr>
          <a:xfrm>
            <a:off x="980501" y="621774"/>
            <a:ext cx="10080434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Рефлексія «Моя працьовитість»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2059451" y="1341854"/>
            <a:ext cx="6867466" cy="68371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Розглянь ілюстрації.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Оціни свою роботу на </a:t>
            </a:r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? 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Рисунок 8" descr="Похожее изображение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8" t="21565" r="10211" b="10839"/>
          <a:stretch/>
        </p:blipFill>
        <p:spPr bwMode="auto">
          <a:xfrm>
            <a:off x="532650" y="4108243"/>
            <a:ext cx="3053602" cy="2034313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Похожее изображение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416" y="2156041"/>
            <a:ext cx="2965825" cy="2263558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Працьовиті: картинки, стокові Працьовиті фотографії, зображення | Скачати з 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64" y="4188522"/>
            <a:ext cx="3062458" cy="1873756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Рисунок 10" descr="Похожее изображение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5" t="688" r="9740" b="5704"/>
          <a:stretch/>
        </p:blipFill>
        <p:spPr bwMode="auto">
          <a:xfrm>
            <a:off x="6899302" y="2081565"/>
            <a:ext cx="2728694" cy="2019722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Заголовок 3"/>
          <p:cNvSpPr txBox="1">
            <a:spLocks/>
          </p:cNvSpPr>
          <p:nvPr/>
        </p:nvSpPr>
        <p:spPr>
          <a:xfrm>
            <a:off x="8882222" y="4741383"/>
            <a:ext cx="2291160" cy="1307195"/>
          </a:xfrm>
          <a:prstGeom prst="roundRect">
            <a:avLst/>
          </a:prstGeom>
          <a:solidFill>
            <a:srgbClr val="9E223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/>
              <a:t>Впорав(ла)ся </a:t>
            </a:r>
          </a:p>
          <a:p>
            <a:r>
              <a:rPr lang="uk-UA" sz="2000" b="1" dirty="0" smtClean="0"/>
              <a:t>з усіма завданнями</a:t>
            </a:r>
            <a:endParaRPr lang="ru-RU" sz="2000" b="1" i="1" dirty="0"/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3382009" y="5005803"/>
            <a:ext cx="2291160" cy="10517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/>
              <a:t>Відчув (ла) успіх від своєї роботи</a:t>
            </a:r>
            <a:endParaRPr lang="ru-RU" sz="2000" b="1" i="1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892256" y="2305388"/>
            <a:ext cx="2291160" cy="1259010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/>
              <a:t>Поповнив (ла) свою скриню знань і вмінь</a:t>
            </a:r>
            <a:endParaRPr lang="ru-RU" sz="2000" b="1" i="1" dirty="0"/>
          </a:p>
        </p:txBody>
      </p:sp>
      <p:sp>
        <p:nvSpPr>
          <p:cNvPr id="15" name="Заголовок 3"/>
          <p:cNvSpPr txBox="1">
            <a:spLocks/>
          </p:cNvSpPr>
          <p:nvPr/>
        </p:nvSpPr>
        <p:spPr>
          <a:xfrm>
            <a:off x="9227952" y="1651790"/>
            <a:ext cx="2291160" cy="13071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/>
              <a:t>Отримав(ла) </a:t>
            </a:r>
          </a:p>
          <a:p>
            <a:r>
              <a:rPr lang="uk-UA" sz="2000" b="1" dirty="0" smtClean="0"/>
              <a:t>задоволення від своєї роботи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268526716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артинки до тестів\!!!_Есміра_літера Ш+Досліджую Світ\_free_2024-01-20-22-09-20_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589" y="2038699"/>
            <a:ext cx="3928110" cy="392811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9872" y="465170"/>
            <a:ext cx="7930140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55680" y="1949067"/>
            <a:ext cx="6133790" cy="228147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Дзвоник пролунав веселий, 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 fontAlgn="base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Дружно всіх він кличе в клас. 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 fontAlgn="base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І цікаве на </a:t>
            </a:r>
            <a:r>
              <a:rPr lang="uk-UA" sz="3200" b="1" dirty="0" err="1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 fontAlgn="base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Пропоную я для вас. 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775517" y="465170"/>
            <a:ext cx="8019687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Вправа «Мої очікування»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1510540" y="1282295"/>
            <a:ext cx="8549640" cy="6287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Розглянь ілюстрації.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Поміркуй, що ти очікуєш від уроку?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Рисунок 11" descr="Похожее изображение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8" t="21565" r="10211" b="10839"/>
          <a:stretch/>
        </p:blipFill>
        <p:spPr bwMode="auto">
          <a:xfrm>
            <a:off x="564953" y="4057597"/>
            <a:ext cx="3053602" cy="2034313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Працьовиті: картинки, стокові Працьовиті фотографії, зображення | Скачати з 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299" y="4236031"/>
            <a:ext cx="3062458" cy="1873756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Похожее изображение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5" t="688" r="9740" b="5704"/>
          <a:stretch/>
        </p:blipFill>
        <p:spPr bwMode="auto">
          <a:xfrm>
            <a:off x="7316589" y="2079943"/>
            <a:ext cx="2966944" cy="2354895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Заголовок 3"/>
          <p:cNvSpPr txBox="1">
            <a:spLocks/>
          </p:cNvSpPr>
          <p:nvPr/>
        </p:nvSpPr>
        <p:spPr>
          <a:xfrm>
            <a:off x="8334653" y="5400961"/>
            <a:ext cx="2555954" cy="770353"/>
          </a:xfrm>
          <a:prstGeom prst="roundRect">
            <a:avLst/>
          </a:prstGeom>
          <a:solidFill>
            <a:srgbClr val="E838BA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/>
              <a:t>Впораюсь </a:t>
            </a:r>
          </a:p>
          <a:p>
            <a:r>
              <a:rPr lang="uk-UA" sz="2000" b="1" dirty="0" smtClean="0"/>
              <a:t>з усіма завданнями</a:t>
            </a:r>
            <a:endParaRPr lang="ru-RU" sz="2000" b="1" i="1" dirty="0"/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3449873" y="5172909"/>
            <a:ext cx="2120426" cy="9190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/>
              <a:t>Відчую успіх від своєї роботи</a:t>
            </a:r>
            <a:endParaRPr lang="ru-RU" sz="2000" b="1" i="1" dirty="0"/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869479" y="2085501"/>
            <a:ext cx="2079462" cy="1200466"/>
          </a:xfrm>
          <a:prstGeom prst="roundRect">
            <a:avLst/>
          </a:prstGeom>
          <a:solidFill>
            <a:srgbClr val="934BC9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err="1" smtClean="0"/>
              <a:t>Поповню</a:t>
            </a:r>
            <a:r>
              <a:rPr lang="uk-UA" sz="2000" b="1" dirty="0" smtClean="0"/>
              <a:t> свою скриню знань і вмінь</a:t>
            </a:r>
            <a:endParaRPr lang="ru-RU" sz="2000" b="1" i="1" dirty="0"/>
          </a:p>
        </p:txBody>
      </p:sp>
      <p:sp>
        <p:nvSpPr>
          <p:cNvPr id="21" name="Заголовок 3"/>
          <p:cNvSpPr txBox="1">
            <a:spLocks/>
          </p:cNvSpPr>
          <p:nvPr/>
        </p:nvSpPr>
        <p:spPr>
          <a:xfrm>
            <a:off x="9612630" y="1947577"/>
            <a:ext cx="2120426" cy="11422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/>
              <a:t>Отримаю </a:t>
            </a:r>
          </a:p>
          <a:p>
            <a:r>
              <a:rPr lang="uk-UA" sz="2000" b="1" dirty="0" smtClean="0"/>
              <a:t>задоволення від своєї роботи</a:t>
            </a:r>
            <a:endParaRPr lang="ru-RU" sz="2000" b="1" i="1" dirty="0"/>
          </a:p>
        </p:txBody>
      </p:sp>
      <p:pic>
        <p:nvPicPr>
          <p:cNvPr id="13" name="Рисунок 12" descr="Похожее изображение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t="5870" r="1005" b="287"/>
          <a:stretch/>
        </p:blipFill>
        <p:spPr bwMode="auto">
          <a:xfrm>
            <a:off x="3034086" y="1998542"/>
            <a:ext cx="3252414" cy="2436297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73935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8" grpId="0" animBg="1"/>
      <p:bldP spid="17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934" y="1573673"/>
            <a:ext cx="6165794" cy="607668"/>
          </a:xfr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слова. Встанови зв’язки між ними.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09839" y="2354957"/>
            <a:ext cx="3308754" cy="34163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39750" indent="-539750">
              <a:buFont typeface="+mj-lt"/>
              <a:buAutoNum type="arabicPeriod"/>
            </a:pPr>
            <a:r>
              <a:rPr lang="uk-UA" sz="3600" b="1" dirty="0" smtClean="0">
                <a:solidFill>
                  <a:schemeClr val="bg1"/>
                </a:solidFill>
              </a:rPr>
              <a:t>Струмок</a:t>
            </a:r>
          </a:p>
          <a:p>
            <a:pPr marL="539750" indent="-539750">
              <a:buFont typeface="+mj-lt"/>
              <a:buAutoNum type="arabicPeriod"/>
            </a:pPr>
            <a:r>
              <a:rPr lang="uk-UA" sz="3600" b="1" dirty="0" smtClean="0">
                <a:solidFill>
                  <a:schemeClr val="bg1"/>
                </a:solidFill>
              </a:rPr>
              <a:t>Річка</a:t>
            </a:r>
          </a:p>
          <a:p>
            <a:pPr marL="539750" indent="-539750">
              <a:buFont typeface="+mj-lt"/>
              <a:buAutoNum type="arabicPeriod"/>
            </a:pPr>
            <a:r>
              <a:rPr lang="uk-UA" sz="3600" b="1" dirty="0">
                <a:solidFill>
                  <a:schemeClr val="bg1"/>
                </a:solidFill>
              </a:rPr>
              <a:t>Сонечко</a:t>
            </a:r>
          </a:p>
          <a:p>
            <a:pPr marL="539750" indent="-539750">
              <a:buFont typeface="+mj-lt"/>
              <a:buAutoNum type="arabicPeriod"/>
            </a:pPr>
            <a:r>
              <a:rPr lang="uk-UA" sz="3600" b="1" dirty="0" smtClean="0">
                <a:solidFill>
                  <a:schemeClr val="bg1"/>
                </a:solidFill>
              </a:rPr>
              <a:t>Ранок</a:t>
            </a:r>
          </a:p>
          <a:p>
            <a:pPr marL="539750" indent="-539750">
              <a:buFont typeface="+mj-lt"/>
              <a:buAutoNum type="arabicPeriod"/>
            </a:pPr>
            <a:r>
              <a:rPr lang="uk-UA" sz="3600" b="1" dirty="0" smtClean="0">
                <a:solidFill>
                  <a:schemeClr val="bg1"/>
                </a:solidFill>
              </a:rPr>
              <a:t>Вітерець</a:t>
            </a:r>
          </a:p>
          <a:p>
            <a:pPr marL="539750" indent="-539750">
              <a:buFont typeface="+mj-lt"/>
              <a:buAutoNum type="arabicPeriod"/>
            </a:pPr>
            <a:r>
              <a:rPr lang="uk-UA" sz="3600" b="1" dirty="0" smtClean="0">
                <a:solidFill>
                  <a:schemeClr val="bg1"/>
                </a:solidFill>
              </a:rPr>
              <a:t>Метелик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3118" y="1583612"/>
            <a:ext cx="3941964" cy="235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D:\Картинки до тестів\Людина\Дівчин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34" y="2401851"/>
            <a:ext cx="2239954" cy="3322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40934" y="535276"/>
            <a:ext cx="10510090" cy="874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</a:t>
            </a:r>
            <a:r>
              <a:rPr lang="uk-UA" sz="4000" b="1" dirty="0" err="1" smtClean="0">
                <a:solidFill>
                  <a:schemeClr val="bg1"/>
                </a:solidFill>
              </a:rPr>
              <a:t>Фотоаппарат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383117" y="4261016"/>
            <a:ext cx="4160723" cy="60766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smtClean="0">
                <a:solidFill>
                  <a:schemeClr val="accent2">
                    <a:lumMod val="75000"/>
                  </a:schemeClr>
                </a:solidFill>
              </a:rPr>
              <a:t>Запам’ятай і відтвори слова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0661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41723" y="582906"/>
            <a:ext cx="9861630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754140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35557" y="1882411"/>
            <a:ext cx="5967796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уроці читання </a:t>
            </a:r>
            <a:r>
              <a:rPr lang="uk-UA" sz="2800" b="1" dirty="0" smtClean="0">
                <a:solidFill>
                  <a:schemeClr val="bg1"/>
                </a:solidFill>
              </a:rPr>
              <a:t>ми </a:t>
            </a:r>
            <a:r>
              <a:rPr lang="uk-UA" sz="2800" b="1" dirty="0" smtClean="0">
                <a:solidFill>
                  <a:schemeClr val="bg1"/>
                </a:solidFill>
              </a:rPr>
              <a:t>дізнаємось, щ</a:t>
            </a:r>
            <a:r>
              <a:rPr lang="uk-UA" sz="2800" b="1" dirty="0" smtClean="0">
                <a:solidFill>
                  <a:schemeClr val="bg1"/>
                </a:solidFill>
              </a:rPr>
              <a:t>о </a:t>
            </a:r>
            <a:r>
              <a:rPr lang="uk-UA" sz="2800" b="1" dirty="0">
                <a:solidFill>
                  <a:schemeClr val="bg1"/>
                </a:solidFill>
              </a:rPr>
              <a:t>в людини </a:t>
            </a:r>
            <a:r>
              <a:rPr lang="uk-UA" sz="2800" b="1" dirty="0" smtClean="0">
                <a:solidFill>
                  <a:schemeClr val="bg1"/>
                </a:solidFill>
              </a:rPr>
              <a:t>найцінніше. </a:t>
            </a:r>
            <a:r>
              <a:rPr lang="uk-UA" sz="2800" b="1" dirty="0"/>
              <a:t>Ознайомимось зі словами, що вживаються в прямому й переносному значенні.</a:t>
            </a:r>
            <a:endParaRPr lang="ru-RU" sz="2800" b="1" dirty="0"/>
          </a:p>
          <a:p>
            <a:pPr algn="ctr"/>
            <a:r>
              <a:rPr lang="uk-UA" sz="2800" b="1" dirty="0" smtClean="0"/>
              <a:t>Вчитимемось </a:t>
            </a:r>
            <a:r>
              <a:rPr lang="uk-UA" sz="2800" b="1" dirty="0"/>
              <a:t>виразно читати </a:t>
            </a:r>
            <a:r>
              <a:rPr lang="uk-UA" sz="2800" b="1" dirty="0" smtClean="0"/>
              <a:t>казку, </a:t>
            </a:r>
            <a:r>
              <a:rPr lang="uk-UA" sz="2800" b="1" dirty="0"/>
              <a:t>інтонувати </a:t>
            </a:r>
            <a:r>
              <a:rPr lang="uk-UA" sz="2800" b="1" dirty="0" smtClean="0"/>
              <a:t>речення.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95527191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42936" y="510865"/>
            <a:ext cx="9552746" cy="8243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Слова, вжиті в прямому і переносному значенні.</a:t>
            </a:r>
          </a:p>
        </p:txBody>
      </p:sp>
      <p:pic>
        <p:nvPicPr>
          <p:cNvPr id="8" name="Picture 2" descr="ÐÐ°ÑÑÐ¸Ð½ÐºÐ¸ Ð¿Ð¾ Ð·Ð°Ð¿ÑÐ¾ÑÑ ÐºÐ»Ð¸Ð¿Ð°ÑÑ Ð²Ð¾ÑÐºÐ»Ð¸ÑÐ°ÑÐµÐ»ÑÐ½ÑÐ¹ Ð·Ð½Ð°Ðº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12" b="8490"/>
          <a:stretch/>
        </p:blipFill>
        <p:spPr bwMode="auto">
          <a:xfrm>
            <a:off x="527050" y="1621656"/>
            <a:ext cx="2134511" cy="375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85571" y="1388208"/>
            <a:ext cx="7910111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 українській мові є слова і вислови, які вживаються в</a:t>
            </a:r>
            <a:r>
              <a:rPr lang="uk-UA" sz="2800" b="1" dirty="0">
                <a:solidFill>
                  <a:srgbClr val="FFFF00"/>
                </a:solidFill>
              </a:rPr>
              <a:t> прямому </a:t>
            </a:r>
            <a:r>
              <a:rPr lang="uk-UA" sz="2800" b="1" dirty="0">
                <a:solidFill>
                  <a:schemeClr val="bg1"/>
                </a:solidFill>
              </a:rPr>
              <a:t>і</a:t>
            </a:r>
            <a:r>
              <a:rPr lang="uk-UA" sz="2800" b="1" dirty="0">
                <a:solidFill>
                  <a:srgbClr val="FFFF00"/>
                </a:solidFill>
              </a:rPr>
              <a:t> переносному </a:t>
            </a:r>
            <a:r>
              <a:rPr lang="uk-UA" sz="2800" b="1" dirty="0">
                <a:solidFill>
                  <a:schemeClr val="bg1"/>
                </a:solidFill>
              </a:rPr>
              <a:t>значенні.</a:t>
            </a:r>
            <a:endParaRPr lang="uk-UA" sz="28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5571" y="3241728"/>
            <a:ext cx="6895132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Золоте серце, </a:t>
            </a:r>
            <a:r>
              <a:rPr lang="uk-UA" sz="3200" b="1" dirty="0" smtClean="0">
                <a:solidFill>
                  <a:schemeClr val="bg1"/>
                </a:solidFill>
              </a:rPr>
              <a:t>        золоті </a:t>
            </a:r>
            <a:r>
              <a:rPr lang="uk-UA" sz="3200" b="1" dirty="0">
                <a:solidFill>
                  <a:schemeClr val="bg1"/>
                </a:solidFill>
              </a:rPr>
              <a:t>сережки;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золота осінь, </a:t>
            </a:r>
            <a:r>
              <a:rPr lang="uk-UA" sz="3200" b="1" dirty="0" smtClean="0">
                <a:solidFill>
                  <a:schemeClr val="bg1"/>
                </a:solidFill>
              </a:rPr>
              <a:t>          золотий </a:t>
            </a:r>
            <a:r>
              <a:rPr lang="uk-UA" sz="3200" b="1" dirty="0">
                <a:solidFill>
                  <a:schemeClr val="bg1"/>
                </a:solidFill>
              </a:rPr>
              <a:t>годинник,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золота медаль, </a:t>
            </a:r>
            <a:r>
              <a:rPr lang="uk-UA" sz="3200" b="1" dirty="0" smtClean="0">
                <a:solidFill>
                  <a:schemeClr val="bg1"/>
                </a:solidFill>
              </a:rPr>
              <a:t>      золоте </a:t>
            </a:r>
            <a:r>
              <a:rPr lang="uk-UA" sz="3200" b="1" dirty="0">
                <a:solidFill>
                  <a:schemeClr val="bg1"/>
                </a:solidFill>
              </a:rPr>
              <a:t>колосся, 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золота дитина, </a:t>
            </a:r>
            <a:r>
              <a:rPr lang="uk-UA" sz="3200" b="1" dirty="0" smtClean="0">
                <a:solidFill>
                  <a:schemeClr val="bg1"/>
                </a:solidFill>
              </a:rPr>
              <a:t>      золоті </a:t>
            </a:r>
            <a:r>
              <a:rPr lang="uk-UA" sz="3200" b="1" dirty="0">
                <a:solidFill>
                  <a:schemeClr val="bg1"/>
                </a:solidFill>
              </a:rPr>
              <a:t>руки, 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золота каблучка, </a:t>
            </a:r>
            <a:r>
              <a:rPr lang="uk-UA" sz="3200" b="1" dirty="0" smtClean="0">
                <a:solidFill>
                  <a:schemeClr val="bg1"/>
                </a:solidFill>
              </a:rPr>
              <a:t>   золотий </a:t>
            </a:r>
            <a:r>
              <a:rPr lang="uk-UA" sz="3200" b="1" dirty="0">
                <a:solidFill>
                  <a:schemeClr val="bg1"/>
                </a:solidFill>
              </a:rPr>
              <a:t>характер,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золоте волосся, </a:t>
            </a:r>
            <a:r>
              <a:rPr lang="uk-UA" sz="3200" b="1" dirty="0" smtClean="0">
                <a:solidFill>
                  <a:schemeClr val="bg1"/>
                </a:solidFill>
              </a:rPr>
              <a:t>      золота </a:t>
            </a:r>
            <a:r>
              <a:rPr lang="uk-UA" sz="3200" b="1" dirty="0">
                <a:solidFill>
                  <a:schemeClr val="bg1"/>
                </a:solidFill>
              </a:rPr>
              <a:t>корона.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5571" y="2460341"/>
            <a:ext cx="7910111" cy="65693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вислови. Скажи, в якому прямому чи переносному значенні вжито вислови.</a:t>
            </a:r>
          </a:p>
        </p:txBody>
      </p:sp>
    </p:spTree>
    <p:extLst>
      <p:ext uri="{BB962C8B-B14F-4D97-AF65-F5344CB8AC3E}">
        <p14:creationId xmlns:p14="http://schemas.microsoft.com/office/powerpoint/2010/main" val="129231506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34736" y="505349"/>
            <a:ext cx="9759435" cy="8497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Знайомство з </a:t>
            </a:r>
            <a:r>
              <a:rPr lang="uk-UA" sz="4000" b="1" dirty="0" smtClean="0">
                <a:solidFill>
                  <a:schemeClr val="bg1"/>
                </a:solidFill>
              </a:rPr>
              <a:t>письменницею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4736" y="1465410"/>
            <a:ext cx="5839042" cy="39087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FFFF00"/>
                </a:solidFill>
              </a:rPr>
              <a:t> </a:t>
            </a:r>
            <a:r>
              <a:rPr lang="uk-UA" sz="4400" b="1" dirty="0">
                <a:solidFill>
                  <a:srgbClr val="FFFF00"/>
                </a:solidFill>
              </a:rPr>
              <a:t>Зірка Захаріївна Мензатюк - </a:t>
            </a:r>
            <a:r>
              <a:rPr lang="uk-UA" sz="3200" b="1" dirty="0">
                <a:solidFill>
                  <a:schemeClr val="bg1"/>
                </a:solidFill>
              </a:rPr>
              <a:t>талановита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українська письменниця, лауреат міжнародного літературного конкурсу у США, літературної премії імені Лесі Українки, Наталі Забіли.</a:t>
            </a:r>
          </a:p>
        </p:txBody>
      </p:sp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80451" y="1470835"/>
            <a:ext cx="3413721" cy="393260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66228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4734" y="1366501"/>
            <a:ext cx="8560106" cy="53941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правильно.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Чітко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вимовляй виділені частини слів.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7911" y="2192816"/>
            <a:ext cx="2757822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мер</a:t>
            </a:r>
            <a:r>
              <a:rPr lang="uk-UA" sz="3600" b="1" dirty="0">
                <a:solidFill>
                  <a:srgbClr val="FFFF00"/>
                </a:solidFill>
              </a:rPr>
              <a:t>щі</a:t>
            </a:r>
            <a:r>
              <a:rPr lang="uk-UA" sz="3600" b="1" dirty="0">
                <a:solidFill>
                  <a:schemeClr val="bg1"/>
                </a:solidFill>
              </a:rPr>
              <a:t>й</a:t>
            </a:r>
          </a:p>
          <a:p>
            <a:r>
              <a:rPr lang="uk-UA" sz="3600" b="1" dirty="0">
                <a:solidFill>
                  <a:srgbClr val="FFFF00"/>
                </a:solidFill>
              </a:rPr>
              <a:t>най</a:t>
            </a:r>
            <a:r>
              <a:rPr lang="uk-UA" sz="3600" b="1" dirty="0">
                <a:solidFill>
                  <a:schemeClr val="bg1"/>
                </a:solidFill>
              </a:rPr>
              <a:t>старша</a:t>
            </a:r>
          </a:p>
          <a:p>
            <a:r>
              <a:rPr lang="uk-UA" sz="3600" b="1" dirty="0" err="1">
                <a:solidFill>
                  <a:schemeClr val="bg1"/>
                </a:solidFill>
              </a:rPr>
              <a:t>пе</a:t>
            </a:r>
            <a:r>
              <a:rPr lang="uk-UA" sz="3600" b="1" dirty="0" err="1">
                <a:solidFill>
                  <a:srgbClr val="FFFF00"/>
                </a:solidFill>
              </a:rPr>
              <a:t>рсн</a:t>
            </a:r>
            <a:r>
              <a:rPr lang="uk-UA" sz="3600" b="1" dirty="0" err="1">
                <a:solidFill>
                  <a:schemeClr val="bg1"/>
                </a:solidFill>
              </a:rPr>
              <a:t>і</a:t>
            </a:r>
            <a:endParaRPr lang="uk-UA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середу</a:t>
            </a:r>
            <a:r>
              <a:rPr lang="uk-UA" sz="3600" b="1" dirty="0">
                <a:solidFill>
                  <a:srgbClr val="FFFF00"/>
                </a:solidFill>
              </a:rPr>
              <a:t>льша</a:t>
            </a:r>
          </a:p>
          <a:p>
            <a:r>
              <a:rPr lang="uk-UA" sz="3600" b="1" dirty="0">
                <a:solidFill>
                  <a:schemeClr val="bg1"/>
                </a:solidFill>
              </a:rPr>
              <a:t>ко</a:t>
            </a:r>
            <a:r>
              <a:rPr lang="uk-UA" sz="3600" b="1" dirty="0">
                <a:solidFill>
                  <a:srgbClr val="FFFF00"/>
                </a:solidFill>
              </a:rPr>
              <a:t>шт</a:t>
            </a:r>
            <a:r>
              <a:rPr lang="uk-UA" sz="3600" b="1" dirty="0">
                <a:solidFill>
                  <a:schemeClr val="bg1"/>
                </a:solidFill>
              </a:rPr>
              <a:t>овні</a:t>
            </a:r>
          </a:p>
          <a:p>
            <a:r>
              <a:rPr lang="uk-UA" sz="3600" b="1" dirty="0">
                <a:solidFill>
                  <a:schemeClr val="bg1"/>
                </a:solidFill>
              </a:rPr>
              <a:t>найме</a:t>
            </a:r>
            <a:r>
              <a:rPr lang="uk-UA" sz="3600" b="1" dirty="0">
                <a:solidFill>
                  <a:srgbClr val="FFFF00"/>
                </a:solidFill>
              </a:rPr>
              <a:t>нша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19665" y="2182259"/>
            <a:ext cx="2757822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оду</a:t>
            </a:r>
            <a:r>
              <a:rPr lang="uk-UA" sz="3600" b="1" dirty="0">
                <a:solidFill>
                  <a:srgbClr val="FFFF00"/>
                </a:solidFill>
              </a:rPr>
              <a:t>жа</a:t>
            </a:r>
            <a:r>
              <a:rPr lang="uk-UA" sz="3600" b="1" dirty="0">
                <a:solidFill>
                  <a:schemeClr val="bg1"/>
                </a:solidFill>
              </a:rPr>
              <a:t>є</a:t>
            </a:r>
          </a:p>
          <a:p>
            <a:r>
              <a:rPr lang="uk-UA" sz="3600" b="1" dirty="0">
                <a:solidFill>
                  <a:schemeClr val="bg1"/>
                </a:solidFill>
              </a:rPr>
              <a:t>си</a:t>
            </a:r>
            <a:r>
              <a:rPr lang="uk-UA" sz="3600" b="1" dirty="0">
                <a:solidFill>
                  <a:srgbClr val="FFFF00"/>
                </a:solidFill>
              </a:rPr>
              <a:t>рі</a:t>
            </a:r>
            <a:r>
              <a:rPr lang="uk-UA" sz="3600" b="1" dirty="0">
                <a:solidFill>
                  <a:schemeClr val="bg1"/>
                </a:solidFill>
              </a:rPr>
              <a:t>то</a:t>
            </a:r>
            <a:r>
              <a:rPr lang="uk-UA" sz="3600" b="1" dirty="0">
                <a:solidFill>
                  <a:srgbClr val="FFFF00"/>
                </a:solidFill>
              </a:rPr>
              <a:t>чк</a:t>
            </a:r>
            <a:r>
              <a:rPr lang="uk-UA" sz="3600" b="1" dirty="0">
                <a:solidFill>
                  <a:schemeClr val="bg1"/>
                </a:solidFill>
              </a:rPr>
              <a:t>у</a:t>
            </a:r>
          </a:p>
          <a:p>
            <a:r>
              <a:rPr lang="uk-UA" sz="3600" b="1" dirty="0">
                <a:solidFill>
                  <a:schemeClr val="bg1"/>
                </a:solidFill>
              </a:rPr>
              <a:t>при</a:t>
            </a:r>
            <a:r>
              <a:rPr lang="uk-UA" sz="3600" b="1" dirty="0">
                <a:solidFill>
                  <a:srgbClr val="FFFF00"/>
                </a:solidFill>
              </a:rPr>
              <a:t>гор</a:t>
            </a:r>
            <a:r>
              <a:rPr lang="uk-UA" sz="3600" b="1" dirty="0">
                <a:solidFill>
                  <a:schemeClr val="bg1"/>
                </a:solidFill>
              </a:rPr>
              <a:t>нула</a:t>
            </a:r>
          </a:p>
          <a:p>
            <a:r>
              <a:rPr lang="uk-UA" sz="3600" b="1" dirty="0">
                <a:solidFill>
                  <a:schemeClr val="bg1"/>
                </a:solidFill>
              </a:rPr>
              <a:t>по</a:t>
            </a:r>
            <a:r>
              <a:rPr lang="uk-UA" sz="3600" b="1" dirty="0">
                <a:solidFill>
                  <a:srgbClr val="FFFF00"/>
                </a:solidFill>
              </a:rPr>
              <a:t>гла</a:t>
            </a:r>
            <a:r>
              <a:rPr lang="uk-UA" sz="3600" b="1" dirty="0">
                <a:solidFill>
                  <a:schemeClr val="bg1"/>
                </a:solidFill>
              </a:rPr>
              <a:t>дила</a:t>
            </a:r>
          </a:p>
          <a:p>
            <a:r>
              <a:rPr lang="uk-UA" sz="3600" b="1" dirty="0">
                <a:solidFill>
                  <a:schemeClr val="bg1"/>
                </a:solidFill>
              </a:rPr>
              <a:t>за</a:t>
            </a:r>
            <a:r>
              <a:rPr lang="uk-UA" sz="3600" b="1" dirty="0">
                <a:solidFill>
                  <a:srgbClr val="FFFF00"/>
                </a:solidFill>
              </a:rPr>
              <a:t>смі</a:t>
            </a:r>
            <a:r>
              <a:rPr lang="uk-UA" sz="3600" b="1" dirty="0">
                <a:solidFill>
                  <a:schemeClr val="bg1"/>
                </a:solidFill>
              </a:rPr>
              <a:t>ялася</a:t>
            </a:r>
          </a:p>
          <a:p>
            <a:r>
              <a:rPr lang="uk-UA" sz="3600" b="1" dirty="0">
                <a:solidFill>
                  <a:schemeClr val="bg1"/>
                </a:solidFill>
              </a:rPr>
              <a:t>при</a:t>
            </a:r>
            <a:r>
              <a:rPr lang="uk-UA" sz="3600" b="1" dirty="0">
                <a:solidFill>
                  <a:srgbClr val="FFFF00"/>
                </a:solidFill>
              </a:rPr>
              <a:t>дба</a:t>
            </a:r>
            <a:r>
              <a:rPr lang="uk-UA" sz="3600" b="1" dirty="0">
                <a:solidFill>
                  <a:schemeClr val="bg1"/>
                </a:solidFill>
              </a:rPr>
              <a:t>ли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76121" y="610411"/>
            <a:ext cx="9652934" cy="6569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Словникова робота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113" y="2192816"/>
            <a:ext cx="2610230" cy="368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38422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8163" y="494529"/>
            <a:ext cx="10070907" cy="6484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Зірки </a:t>
            </a:r>
            <a:r>
              <a:rPr lang="uk-UA" sz="4000" b="1" dirty="0">
                <a:solidFill>
                  <a:schemeClr val="bg1"/>
                </a:solidFill>
              </a:rPr>
              <a:t>Мензатюк «Золоте серце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t="1376" b="18588"/>
          <a:stretch/>
        </p:blipFill>
        <p:spPr>
          <a:xfrm>
            <a:off x="3227871" y="1383519"/>
            <a:ext cx="8644905" cy="491568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" t="6119" r="53885" b="48729"/>
          <a:stretch/>
        </p:blipFill>
        <p:spPr>
          <a:xfrm rot="16200000">
            <a:off x="1470543" y="4553422"/>
            <a:ext cx="1637099" cy="205846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94" t="6161" r="3424" b="48990"/>
          <a:stretch/>
        </p:blipFill>
        <p:spPr>
          <a:xfrm rot="16200000">
            <a:off x="1300700" y="1101628"/>
            <a:ext cx="1613389" cy="205846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99" t="52533" r="3190" b="2770"/>
          <a:stretch/>
        </p:blipFill>
        <p:spPr>
          <a:xfrm rot="16200000">
            <a:off x="485295" y="2821599"/>
            <a:ext cx="1639787" cy="205845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13945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2980183" y="1435577"/>
            <a:ext cx="8869739" cy="5058604"/>
            <a:chOff x="3047259" y="1604665"/>
            <a:chExt cx="8869739" cy="505860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t="5774" r="1888"/>
            <a:stretch/>
          </p:blipFill>
          <p:spPr>
            <a:xfrm>
              <a:off x="3047259" y="2751668"/>
              <a:ext cx="8869739" cy="391160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/>
            <a:srcRect t="80806" r="4001" b="-1"/>
            <a:stretch/>
          </p:blipFill>
          <p:spPr>
            <a:xfrm>
              <a:off x="3047259" y="1604665"/>
              <a:ext cx="8869739" cy="125306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58" t="3850" r="5815" b="50723"/>
          <a:stretch/>
        </p:blipFill>
        <p:spPr>
          <a:xfrm rot="5400000">
            <a:off x="1274281" y="4610257"/>
            <a:ext cx="1620003" cy="210027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6" t="52387" r="53619" b="2461"/>
          <a:stretch/>
        </p:blipFill>
        <p:spPr>
          <a:xfrm rot="16200000">
            <a:off x="925288" y="1062266"/>
            <a:ext cx="1637099" cy="205846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6" t="50415" r="5595" b="4315"/>
          <a:stretch/>
        </p:blipFill>
        <p:spPr>
          <a:xfrm rot="5400000">
            <a:off x="530229" y="2830084"/>
            <a:ext cx="1639936" cy="210026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1078163" y="494529"/>
            <a:ext cx="10070907" cy="6484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Зірки </a:t>
            </a:r>
            <a:r>
              <a:rPr lang="uk-UA" sz="4000" b="1" dirty="0">
                <a:solidFill>
                  <a:schemeClr val="bg1"/>
                </a:solidFill>
              </a:rPr>
              <a:t>Мензатюк «Золоте серце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5437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2323</TotalTime>
  <Words>389</Words>
  <Application>Microsoft Office PowerPoint</Application>
  <PresentationFormat>Произвольный</PresentationFormat>
  <Paragraphs>83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Налаштування на урок</vt:lpstr>
      <vt:lpstr>Прочитай слова. Встанови зв’язки між ними.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247</cp:revision>
  <dcterms:created xsi:type="dcterms:W3CDTF">2018-01-05T16:38:53Z</dcterms:created>
  <dcterms:modified xsi:type="dcterms:W3CDTF">2024-10-20T08:12:04Z</dcterms:modified>
</cp:coreProperties>
</file>