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70" r:id="rId3"/>
    <p:sldId id="364" r:id="rId4"/>
    <p:sldId id="374" r:id="rId5"/>
    <p:sldId id="373" r:id="rId6"/>
    <p:sldId id="333" r:id="rId7"/>
    <p:sldId id="367" r:id="rId8"/>
    <p:sldId id="369" r:id="rId9"/>
    <p:sldId id="375" r:id="rId10"/>
    <p:sldId id="376" r:id="rId11"/>
    <p:sldId id="377" r:id="rId12"/>
    <p:sldId id="378" r:id="rId13"/>
    <p:sldId id="379" r:id="rId14"/>
    <p:sldId id="3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295FFF"/>
    <a:srgbClr val="FFFF00"/>
    <a:srgbClr val="00B050"/>
    <a:srgbClr val="1694E9"/>
    <a:srgbClr val="FFB441"/>
    <a:srgbClr val="709E32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4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test/pidsumok-za-rozdilom-chitaemo-i-piznaemo-taemnici-ridno-movi-3038017.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1687" y="3800820"/>
            <a:ext cx="9849080" cy="234957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Мовні цікавинки. </a:t>
            </a:r>
            <a:endParaRPr lang="uk-UA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Підсумок за темою «Читаємо і пізнаємо таємниці рідної мови». </a:t>
            </a: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31" y="800579"/>
            <a:ext cx="2714010" cy="271401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43438" y="1084950"/>
            <a:ext cx="32751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2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Читаємо і пізнаємо таємниці рідної мови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-27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4454" y="1747873"/>
            <a:ext cx="7519045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Кому </a:t>
            </a:r>
            <a:r>
              <a:rPr lang="uk-UA" sz="2400" b="1" dirty="0">
                <a:solidFill>
                  <a:schemeClr val="bg1"/>
                </a:solidFill>
              </a:rPr>
              <a:t>і з яким почуттям співають колискові? Чому в них багато пестливих, ласкавих слів?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Чому в українській мові про одне поняття можна сказати різними словами? Наприклад…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Коли говорять </a:t>
            </a:r>
            <a:r>
              <a:rPr lang="uk-UA" sz="2400" b="1" dirty="0" err="1">
                <a:solidFill>
                  <a:schemeClr val="bg1"/>
                </a:solidFill>
              </a:rPr>
              <a:t>заклички</a:t>
            </a:r>
            <a:r>
              <a:rPr lang="uk-UA" sz="2400" b="1" dirty="0">
                <a:solidFill>
                  <a:schemeClr val="bg1"/>
                </a:solidFill>
              </a:rPr>
              <a:t>, лічилки? Наведу приклад.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З якою метою народ складав прислів'я?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454" y="494527"/>
            <a:ext cx="10791653" cy="11682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Розумію, можу пояснити …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Вірші про веселку (райдугу) - Мала Сторі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47" y="4154769"/>
            <a:ext cx="3183561" cy="23763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786154" y="5826542"/>
            <a:ext cx="3162440" cy="61075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Веселка = райдуга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 descr="Парк «Парк Дубки (Сирецький Гай)» - інформація, події, карта, відгу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95" y="1747873"/>
            <a:ext cx="3235912" cy="21505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268418" y="3926678"/>
            <a:ext cx="3162440" cy="61075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Ліс = гай = діброва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4" name="Picture 6" descr="D:\Картинки до тестів\Тварини\Собака вели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4" y="4119128"/>
            <a:ext cx="2688119" cy="24119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324559" y="4154769"/>
            <a:ext cx="2346593" cy="61075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Пес = собака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231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992278" y="1427819"/>
            <a:ext cx="3002555" cy="695292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Колискова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7691" y="604697"/>
            <a:ext cx="9931210" cy="6462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>
                <a:solidFill>
                  <a:schemeClr val="bg1"/>
                </a:solidFill>
              </a:rPr>
              <a:t>визначення понять. З'єднай одне з </a:t>
            </a:r>
            <a:r>
              <a:rPr lang="uk-UA" sz="3200" b="1" dirty="0" smtClean="0">
                <a:solidFill>
                  <a:schemeClr val="bg1"/>
                </a:solidFill>
              </a:rPr>
              <a:t>одним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9942" y="1427819"/>
            <a:ext cx="6582221" cy="94342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bg1"/>
                </a:solidFill>
              </a:rPr>
              <a:t>Коротке влучне речення повчального змісту, у якому народ одне схвалює, а інше засуджує.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07691" y="2495290"/>
            <a:ext cx="5524588" cy="989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bg1"/>
                </a:solidFill>
              </a:rPr>
              <a:t>Ласкава пісенька, яку співають, щоб приспати дитину.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9942" y="3618363"/>
            <a:ext cx="7083846" cy="9326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bg1"/>
                </a:solidFill>
              </a:rPr>
              <a:t>Віршик, який допомагає учасникам гри визначити чергу – хто жмуриться, а хто – ховається.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07691" y="4675760"/>
            <a:ext cx="5524588" cy="9326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bg1"/>
                </a:solidFill>
              </a:rPr>
              <a:t>Жартівливе речення, віршик, складене з важких для швидкої вимови слів.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042163" y="1905129"/>
            <a:ext cx="1341673" cy="200585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7992275" y="2495290"/>
            <a:ext cx="3399165" cy="695292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Скоромовка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8262189" y="3664763"/>
            <a:ext cx="2688577" cy="695292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Прислів'я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262190" y="4794448"/>
            <a:ext cx="2462730" cy="695292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Лічилка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53" name="Прямая со стрелкой 52"/>
          <p:cNvCxnSpPr>
            <a:stCxn id="14" idx="3"/>
            <a:endCxn id="2" idx="2"/>
          </p:cNvCxnSpPr>
          <p:nvPr/>
        </p:nvCxnSpPr>
        <p:spPr>
          <a:xfrm flipV="1">
            <a:off x="6632279" y="1775465"/>
            <a:ext cx="1359999" cy="121432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5" idx="3"/>
            <a:endCxn id="50" idx="2"/>
          </p:cNvCxnSpPr>
          <p:nvPr/>
        </p:nvCxnSpPr>
        <p:spPr>
          <a:xfrm>
            <a:off x="7543788" y="4084698"/>
            <a:ext cx="718402" cy="105739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48" idx="3"/>
          </p:cNvCxnSpPr>
          <p:nvPr/>
        </p:nvCxnSpPr>
        <p:spPr>
          <a:xfrm flipV="1">
            <a:off x="6632279" y="3088759"/>
            <a:ext cx="1857792" cy="210691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Картинки до тестів\Людина\Здивуван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227" y="4675760"/>
            <a:ext cx="1344425" cy="19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5447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4100" y="1365033"/>
            <a:ext cx="640431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Розказати </a:t>
            </a:r>
            <a:r>
              <a:rPr lang="uk-UA" sz="2400" b="1" dirty="0">
                <a:solidFill>
                  <a:schemeClr val="bg1"/>
                </a:solidFill>
              </a:rPr>
              <a:t>напам'ять вивчені колискову, </a:t>
            </a:r>
            <a:r>
              <a:rPr lang="uk-UA" sz="2400" b="1" dirty="0" err="1">
                <a:solidFill>
                  <a:schemeClr val="bg1"/>
                </a:solidFill>
              </a:rPr>
              <a:t>закличку</a:t>
            </a:r>
            <a:r>
              <a:rPr lang="uk-UA" sz="2400" b="1" dirty="0">
                <a:solidFill>
                  <a:schemeClr val="bg1"/>
                </a:solidFill>
              </a:rPr>
              <a:t>, скоромовку, прислів'я (на вибір).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Порівняти слова, які звучать однаково, а означають різне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Скласти частини прислів’їв</a:t>
            </a:r>
            <a:r>
              <a:rPr lang="uk-UA" sz="2400" b="1" dirty="0" smtClean="0">
                <a:solidFill>
                  <a:schemeClr val="bg1"/>
                </a:solidFill>
              </a:rPr>
              <a:t>. Поясни, як ти їх розумієш?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3258" y="494528"/>
            <a:ext cx="9905476" cy="7569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4000" b="1" dirty="0">
                <a:solidFill>
                  <a:srgbClr val="FFFF00"/>
                </a:solidFill>
              </a:rPr>
              <a:t>Вмію…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77054"/>
            <a:ext cx="1054100" cy="8809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5930" y="3832596"/>
            <a:ext cx="3388033" cy="632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Від теплого слова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5931" y="4573077"/>
            <a:ext cx="3449591" cy="632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Маленька праця краща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5931" y="5291902"/>
            <a:ext cx="3231460" cy="632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Хто багато читає,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92914" y="3832596"/>
            <a:ext cx="2973097" cy="6323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той багато знає.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62070" y="4568982"/>
            <a:ext cx="3003941" cy="6323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і лід розмерзає.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21751" y="5317274"/>
            <a:ext cx="2973098" cy="6323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За велике безділля.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 стрелкой 2"/>
          <p:cNvCxnSpPr>
            <a:stCxn id="6" idx="3"/>
            <a:endCxn id="17" idx="1"/>
          </p:cNvCxnSpPr>
          <p:nvPr/>
        </p:nvCxnSpPr>
        <p:spPr>
          <a:xfrm>
            <a:off x="4093963" y="4148764"/>
            <a:ext cx="768107" cy="73638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8" idx="1"/>
          </p:cNvCxnSpPr>
          <p:nvPr/>
        </p:nvCxnSpPr>
        <p:spPr>
          <a:xfrm>
            <a:off x="4093962" y="4837220"/>
            <a:ext cx="727789" cy="79622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6" idx="1"/>
          </p:cNvCxnSpPr>
          <p:nvPr/>
        </p:nvCxnSpPr>
        <p:spPr>
          <a:xfrm flipV="1">
            <a:off x="3937391" y="4148764"/>
            <a:ext cx="955523" cy="159102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19391" y="1365031"/>
            <a:ext cx="3182585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Діти    –    діти 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?)    (що зробити?)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9391" y="2323913"/>
            <a:ext cx="3182585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живе – живе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(яке?)   (що робить?)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D:\Картинки до тестів\Людина\Дівчата читаю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43" y="3309710"/>
            <a:ext cx="3423347" cy="274956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8687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4101" y="1849466"/>
            <a:ext cx="639330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Мені </a:t>
            </a:r>
            <a:r>
              <a:rPr lang="uk-UA" sz="2400" b="1" dirty="0">
                <a:solidFill>
                  <a:schemeClr val="bg1"/>
                </a:solidFill>
              </a:rPr>
              <a:t>сподобалось, як красиво і ніжно написано про …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Хочу краще володіти українською мовою, тому …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Мене зацікавило, що </a:t>
            </a:r>
            <a:r>
              <a:rPr lang="uk-UA" sz="2400" b="1" dirty="0" smtClean="0">
                <a:solidFill>
                  <a:schemeClr val="bg1"/>
                </a:solidFill>
              </a:rPr>
              <a:t>…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4101" y="494527"/>
            <a:ext cx="10125528" cy="12254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Виявляю </a:t>
            </a:r>
            <a:r>
              <a:rPr lang="uk-UA" sz="3600" b="1" dirty="0">
                <a:solidFill>
                  <a:srgbClr val="FFFF00"/>
                </a:solidFill>
              </a:rPr>
              <a:t>ставлення, почуття </a:t>
            </a:r>
            <a:r>
              <a:rPr lang="uk-UA" sz="3600" b="1" dirty="0" smtClean="0">
                <a:solidFill>
                  <a:srgbClr val="FFFF00"/>
                </a:solidFill>
              </a:rPr>
              <a:t>…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4" name="Picture 4" descr="ÐÐ°ÑÑÐ¸Ð½ÐºÐ¸ Ð¿Ð¾ Ð·Ð°Ð¿ÑÐ¾ÑÑ ÐºÐ»Ð¸Ð¿Ð°ÑÑ ÑÐºÑÐ°ÑÐ½ÑÑ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26" y="1849466"/>
            <a:ext cx="3489303" cy="32973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4101" y="3946529"/>
            <a:ext cx="639330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hlinkClick r:id="rId3"/>
              </a:rPr>
              <a:t>Підсумок</a:t>
            </a:r>
            <a:r>
              <a:rPr lang="ru-RU" sz="2400" b="1" dirty="0">
                <a:hlinkClick r:id="rId3"/>
              </a:rPr>
              <a:t> за </a:t>
            </a:r>
            <a:r>
              <a:rPr lang="ru-RU" sz="2400" b="1" dirty="0" err="1">
                <a:hlinkClick r:id="rId3"/>
              </a:rPr>
              <a:t>розділом</a:t>
            </a:r>
            <a:r>
              <a:rPr lang="ru-RU" sz="2400" b="1" dirty="0">
                <a:hlinkClick r:id="rId3"/>
              </a:rPr>
              <a:t> "</a:t>
            </a:r>
            <a:r>
              <a:rPr lang="ru-RU" sz="2400" b="1" dirty="0" err="1">
                <a:hlinkClick r:id="rId3"/>
              </a:rPr>
              <a:t>Читаємо</a:t>
            </a:r>
            <a:r>
              <a:rPr lang="ru-RU" sz="2400" b="1" dirty="0">
                <a:hlinkClick r:id="rId3"/>
              </a:rPr>
              <a:t> і </a:t>
            </a:r>
            <a:r>
              <a:rPr lang="ru-RU" sz="2400" b="1" dirty="0" err="1">
                <a:hlinkClick r:id="rId3"/>
              </a:rPr>
              <a:t>пізнаємо</a:t>
            </a:r>
            <a:r>
              <a:rPr lang="ru-RU" sz="2400" b="1" dirty="0">
                <a:hlinkClick r:id="rId3"/>
              </a:rPr>
              <a:t> </a:t>
            </a:r>
            <a:r>
              <a:rPr lang="ru-RU" sz="2400" b="1" dirty="0" err="1">
                <a:hlinkClick r:id="rId3"/>
              </a:rPr>
              <a:t>таємниці</a:t>
            </a:r>
            <a:r>
              <a:rPr lang="ru-RU" sz="2400" b="1" dirty="0">
                <a:hlinkClick r:id="rId3"/>
              </a:rPr>
              <a:t> </a:t>
            </a:r>
            <a:r>
              <a:rPr lang="ru-RU" sz="2400" b="1" dirty="0" err="1">
                <a:hlinkClick r:id="rId3"/>
              </a:rPr>
              <a:t>рідної</a:t>
            </a:r>
            <a:r>
              <a:rPr lang="ru-RU" sz="2400" b="1" dirty="0">
                <a:hlinkClick r:id="rId3"/>
              </a:rPr>
              <a:t> </a:t>
            </a:r>
            <a:r>
              <a:rPr lang="ru-RU" sz="2400" b="1" dirty="0" err="1">
                <a:hlinkClick r:id="rId3"/>
              </a:rPr>
              <a:t>мови</a:t>
            </a:r>
            <a:r>
              <a:rPr lang="ru-RU" sz="2400" b="1" dirty="0">
                <a:hlinkClick r:id="rId3"/>
              </a:rPr>
              <a:t>" | Тест з </a:t>
            </a:r>
            <a:r>
              <a:rPr lang="ru-RU" sz="2400" b="1" dirty="0" err="1">
                <a:hlinkClick r:id="rId3"/>
              </a:rPr>
              <a:t>літературного</a:t>
            </a:r>
            <a:r>
              <a:rPr lang="ru-RU" sz="2400" b="1" dirty="0">
                <a:hlinkClick r:id="rId3"/>
              </a:rPr>
              <a:t> </a:t>
            </a:r>
            <a:r>
              <a:rPr lang="ru-RU" sz="2400" b="1" dirty="0" err="1">
                <a:hlinkClick r:id="rId3"/>
              </a:rPr>
              <a:t>читання</a:t>
            </a:r>
            <a:r>
              <a:rPr lang="ru-RU" sz="2400" b="1" dirty="0">
                <a:hlinkClick r:id="rId3"/>
              </a:rPr>
              <a:t> – «На Урок» (</a:t>
            </a:r>
            <a:r>
              <a:rPr lang="en-US" sz="2400" b="1" dirty="0">
                <a:hlinkClick r:id="rId3"/>
              </a:rPr>
              <a:t>naurok.com.ua)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21228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980501" y="621774"/>
            <a:ext cx="1008043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«Моя працьовитість»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059451" y="1341854"/>
            <a:ext cx="6867466" cy="6837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Похожее изображени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532650" y="4108243"/>
            <a:ext cx="3053602" cy="203431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16" y="2156041"/>
            <a:ext cx="2965825" cy="226355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64" y="4188522"/>
            <a:ext cx="3062458" cy="18737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6899302" y="2081565"/>
            <a:ext cx="2728694" cy="20197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8882222" y="4741383"/>
            <a:ext cx="2291160" cy="1307195"/>
          </a:xfrm>
          <a:prstGeom prst="roundRect">
            <a:avLst/>
          </a:prstGeom>
          <a:solidFill>
            <a:srgbClr val="9E223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Впорав(ла)ся </a:t>
            </a:r>
          </a:p>
          <a:p>
            <a:r>
              <a:rPr lang="uk-UA" sz="2000" b="1" dirty="0" smtClean="0"/>
              <a:t>з усіма завданнями</a:t>
            </a:r>
            <a:endParaRPr lang="ru-RU" sz="2000" b="1" i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382009" y="5005803"/>
            <a:ext cx="2291160" cy="1051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Відчув (ла) успіх від своєї роботи</a:t>
            </a:r>
            <a:endParaRPr lang="ru-RU" sz="2000" b="1" i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892256" y="2305388"/>
            <a:ext cx="2291160" cy="125901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Поповнив (ла) свою скриню знань і вмінь</a:t>
            </a:r>
            <a:endParaRPr lang="ru-RU" sz="2000" b="1" i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227952" y="1651790"/>
            <a:ext cx="2291160" cy="13071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Отримав(ла) </a:t>
            </a:r>
          </a:p>
          <a:p>
            <a:r>
              <a:rPr lang="uk-UA" sz="2000" b="1" dirty="0" smtClean="0"/>
              <a:t>задоволення від своєї роботи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0363500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!!!_Есміра_літера Ш+Досліджую Світ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89" y="2038699"/>
            <a:ext cx="3928110" cy="392811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9872" y="465170"/>
            <a:ext cx="793014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55680" y="1949067"/>
            <a:ext cx="6133790" cy="228147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Дзвоник пролунав веселий,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Дружно всіх він кличе в клас.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 цікаве на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Пропоную я для вас.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775517" y="465170"/>
            <a:ext cx="8019687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«Мої очікування»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510540" y="1282295"/>
            <a:ext cx="8549640" cy="6287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Поміркуй, що ти очікуєш від уроку?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 descr="Похожее изображени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564953" y="4057597"/>
            <a:ext cx="3053602" cy="203431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99" y="4236031"/>
            <a:ext cx="3062458" cy="18737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7316589" y="2079943"/>
            <a:ext cx="2966944" cy="235489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8334653" y="5400961"/>
            <a:ext cx="2555954" cy="770353"/>
          </a:xfrm>
          <a:prstGeom prst="round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Впораюсь </a:t>
            </a:r>
          </a:p>
          <a:p>
            <a:r>
              <a:rPr lang="uk-UA" sz="2000" b="1" dirty="0" smtClean="0"/>
              <a:t>з усіма завданнями</a:t>
            </a:r>
            <a:endParaRPr lang="ru-RU" sz="2000" b="1" i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3449873" y="5172909"/>
            <a:ext cx="2120426" cy="9190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Відчую успіх від своєї роботи</a:t>
            </a:r>
            <a:endParaRPr lang="ru-RU" sz="2000" b="1" i="1" dirty="0"/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869479" y="2085501"/>
            <a:ext cx="2079462" cy="1200466"/>
          </a:xfrm>
          <a:prstGeom prst="roundRect">
            <a:avLst/>
          </a:prstGeom>
          <a:solidFill>
            <a:srgbClr val="934BC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err="1" smtClean="0"/>
              <a:t>Поповню</a:t>
            </a:r>
            <a:r>
              <a:rPr lang="uk-UA" sz="2000" b="1" dirty="0" smtClean="0"/>
              <a:t> свою скриню знань і вмінь</a:t>
            </a:r>
            <a:endParaRPr lang="ru-RU" sz="2000" b="1" i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9612630" y="1947577"/>
            <a:ext cx="2120426" cy="11422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Отримаю </a:t>
            </a:r>
          </a:p>
          <a:p>
            <a:r>
              <a:rPr lang="uk-UA" sz="2000" b="1" dirty="0" smtClean="0"/>
              <a:t>задоволення від своєї роботи</a:t>
            </a:r>
            <a:endParaRPr lang="ru-RU" sz="2000" b="1" i="1" dirty="0"/>
          </a:p>
        </p:txBody>
      </p:sp>
      <p:pic>
        <p:nvPicPr>
          <p:cNvPr id="13" name="Рисунок 12" descr="Похожее изображение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5870" r="1005" b="287"/>
          <a:stretch/>
        </p:blipFill>
        <p:spPr bwMode="auto">
          <a:xfrm>
            <a:off x="3034086" y="1998542"/>
            <a:ext cx="3252414" cy="2436297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17535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8" grpId="0" animBg="1"/>
      <p:bldP spid="17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0973" y="521745"/>
            <a:ext cx="9377422" cy="6894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9315" y="1871517"/>
            <a:ext cx="606917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Смородина, </a:t>
            </a:r>
            <a:r>
              <a:rPr lang="uk-UA" sz="3600" b="1" dirty="0">
                <a:solidFill>
                  <a:schemeClr val="bg1"/>
                </a:solidFill>
              </a:rPr>
              <a:t>відвага, вітрина, місто, </a:t>
            </a:r>
            <a:r>
              <a:rPr lang="uk-UA" sz="3600" b="1" dirty="0" smtClean="0">
                <a:solidFill>
                  <a:schemeClr val="bg1"/>
                </a:solidFill>
              </a:rPr>
              <a:t>стоніжка</a:t>
            </a:r>
            <a:r>
              <a:rPr lang="uk-UA" sz="36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0973" y="1244254"/>
            <a:ext cx="9377422" cy="6034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слова. У кожному з цих слів «сховалось» інше. Знайди їх.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801108" y="2471680"/>
            <a:ext cx="1465244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097136" y="2535495"/>
            <a:ext cx="97499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056302" y="2404319"/>
            <a:ext cx="858166" cy="918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150396" y="2415119"/>
            <a:ext cx="1032948" cy="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428865" y="2970318"/>
            <a:ext cx="598515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67896" y="2941726"/>
            <a:ext cx="63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976" y="1871517"/>
            <a:ext cx="1970394" cy="187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8500299" y="2491831"/>
            <a:ext cx="6633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912907" y="2920719"/>
            <a:ext cx="756455" cy="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801715" y="2471679"/>
            <a:ext cx="71001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901367" y="2995555"/>
            <a:ext cx="725852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902566" y="2936236"/>
            <a:ext cx="1153736" cy="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Інтерфлора Україна : Смородина чорна Сокровіще (3 шт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8" y="1991128"/>
            <a:ext cx="1214936" cy="147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Цифра 3 разноцветных радужных конфет Праздничный изолированный фон Три  буквы 3d иллюстрация | Премиум Фо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2" t="11680" r="23544" b="11223"/>
          <a:stretch/>
        </p:blipFill>
        <p:spPr bwMode="auto">
          <a:xfrm>
            <a:off x="5737328" y="3085592"/>
            <a:ext cx="1064387" cy="130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Відпочинок у Бердянську: невисокі ціни, смачна їжа, багато фестивалів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4461837"/>
            <a:ext cx="3464474" cy="181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Дарницький міст: між минулим та майбутні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877" y="4698604"/>
            <a:ext cx="2512153" cy="15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100 Подписчиков — Honda Civic (5G), 1,5 л, 1992 года | рейтинг и  продвижение | DRIVE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4020" r="9577" b="14155"/>
          <a:stretch/>
        </p:blipFill>
        <p:spPr bwMode="auto">
          <a:xfrm>
            <a:off x="3420865" y="3601423"/>
            <a:ext cx="2016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Як впливає надлишкова вага на роботу жовчного міхура?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54" y="5488885"/>
            <a:ext cx="1892542" cy="122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Торгова вітрина з 3 полицями ВТ-1 (серія ВТ)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8" t="14446" r="22532" b="13116"/>
          <a:stretch/>
        </p:blipFill>
        <p:spPr bwMode="auto">
          <a:xfrm>
            <a:off x="6801715" y="3126676"/>
            <a:ext cx="2069378" cy="255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Картинки Цифра 2 для детей (31 шт.) - #589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403" y="4170624"/>
            <a:ext cx="1165809" cy="151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Велика родина | Джміль – журнал для дітей, їхніх батьків і педагогів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54" y="1938715"/>
            <a:ext cx="1799336" cy="119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Картинки цифра 1 (57 фото) - 57 фото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02" y="2999041"/>
            <a:ext cx="903943" cy="13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Купити ніж Широгоров Хаті Donut Pink (Replica) - Tactica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592" y="373828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✓Напрямок вітру - як визначити силу, куди дме вітер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521" y="5113423"/>
            <a:ext cx="1632076" cy="12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6944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87521" y="2322562"/>
            <a:ext cx="3474621" cy="170410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Мова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4086" y="637748"/>
            <a:ext cx="10118033" cy="8495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Доповни тематичну павутинку до слова «мова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>
            <a:stCxn id="2" idx="7"/>
          </p:cNvCxnSpPr>
          <p:nvPr/>
        </p:nvCxnSpPr>
        <p:spPr>
          <a:xfrm flipV="1">
            <a:off x="7153296" y="1934256"/>
            <a:ext cx="858785" cy="63786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662142" y="3231453"/>
            <a:ext cx="1491878" cy="95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23" name="Прямая со стрелкой 22"/>
          <p:cNvCxnSpPr>
            <a:stCxn id="2" idx="5"/>
          </p:cNvCxnSpPr>
          <p:nvPr/>
        </p:nvCxnSpPr>
        <p:spPr>
          <a:xfrm>
            <a:off x="7153296" y="3777110"/>
            <a:ext cx="863199" cy="93666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26" name="Прямая со стрелкой 25"/>
          <p:cNvCxnSpPr>
            <a:stCxn id="2" idx="2"/>
          </p:cNvCxnSpPr>
          <p:nvPr/>
        </p:nvCxnSpPr>
        <p:spPr>
          <a:xfrm flipH="1">
            <a:off x="2922735" y="3174617"/>
            <a:ext cx="1264786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29" name="Прямая со стрелкой 28"/>
          <p:cNvCxnSpPr>
            <a:stCxn id="2" idx="3"/>
          </p:cNvCxnSpPr>
          <p:nvPr/>
        </p:nvCxnSpPr>
        <p:spPr>
          <a:xfrm flipH="1">
            <a:off x="4012689" y="3777110"/>
            <a:ext cx="683678" cy="94450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33" name="Прямая со стрелкой 32"/>
          <p:cNvCxnSpPr>
            <a:stCxn id="2" idx="1"/>
          </p:cNvCxnSpPr>
          <p:nvPr/>
        </p:nvCxnSpPr>
        <p:spPr>
          <a:xfrm flipH="1" flipV="1">
            <a:off x="4013780" y="1901946"/>
            <a:ext cx="682587" cy="6701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45" name="TextBox 44"/>
          <p:cNvSpPr txBox="1"/>
          <p:nvPr/>
        </p:nvSpPr>
        <p:spPr>
          <a:xfrm>
            <a:off x="1943148" y="1587359"/>
            <a:ext cx="199696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рідна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55537" y="1660683"/>
            <a:ext cx="236116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українська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0526" y="2874683"/>
            <a:ext cx="1996965" cy="584775"/>
          </a:xfrm>
          <a:prstGeom prst="rect">
            <a:avLst/>
          </a:prstGeom>
          <a:solidFill>
            <a:srgbClr val="B8082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співуча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44144" y="4421382"/>
            <a:ext cx="2495969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мелодійна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46583" y="2914796"/>
            <a:ext cx="1996965" cy="58477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солов'їна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12080" y="4448185"/>
            <a:ext cx="2713945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материнська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6" name="Picture 4" descr="ÐÐ°ÑÑÐ¸Ð½ÐºÐ¸ Ð¿Ð¾ Ð·Ð°Ð¿ÑÐ¾ÑÑ ÐºÐ»Ð¸Ð¿Ð°ÑÑ ÑÐºÑÐ°ÑÐ½ÑÑ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19" y="4398222"/>
            <a:ext cx="2376795" cy="224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495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18763" y="1882411"/>
            <a:ext cx="5767597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</a:t>
            </a:r>
            <a:r>
              <a:rPr lang="uk-UA" sz="2800" b="1" dirty="0" smtClean="0"/>
              <a:t>дізнаємось, які </a:t>
            </a:r>
            <a:r>
              <a:rPr lang="uk-UA" sz="2800" b="1" dirty="0" err="1" smtClean="0"/>
              <a:t>цікавинки</a:t>
            </a:r>
            <a:r>
              <a:rPr lang="uk-UA" sz="2800" b="1" dirty="0" smtClean="0"/>
              <a:t> має українська мова. Перевіримо </a:t>
            </a:r>
            <a:r>
              <a:rPr lang="uk-UA" sz="2800" b="1" dirty="0" smtClean="0">
                <a:solidFill>
                  <a:schemeClr val="bg1"/>
                </a:solidFill>
              </a:rPr>
              <a:t>свої </a:t>
            </a:r>
            <a:r>
              <a:rPr lang="uk-UA" sz="2800" b="1" dirty="0">
                <a:solidFill>
                  <a:schemeClr val="bg1"/>
                </a:solidFill>
              </a:rPr>
              <a:t>знання і вміння з теми «Читаємо і пізнаємо таємниці рідної мови»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719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Ð°ÑÑÐ¸Ð½ÐºÐ¸ Ð¿Ð¾ Ð·Ð°Ð¿ÑÐ¾ÑÑ ÐºÐ»Ð¸Ð¿Ð°ÑÑ Ð·Ð°Ð±Ð¾Ñ ÑÑÐ°Ð²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03"/>
          <a:stretch/>
        </p:blipFill>
        <p:spPr bwMode="auto">
          <a:xfrm>
            <a:off x="416961" y="1711755"/>
            <a:ext cx="3934624" cy="215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9990" y="478686"/>
            <a:ext cx="9497524" cy="712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Василь Плахотников </a:t>
            </a:r>
            <a:r>
              <a:rPr lang="uk-UA" sz="4000" b="1" dirty="0">
                <a:solidFill>
                  <a:schemeClr val="bg1"/>
                </a:solidFill>
              </a:rPr>
              <a:t>«Під парканом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5899" y="1344187"/>
            <a:ext cx="6138807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ПІД ПАРКАНОМ</a:t>
            </a:r>
          </a:p>
          <a:p>
            <a:r>
              <a:rPr lang="uk-UA" sz="3600" b="1" dirty="0">
                <a:solidFill>
                  <a:srgbClr val="0070C0"/>
                </a:solidFill>
              </a:rPr>
              <a:t>Під парканом бачать </a:t>
            </a:r>
            <a:r>
              <a:rPr lang="uk-UA" sz="3600" b="1" dirty="0">
                <a:solidFill>
                  <a:srgbClr val="FF0000"/>
                </a:solidFill>
              </a:rPr>
              <a:t>діти</a:t>
            </a:r>
          </a:p>
          <a:p>
            <a:r>
              <a:rPr lang="uk-UA" sz="3600" b="1" dirty="0">
                <a:solidFill>
                  <a:srgbClr val="0070C0"/>
                </a:solidFill>
              </a:rPr>
              <a:t>цуценятко ледь </a:t>
            </a: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</a:rPr>
              <a:t>живе</a:t>
            </a:r>
            <a:r>
              <a:rPr lang="uk-UA" sz="3600" b="1" dirty="0">
                <a:solidFill>
                  <a:srgbClr val="0070C0"/>
                </a:solidFill>
              </a:rPr>
              <a:t>. </a:t>
            </a:r>
          </a:p>
          <a:p>
            <a:r>
              <a:rPr lang="uk-UA" sz="3600" b="1" dirty="0">
                <a:solidFill>
                  <a:srgbClr val="0070C0"/>
                </a:solidFill>
              </a:rPr>
              <a:t>Що робити з ним? Де </a:t>
            </a:r>
            <a:r>
              <a:rPr lang="uk-UA" sz="3600" b="1" dirty="0">
                <a:solidFill>
                  <a:srgbClr val="FF0000"/>
                </a:solidFill>
              </a:rPr>
              <a:t>діти</a:t>
            </a:r>
            <a:r>
              <a:rPr lang="uk-UA" sz="3600" b="1" dirty="0">
                <a:solidFill>
                  <a:srgbClr val="0070C0"/>
                </a:solidFill>
              </a:rPr>
              <a:t>?</a:t>
            </a:r>
          </a:p>
          <a:p>
            <a:r>
              <a:rPr lang="uk-UA" sz="3600" b="1" dirty="0">
                <a:solidFill>
                  <a:srgbClr val="0070C0"/>
                </a:solidFill>
              </a:rPr>
              <a:t>Каже Гриць: «Хай в нас </a:t>
            </a: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</a:rPr>
              <a:t>живе</a:t>
            </a:r>
            <a:r>
              <a:rPr lang="uk-UA" sz="3600" b="1" dirty="0">
                <a:solidFill>
                  <a:srgbClr val="0070C0"/>
                </a:solidFill>
              </a:rPr>
              <a:t>.</a:t>
            </a:r>
          </a:p>
          <a:p>
            <a:r>
              <a:rPr lang="uk-UA" sz="3600" b="1" dirty="0">
                <a:solidFill>
                  <a:srgbClr val="0070C0"/>
                </a:solidFill>
              </a:rPr>
              <a:t>Я зроблю для нього 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буду</a:t>
            </a:r>
          </a:p>
          <a:p>
            <a:r>
              <a:rPr lang="uk-UA" sz="3600" b="1" dirty="0">
                <a:solidFill>
                  <a:srgbClr val="0070C0"/>
                </a:solidFill>
              </a:rPr>
              <a:t>й доглядати його 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буду</a:t>
            </a:r>
            <a:r>
              <a:rPr lang="uk-UA" sz="3600" b="1" dirty="0">
                <a:solidFill>
                  <a:srgbClr val="0070C0"/>
                </a:solidFill>
              </a:rPr>
              <a:t>».</a:t>
            </a:r>
          </a:p>
          <a:p>
            <a:endParaRPr lang="uk-UA" sz="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ÐÐ°ÑÑÐ¸Ð½ÐºÐ¸ Ð¿Ð¾ Ð·Ð°Ð¿ÑÐ¾ÑÑ ÐºÐ»Ð¸Ð¿Ð°ÑÑ Ð¼Ð°Ð»ÑÑÐ¸Ðº ÑÐµÐ½Ð¾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4945" y="1283814"/>
            <a:ext cx="2900526" cy="257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033" y="4067751"/>
            <a:ext cx="383555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ПОМІРКУЙ!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Чим схожі й чим різняться виділені слова?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64785" y="1960887"/>
            <a:ext cx="869991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Хто?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99781" y="2696199"/>
            <a:ext cx="1665385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зробити?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03603" y="2434589"/>
            <a:ext cx="1096178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Яке?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56400" y="4291365"/>
            <a:ext cx="988306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0385" y="3527196"/>
            <a:ext cx="132478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робить?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2080" y="4845801"/>
            <a:ext cx="1650696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робитиму?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251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22" y="1414500"/>
            <a:ext cx="3758355" cy="33027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1622" y="511736"/>
            <a:ext cx="9774059" cy="712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Ігор Січовик </a:t>
            </a:r>
            <a:r>
              <a:rPr lang="uk-UA" sz="4000" b="1" dirty="0">
                <a:solidFill>
                  <a:schemeClr val="bg1"/>
                </a:solidFill>
              </a:rPr>
              <a:t>«Кістку пес в зубах тримав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1994" y="1414501"/>
            <a:ext cx="5673687" cy="12003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Кістку пес в зубах </a:t>
            </a:r>
            <a:r>
              <a:rPr lang="uk-UA" sz="3600" b="1" dirty="0">
                <a:solidFill>
                  <a:srgbClr val="0070C0"/>
                </a:solidFill>
              </a:rPr>
              <a:t>тримав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А в запасі ще </a:t>
            </a:r>
            <a:r>
              <a:rPr lang="uk-UA" sz="3600" b="1" dirty="0">
                <a:solidFill>
                  <a:srgbClr val="0070C0"/>
                </a:solidFill>
              </a:rPr>
              <a:t>три мав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" y="3774282"/>
            <a:ext cx="4747466" cy="180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17" t="31162" r="9348" b="32461"/>
          <a:stretch/>
        </p:blipFill>
        <p:spPr bwMode="auto">
          <a:xfrm rot="19884023">
            <a:off x="3669453" y="5016422"/>
            <a:ext cx="1610197" cy="72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54208" y="2821877"/>
            <a:ext cx="563992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ПОРІВНЯЙ!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Чим схожі й чим різняться виділені слова? Спробуй придумати подібні </a:t>
            </a:r>
            <a:r>
              <a:rPr lang="uk-UA" sz="2400" b="1" dirty="0" smtClean="0">
                <a:solidFill>
                  <a:schemeClr val="bg1"/>
                </a:solidFill>
              </a:rPr>
              <a:t>пари цікавих слів.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17" t="31162" r="9348" b="32461"/>
          <a:stretch/>
        </p:blipFill>
        <p:spPr bwMode="auto">
          <a:xfrm rot="20404522">
            <a:off x="2657709" y="4356330"/>
            <a:ext cx="1610197" cy="72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17" t="31162" r="9348" b="32461"/>
          <a:stretch/>
        </p:blipFill>
        <p:spPr bwMode="auto">
          <a:xfrm>
            <a:off x="2369517" y="5214898"/>
            <a:ext cx="1610197" cy="72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970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0890" y="582664"/>
            <a:ext cx="10245687" cy="712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Тетяна Корольова </a:t>
            </a:r>
            <a:r>
              <a:rPr lang="uk-UA" sz="3600" b="1" dirty="0">
                <a:solidFill>
                  <a:schemeClr val="bg1"/>
                </a:solidFill>
              </a:rPr>
              <a:t>«Рано-вранці в центрі міста</a:t>
            </a:r>
            <a:r>
              <a:rPr lang="uk-UA" sz="3600" b="1" dirty="0" smtClean="0">
                <a:solidFill>
                  <a:schemeClr val="bg1"/>
                </a:solidFill>
              </a:rPr>
              <a:t>…»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7643" y="1393781"/>
            <a:ext cx="5258934" cy="415498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Рано-вранці в центрі міста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Такса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зупиня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таксиста.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Зупинила і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пита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uk-UA" sz="3200" b="1" dirty="0">
                <a:solidFill>
                  <a:srgbClr val="0070C0"/>
                </a:solidFill>
              </a:rPr>
              <a:t>Такса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* у таксі яка?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Підвезіть мене як </a:t>
            </a:r>
            <a:r>
              <a:rPr lang="uk-UA" sz="3200" b="1" dirty="0">
                <a:solidFill>
                  <a:srgbClr val="0070C0"/>
                </a:solidFill>
              </a:rPr>
              <a:t>таксу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uk-UA" sz="3200" b="1" dirty="0">
                <a:solidFill>
                  <a:srgbClr val="0070C0"/>
                </a:solidFill>
              </a:rPr>
              <a:t>буду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за найменшу </a:t>
            </a:r>
            <a:r>
              <a:rPr lang="uk-UA" sz="3200" b="1" dirty="0">
                <a:solidFill>
                  <a:srgbClr val="0070C0"/>
                </a:solidFill>
              </a:rPr>
              <a:t>таксу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Я за це вам вдячна </a:t>
            </a:r>
            <a:r>
              <a:rPr lang="uk-UA" sz="3200" b="1" dirty="0">
                <a:solidFill>
                  <a:srgbClr val="0070C0"/>
                </a:solidFill>
              </a:rPr>
              <a:t>буду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 довіку не забуду.</a:t>
            </a:r>
          </a:p>
          <a:p>
            <a:endParaRPr lang="uk-UA" sz="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77644" y="5494569"/>
            <a:ext cx="5258934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ТАКСА </a:t>
            </a:r>
            <a:r>
              <a:rPr lang="uk-UA" sz="2400" b="1" dirty="0" smtClean="0">
                <a:solidFill>
                  <a:srgbClr val="FF0000"/>
                </a:solidFill>
              </a:rPr>
              <a:t>-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ціна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проїзду; порода собак.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0889" y="3929239"/>
            <a:ext cx="488090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Знайди пари слів, які пишуться однаково, а означають різне.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Поясни значення слів у кожній парі.</a:t>
            </a:r>
          </a:p>
        </p:txBody>
      </p:sp>
      <p:pic>
        <p:nvPicPr>
          <p:cNvPr id="1026" name="Picture 2" descr="D:\2 клас\2 Читання\1 Савченко\02 Таємниці рідної мови\№026 - Мовні цікавинки. В.Плахотников. Під парканом\2024-10-17_222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418758"/>
            <a:ext cx="2967057" cy="238112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156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9323" y="1288250"/>
            <a:ext cx="462043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Назву </a:t>
            </a:r>
            <a:r>
              <a:rPr lang="uk-UA" sz="2400" b="1" dirty="0">
                <a:solidFill>
                  <a:schemeClr val="bg1"/>
                </a:solidFill>
              </a:rPr>
              <a:t>розділу…</a:t>
            </a: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Назви творів, які прочитали: колискові, </a:t>
            </a:r>
            <a:r>
              <a:rPr lang="uk-UA" sz="2400" b="1" dirty="0" err="1">
                <a:solidFill>
                  <a:schemeClr val="bg1"/>
                </a:solidFill>
              </a:rPr>
              <a:t>заклички</a:t>
            </a:r>
            <a:r>
              <a:rPr lang="uk-UA" sz="2400" b="1" dirty="0">
                <a:solidFill>
                  <a:schemeClr val="bg1"/>
                </a:solidFill>
              </a:rPr>
              <a:t>, …</a:t>
            </a: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Слова з прямим і переносним значенням.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55600" y="449225"/>
            <a:ext cx="10156372" cy="7569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4000" b="1" dirty="0" smtClean="0">
                <a:solidFill>
                  <a:srgbClr val="FFFF00"/>
                </a:solidFill>
              </a:rPr>
              <a:t>Знаю</a:t>
            </a:r>
            <a:r>
              <a:rPr lang="uk-UA" sz="4000" b="1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02 Таємниці рідної мови\№027 - Перевіряю свої досягнення. Читаємо і пізнаємо таємниці рідної мови\2024-10-19_161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65" y="1288249"/>
            <a:ext cx="6210312" cy="482240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289" y="3327203"/>
            <a:ext cx="513409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Золоте серце, </a:t>
            </a:r>
            <a:r>
              <a:rPr lang="uk-UA" sz="2400" b="1" dirty="0" smtClean="0">
                <a:solidFill>
                  <a:schemeClr val="bg1"/>
                </a:solidFill>
              </a:rPr>
              <a:t>        золоті </a:t>
            </a:r>
            <a:r>
              <a:rPr lang="uk-UA" sz="2400" b="1" dirty="0">
                <a:solidFill>
                  <a:schemeClr val="bg1"/>
                </a:solidFill>
              </a:rPr>
              <a:t>сережки;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золота осінь, </a:t>
            </a:r>
            <a:r>
              <a:rPr lang="uk-UA" sz="2400" b="1" dirty="0" smtClean="0">
                <a:solidFill>
                  <a:schemeClr val="bg1"/>
                </a:solidFill>
              </a:rPr>
              <a:t>         золотий </a:t>
            </a:r>
            <a:r>
              <a:rPr lang="uk-UA" sz="2400" b="1" dirty="0">
                <a:solidFill>
                  <a:schemeClr val="bg1"/>
                </a:solidFill>
              </a:rPr>
              <a:t>годинник,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золота медаль, </a:t>
            </a:r>
            <a:r>
              <a:rPr lang="uk-UA" sz="2400" b="1" dirty="0" smtClean="0">
                <a:solidFill>
                  <a:schemeClr val="bg1"/>
                </a:solidFill>
              </a:rPr>
              <a:t>     золоте </a:t>
            </a:r>
            <a:r>
              <a:rPr lang="uk-UA" sz="2400" b="1" dirty="0">
                <a:solidFill>
                  <a:schemeClr val="bg1"/>
                </a:solidFill>
              </a:rPr>
              <a:t>колосся,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золота дитина, </a:t>
            </a:r>
            <a:r>
              <a:rPr lang="uk-UA" sz="2400" b="1" dirty="0" smtClean="0">
                <a:solidFill>
                  <a:schemeClr val="bg1"/>
                </a:solidFill>
              </a:rPr>
              <a:t>     золота </a:t>
            </a:r>
            <a:r>
              <a:rPr lang="uk-UA" sz="2400" b="1" dirty="0">
                <a:solidFill>
                  <a:schemeClr val="bg1"/>
                </a:solidFill>
              </a:rPr>
              <a:t>каблучка, </a:t>
            </a:r>
            <a:r>
              <a:rPr lang="uk-UA" sz="2400" b="1" dirty="0" smtClean="0">
                <a:solidFill>
                  <a:schemeClr val="bg1"/>
                </a:solidFill>
              </a:rPr>
              <a:t>золоті руки,            золотий </a:t>
            </a:r>
            <a:r>
              <a:rPr lang="uk-UA" sz="2400" b="1" dirty="0">
                <a:solidFill>
                  <a:schemeClr val="bg1"/>
                </a:solidFill>
              </a:rPr>
              <a:t>характер,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золоте волосся, </a:t>
            </a:r>
            <a:r>
              <a:rPr lang="uk-UA" sz="2400" b="1" dirty="0" smtClean="0">
                <a:solidFill>
                  <a:schemeClr val="bg1"/>
                </a:solidFill>
              </a:rPr>
              <a:t>   золота </a:t>
            </a:r>
            <a:r>
              <a:rPr lang="uk-UA" sz="2400" b="1" dirty="0">
                <a:solidFill>
                  <a:schemeClr val="bg1"/>
                </a:solidFill>
              </a:rPr>
              <a:t>корона.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553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743</Words>
  <Application>Microsoft Office PowerPoint</Application>
  <PresentationFormat>Произвольный</PresentationFormat>
  <Paragraphs>134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313</cp:revision>
  <dcterms:created xsi:type="dcterms:W3CDTF">2018-01-05T16:38:53Z</dcterms:created>
  <dcterms:modified xsi:type="dcterms:W3CDTF">2024-10-20T17:09:07Z</dcterms:modified>
</cp:coreProperties>
</file>