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35" r:id="rId3"/>
    <p:sldId id="332" r:id="rId4"/>
    <p:sldId id="333" r:id="rId5"/>
    <p:sldId id="305" r:id="rId6"/>
    <p:sldId id="306" r:id="rId7"/>
    <p:sldId id="310" r:id="rId8"/>
    <p:sldId id="307" r:id="rId9"/>
    <p:sldId id="309" r:id="rId10"/>
    <p:sldId id="312" r:id="rId11"/>
    <p:sldId id="314" r:id="rId12"/>
    <p:sldId id="320" r:id="rId13"/>
    <p:sldId id="322" r:id="rId14"/>
    <p:sldId id="324" r:id="rId15"/>
    <p:sldId id="325" r:id="rId16"/>
    <p:sldId id="331" r:id="rId17"/>
    <p:sldId id="334" r:id="rId18"/>
    <p:sldId id="336" r:id="rId19"/>
    <p:sldId id="28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231"/>
    <a:srgbClr val="C31D58"/>
    <a:srgbClr val="2F3242"/>
    <a:srgbClr val="72265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9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8.jpe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n38hg12j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1007" y="4042045"/>
            <a:ext cx="9507759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Чи всі птахи восени відлітають </a:t>
            </a:r>
            <a:endParaRPr lang="uk-UA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теплі краї?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07" y="1075022"/>
            <a:ext cx="3300846" cy="246903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18388" y="1236904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9337" y="648765"/>
            <a:ext cx="9698336" cy="6842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Запам’ятай! Перелітні птахи.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4805" y="4203799"/>
            <a:ext cx="1963700" cy="660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Зозулі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r="9317"/>
          <a:stretch/>
        </p:blipFill>
        <p:spPr>
          <a:xfrm>
            <a:off x="1085544" y="1479784"/>
            <a:ext cx="2704330" cy="21649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05" y="1466685"/>
            <a:ext cx="1927873" cy="26171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466899" y="4158024"/>
            <a:ext cx="1914875" cy="7004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Журавлі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00" y="1479784"/>
            <a:ext cx="1914875" cy="2638908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483" y="1514679"/>
            <a:ext cx="1710536" cy="2569119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13622" r="4331" b="7402"/>
          <a:stretch/>
        </p:blipFill>
        <p:spPr>
          <a:xfrm>
            <a:off x="8680425" y="4217861"/>
            <a:ext cx="2700000" cy="1620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2" y="4236703"/>
            <a:ext cx="2775193" cy="20271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04239" y="3575540"/>
            <a:ext cx="1951487" cy="6611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Лелеки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96794" y="5520639"/>
            <a:ext cx="2264178" cy="7004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Мухоловка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69889" y="2273623"/>
            <a:ext cx="1710536" cy="7004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Шпаки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66900" y="5142205"/>
            <a:ext cx="2264583" cy="7004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Рибалочка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69090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5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736" y="593680"/>
            <a:ext cx="9805013" cy="827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птахи перелітають?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9987" y="1450831"/>
            <a:ext cx="9474507" cy="1002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Перелітні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птахи до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осені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жиріти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адже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в них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попереду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далекий шлях,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який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треба буде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витратити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сил і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енергії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Одні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птахи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вирушають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мандри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малими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групами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інші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— великими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зграями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59321" y="4717728"/>
            <a:ext cx="3161841" cy="15038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Журавлі</a:t>
            </a:r>
            <a:r>
              <a:rPr lang="ru-RU" sz="2000" b="1" dirty="0"/>
              <a:t> і гуси </a:t>
            </a:r>
            <a:r>
              <a:rPr lang="ru-RU" sz="2000" b="1" dirty="0" err="1"/>
              <a:t>летять</a:t>
            </a:r>
            <a:r>
              <a:rPr lang="ru-RU" sz="2000" b="1" dirty="0"/>
              <a:t> кутом і клином, шеренгою, а </a:t>
            </a:r>
            <a:r>
              <a:rPr lang="ru-RU" sz="2000" b="1" dirty="0" err="1"/>
              <a:t>також</a:t>
            </a:r>
            <a:r>
              <a:rPr lang="ru-RU" sz="2000" b="1" dirty="0"/>
              <a:t> один за одним.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6" y="2512465"/>
            <a:ext cx="2741491" cy="20561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179527" y="2633031"/>
            <a:ext cx="2728049" cy="8578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Шпаки - </a:t>
            </a:r>
            <a:r>
              <a:rPr lang="ru-RU" sz="2000" b="1" dirty="0" err="1"/>
              <a:t>скупченою</a:t>
            </a:r>
            <a:r>
              <a:rPr lang="ru-RU" sz="2000" b="1" dirty="0"/>
              <a:t> </a:t>
            </a:r>
            <a:r>
              <a:rPr lang="ru-RU" sz="2000" b="1" dirty="0" err="1"/>
              <a:t>зграєю</a:t>
            </a:r>
            <a:r>
              <a:rPr lang="ru-RU" sz="2000" b="1" dirty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00" y="3649830"/>
            <a:ext cx="2675247" cy="17805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378619" y="5477763"/>
            <a:ext cx="3745381" cy="6321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Зозуля, одуд летять поодинці.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r="137"/>
          <a:stretch/>
        </p:blipFill>
        <p:spPr>
          <a:xfrm>
            <a:off x="9000000" y="3745736"/>
            <a:ext cx="2124000" cy="16456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4511" r="12420" b="11868"/>
          <a:stretch/>
        </p:blipFill>
        <p:spPr>
          <a:xfrm>
            <a:off x="7094345" y="2512465"/>
            <a:ext cx="2417786" cy="16118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13420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940" y="494529"/>
            <a:ext cx="9694843" cy="729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Осілі пташки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41" y="2197744"/>
            <a:ext cx="2104220" cy="18276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3857" r="18877" b="1754"/>
          <a:stretch/>
        </p:blipFill>
        <p:spPr>
          <a:xfrm>
            <a:off x="3772435" y="2203139"/>
            <a:ext cx="2649712" cy="18174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r="1508"/>
          <a:stretch/>
        </p:blipFill>
        <p:spPr>
          <a:xfrm>
            <a:off x="8447283" y="3859539"/>
            <a:ext cx="2448400" cy="19170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66940" y="1310801"/>
            <a:ext cx="515520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Птахи,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залишаються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рідному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краї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6">
                    <a:lumMod val="75000"/>
                  </a:schemeClr>
                </a:solidFill>
              </a:rPr>
              <a:t>осілі</a:t>
            </a:r>
            <a:r>
              <a:rPr lang="ru-RU" sz="24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пташки.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2313" r="20449"/>
          <a:stretch/>
        </p:blipFill>
        <p:spPr>
          <a:xfrm>
            <a:off x="2341084" y="4261907"/>
            <a:ext cx="2235642" cy="17749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55" y="1310801"/>
            <a:ext cx="1696731" cy="25487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70" y="1310801"/>
            <a:ext cx="2241513" cy="22892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821758" y="3823637"/>
            <a:ext cx="1467828" cy="519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Дятли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246544" y="3111886"/>
            <a:ext cx="1166931" cy="4881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Сичі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20602" y="5695623"/>
            <a:ext cx="1553378" cy="484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Синиці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6063" y="4068776"/>
            <a:ext cx="1676084" cy="521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Ворони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3639" y="3758605"/>
            <a:ext cx="1597445" cy="533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Сороки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11089" y="5242948"/>
            <a:ext cx="1636194" cy="5336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Горобці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600119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2" grpId="0" animBg="1"/>
      <p:bldP spid="7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3407" y="1333769"/>
            <a:ext cx="4058755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Чим харчуються осілі птахи?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9962" y="4401643"/>
            <a:ext cx="5162478" cy="17146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Осілі</a:t>
            </a:r>
            <a:r>
              <a:rPr lang="ru-RU" sz="2400" b="1" dirty="0"/>
              <a:t> пташки </a:t>
            </a:r>
            <a:r>
              <a:rPr lang="ru-RU" sz="2400" b="1" dirty="0" err="1"/>
              <a:t>полюбляють</a:t>
            </a:r>
            <a:r>
              <a:rPr lang="ru-RU" sz="2400" b="1" dirty="0"/>
              <a:t> </a:t>
            </a:r>
            <a:r>
              <a:rPr lang="ru-RU" sz="2400" b="1" dirty="0" err="1"/>
              <a:t>насіння</a:t>
            </a:r>
            <a:r>
              <a:rPr lang="ru-RU" sz="2400" b="1" dirty="0"/>
              <a:t> </a:t>
            </a:r>
            <a:r>
              <a:rPr lang="ru-RU" sz="2400" b="1" dirty="0" err="1"/>
              <a:t>лободи</a:t>
            </a:r>
            <a:r>
              <a:rPr lang="ru-RU" sz="2400" b="1" dirty="0"/>
              <a:t>, подорожника, </a:t>
            </a:r>
            <a:r>
              <a:rPr lang="ru-RU" sz="2400" b="1" dirty="0" err="1"/>
              <a:t>живляться</a:t>
            </a:r>
            <a:r>
              <a:rPr lang="ru-RU" sz="2400" b="1" dirty="0"/>
              <a:t> </a:t>
            </a:r>
            <a:r>
              <a:rPr lang="ru-RU" sz="2400" b="1" dirty="0" err="1"/>
              <a:t>рештками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, а от </a:t>
            </a:r>
            <a:r>
              <a:rPr lang="ru-RU" sz="2400" b="1" dirty="0" err="1"/>
              <a:t>синиці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люблять</a:t>
            </a:r>
            <a:r>
              <a:rPr lang="ru-RU" sz="2400" b="1" dirty="0"/>
              <a:t> </a:t>
            </a:r>
            <a:r>
              <a:rPr lang="ru-RU" sz="2400" b="1" dirty="0" err="1"/>
              <a:t>свіже</a:t>
            </a:r>
            <a:r>
              <a:rPr lang="ru-RU" sz="2400" b="1" dirty="0"/>
              <a:t> </a:t>
            </a:r>
            <a:r>
              <a:rPr lang="ru-RU" sz="2400" b="1" dirty="0" err="1"/>
              <a:t>несолоне</a:t>
            </a:r>
            <a:r>
              <a:rPr lang="ru-RU" sz="2400" b="1" dirty="0"/>
              <a:t> сало.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25" y="1896661"/>
            <a:ext cx="3190459" cy="239284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266940" y="494529"/>
            <a:ext cx="9694843" cy="729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Осілі пташки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778" y="1333769"/>
            <a:ext cx="4589005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 зимують осілі птахи?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2104" y="1896661"/>
            <a:ext cx="5170855" cy="16881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Сороки, ворони, сизі голуби, горобці покидають ліси </a:t>
            </a:r>
            <a:r>
              <a:rPr lang="uk-UA" sz="2400" b="1" dirty="0" smtClean="0"/>
              <a:t>й </a:t>
            </a:r>
            <a:r>
              <a:rPr lang="uk-UA" sz="2400" b="1" dirty="0"/>
              <a:t>поля і переселяються </a:t>
            </a:r>
            <a:r>
              <a:rPr lang="uk-UA" sz="2400" b="1" dirty="0" smtClean="0"/>
              <a:t>ближче </a:t>
            </a:r>
            <a:r>
              <a:rPr lang="uk-UA" sz="2400" b="1" dirty="0"/>
              <a:t>до людей, де можуть прогодуватися.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4" y="3674636"/>
            <a:ext cx="3470248" cy="26026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220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3552" y="538399"/>
            <a:ext cx="10047383" cy="673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 зиму до нас </a:t>
            </a:r>
            <a:r>
              <a:rPr lang="ru-RU" sz="4000" b="1" dirty="0" err="1"/>
              <a:t>прилітають</a:t>
            </a:r>
            <a:r>
              <a:rPr lang="ru-RU" sz="4000" b="1" dirty="0"/>
              <a:t> </a:t>
            </a:r>
            <a:r>
              <a:rPr lang="ru-RU" sz="4000" b="1" dirty="0" err="1"/>
              <a:t>північні</a:t>
            </a:r>
            <a:r>
              <a:rPr lang="ru-RU" sz="4000" b="1" dirty="0"/>
              <a:t> </a:t>
            </a:r>
            <a:r>
              <a:rPr lang="ru-RU" sz="4000" b="1" dirty="0" err="1"/>
              <a:t>гості</a:t>
            </a:r>
            <a:r>
              <a:rPr lang="ru-RU" sz="4000" b="1" dirty="0"/>
              <a:t>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02" y="3745524"/>
            <a:ext cx="3337625" cy="22261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7045" r="1515" b="17183"/>
          <a:stretch/>
        </p:blipFill>
        <p:spPr>
          <a:xfrm>
            <a:off x="949245" y="3745524"/>
            <a:ext cx="3240000" cy="22261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65" y="1402103"/>
            <a:ext cx="3627182" cy="24205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480890" y="2833577"/>
            <a:ext cx="1912306" cy="69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Снігур</a:t>
            </a:r>
            <a:r>
              <a:rPr lang="uk-UA" sz="2800" b="1" dirty="0"/>
              <a:t>і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01183" y="2855400"/>
            <a:ext cx="2019925" cy="69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Чечітки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57591" y="3909478"/>
            <a:ext cx="2323364" cy="69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Омелюхи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191031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89643" y="1344804"/>
            <a:ext cx="5420298" cy="473725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6945" y="1366094"/>
            <a:ext cx="5420298" cy="47372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23720" y="494332"/>
            <a:ext cx="9827046" cy="6734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Вибери </a:t>
            </a:r>
            <a:r>
              <a:rPr lang="uk-UA" sz="4000" b="1" dirty="0">
                <a:solidFill>
                  <a:schemeClr val="bg1"/>
                </a:solidFill>
              </a:rPr>
              <a:t>зайве. Поясни свій вибір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14" y="1448741"/>
            <a:ext cx="2514855" cy="21843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r="3339"/>
          <a:stretch/>
        </p:blipFill>
        <p:spPr>
          <a:xfrm>
            <a:off x="3481328" y="2704506"/>
            <a:ext cx="2390661" cy="185713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5" r="9618"/>
          <a:stretch/>
        </p:blipFill>
        <p:spPr>
          <a:xfrm>
            <a:off x="793214" y="3713431"/>
            <a:ext cx="2514855" cy="20899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 r="-932" b="17183"/>
          <a:stretch/>
        </p:blipFill>
        <p:spPr>
          <a:xfrm>
            <a:off x="6367750" y="1793608"/>
            <a:ext cx="2683937" cy="18217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22" y="2292075"/>
            <a:ext cx="1975665" cy="268199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49" y="3863755"/>
            <a:ext cx="2683937" cy="17892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6608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822" y="494528"/>
            <a:ext cx="9683826" cy="7834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Висновок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88632" y="1442805"/>
            <a:ext cx="6936556" cy="230293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Птахи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живляться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комахами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плодами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насінням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Цього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корму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щораз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менше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для них і вони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вимушені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перелітати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Зміни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комах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пов’язані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похолоданням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Голод для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дуже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страшний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42805"/>
            <a:ext cx="2757351" cy="393345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240172" y="3942867"/>
            <a:ext cx="6633476" cy="1345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Досліди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/>
              <a:t>птахи </a:t>
            </a:r>
            <a:r>
              <a:rPr lang="ru-RU" sz="2400" b="1" dirty="0" err="1"/>
              <a:t>живуть</a:t>
            </a:r>
            <a:r>
              <a:rPr lang="ru-RU" sz="2400" b="1" dirty="0"/>
              <a:t> </a:t>
            </a:r>
            <a:r>
              <a:rPr lang="ru-RU" sz="2400" b="1" dirty="0" err="1"/>
              <a:t>поблизу</a:t>
            </a:r>
            <a:r>
              <a:rPr lang="ru-RU" sz="2400" b="1" dirty="0"/>
              <a:t> </a:t>
            </a:r>
            <a:r>
              <a:rPr lang="ru-RU" sz="2400" b="1" dirty="0" err="1"/>
              <a:t>твого</a:t>
            </a:r>
            <a:r>
              <a:rPr lang="ru-RU" sz="2400" b="1" dirty="0"/>
              <a:t> </a:t>
            </a:r>
            <a:r>
              <a:rPr lang="ru-RU" sz="2400" b="1" dirty="0" err="1"/>
              <a:t>житла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?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/>
              <a:t>— у </a:t>
            </a:r>
            <a:r>
              <a:rPr lang="ru-RU" sz="2400" b="1" dirty="0" err="1"/>
              <a:t>лісах</a:t>
            </a:r>
            <a:r>
              <a:rPr lang="ru-RU" sz="2400" b="1" dirty="0"/>
              <a:t> і парках? </a:t>
            </a:r>
          </a:p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які</a:t>
            </a:r>
            <a:r>
              <a:rPr lang="ru-RU" sz="2400" b="1" dirty="0"/>
              <a:t> — </a:t>
            </a:r>
            <a:r>
              <a:rPr lang="ru-RU" sz="2400" b="1" dirty="0" err="1"/>
              <a:t>поблизу</a:t>
            </a:r>
            <a:r>
              <a:rPr lang="ru-RU" sz="2400" b="1" dirty="0"/>
              <a:t> </a:t>
            </a:r>
            <a:r>
              <a:rPr lang="ru-RU" sz="2400" b="1" dirty="0" err="1"/>
              <a:t>водойм</a:t>
            </a:r>
            <a:r>
              <a:rPr lang="ru-RU" sz="2400" b="1" dirty="0"/>
              <a:t>?</a:t>
            </a:r>
            <a:endParaRPr lang="uk-UA" sz="24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10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38212" y="465138"/>
            <a:ext cx="1034838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907150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38212" y="1243196"/>
            <a:ext cx="5120226" cy="5635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Підпиши частини тіла ворони сірої – ґави.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4 ЯДС\1 Грущинська\2 Людина і природа восени\№026 Чи всі птахи восени відлітають у теплі краї\2024-10-25_2033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3193" r="462" b="306"/>
          <a:stretch/>
        </p:blipFill>
        <p:spPr bwMode="auto">
          <a:xfrm>
            <a:off x="916178" y="1955722"/>
            <a:ext cx="5120226" cy="260011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88794" y="1243196"/>
            <a:ext cx="4997797" cy="10923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Як гадаєш, чому мухоловка й рибалочка належать до перелітних птахів? Напиши. Скористайся світлинами-підказками.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D:\2 клас\4 ЯДС\1 Грущинська\2 Людина і природа восени\№026 Чи всі птахи восени відлітають у теплі краї\2024-10-25_2042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" t="48627" r="41" b="1922"/>
          <a:stretch/>
        </p:blipFill>
        <p:spPr bwMode="auto">
          <a:xfrm>
            <a:off x="5728771" y="4972144"/>
            <a:ext cx="5906516" cy="7472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80365" y="4972144"/>
            <a:ext cx="4808701" cy="67552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Який із перелітних птахів НЕ належить до осілих? Підкресли.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17" y="3306821"/>
            <a:ext cx="2367074" cy="14807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3" y="3333002"/>
            <a:ext cx="2027105" cy="14807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196010" y="237964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1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3890" y="307510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47591" y="249032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96010" y="386548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7586" y="371719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5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586" y="301443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17043" r="57111" b="73941"/>
          <a:stretch/>
        </p:blipFill>
        <p:spPr>
          <a:xfrm>
            <a:off x="6303593" y="2389768"/>
            <a:ext cx="4982998" cy="81092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Прямоугольник 29"/>
          <p:cNvSpPr/>
          <p:nvPr/>
        </p:nvSpPr>
        <p:spPr>
          <a:xfrm>
            <a:off x="6420617" y="2450833"/>
            <a:ext cx="4997797" cy="68879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Вони восени відлітають у вирій.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12393" y="5345786"/>
            <a:ext cx="78245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4528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70" y="5176009"/>
            <a:ext cx="2124263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3"/>
            <a:ext cx="2124263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4" y="2573665"/>
            <a:ext cx="2124263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70" y="2519353"/>
            <a:ext cx="2124263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9"/>
            <a:ext cx="2124263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4" y="5185579"/>
            <a:ext cx="2124263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1010" y="1453214"/>
            <a:ext cx="2124263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8914" y="1462784"/>
            <a:ext cx="2124263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4099" y="1434072"/>
            <a:ext cx="2124263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370" y="4120253"/>
            <a:ext cx="2124263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8914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10458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7619" y="494530"/>
            <a:ext cx="10036367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5" y="2153758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7264" y="1434070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911639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2689" y="493776"/>
            <a:ext cx="10566718" cy="9163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ля </a:t>
            </a:r>
            <a:r>
              <a:rPr lang="uk-UA" sz="28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2800" b="1" dirty="0" smtClean="0">
                <a:solidFill>
                  <a:schemeClr val="bg1"/>
                </a:solidFill>
              </a:rPr>
              <a:t>прямокутник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802689" y="1509310"/>
            <a:ext cx="10648622" cy="4650277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920612" y="1842911"/>
            <a:ext cx="6279614" cy="28842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Усміхнися всім навколо: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Небу, сонцю, квітам, людям,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І тоді обов’язково</a:t>
            </a:r>
          </a:p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День тобі веселим буде!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" b="89039" l="0" r="100000">
                        <a14:foregroundMark x1="37700" y1="25246" x2="34600" y2="27956"/>
                        <a14:foregroundMark x1="56700" y1="25616" x2="56700" y2="27956"/>
                        <a14:foregroundMark x1="48100" y1="69704" x2="54300" y2="47537"/>
                        <a14:foregroundMark x1="50800" y1="66502" x2="72400" y2="45813"/>
                        <a14:foregroundMark x1="49800" y1="55172" x2="26500" y2="41379"/>
                        <a14:foregroundMark x1="39100" y1="68596" x2="36000" y2="57143"/>
                        <a14:foregroundMark x1="59800" y1="64778" x2="70000" y2="5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0" b="11373"/>
          <a:stretch/>
        </p:blipFill>
        <p:spPr>
          <a:xfrm>
            <a:off x="7310395" y="1842911"/>
            <a:ext cx="3786238" cy="272206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7618" y="453045"/>
            <a:ext cx="10039015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4700" y="1402252"/>
            <a:ext cx="7490660" cy="248578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Поміркуй, яка тваринка подобається тобі найбільше? Опиши якості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, які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тобі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особливо симпатичні 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цьому звірі.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Наприклад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Кішка 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(ласкава, затишна, незалежна і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.). </a:t>
            </a:r>
            <a:endParaRPr lang="uk-UA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</a:rPr>
              <a:t>Бджола (маленька, корисна, працьовита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</a:rPr>
              <a:t>.)</a:t>
            </a:r>
            <a:endParaRPr lang="uk-UA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0070C0"/>
                </a:solidFill>
              </a:rPr>
              <a:t>Папуга (яскравий, веселий, незвичайний і т. д.)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Собака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(вірний, веселий, хороший компаньйон і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</a:rPr>
              <a:t>т.д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.).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b="1" dirty="0" smtClean="0">
                <a:solidFill>
                  <a:srgbClr val="FFC000"/>
                </a:solidFill>
              </a:rPr>
              <a:t>Хом'як </a:t>
            </a:r>
            <a:r>
              <a:rPr lang="uk-UA" sz="2000" b="1" dirty="0">
                <a:solidFill>
                  <a:srgbClr val="FFC000"/>
                </a:solidFill>
              </a:rPr>
              <a:t>(милий, невибагливий, забавний і </a:t>
            </a:r>
            <a:r>
              <a:rPr lang="uk-UA" sz="2000" b="1" dirty="0" err="1" smtClean="0">
                <a:solidFill>
                  <a:srgbClr val="FFC000"/>
                </a:solidFill>
              </a:rPr>
              <a:t>т.д</a:t>
            </a:r>
            <a:r>
              <a:rPr lang="uk-UA" sz="2000" b="1" dirty="0" smtClean="0">
                <a:solidFill>
                  <a:srgbClr val="FFC000"/>
                </a:solidFill>
              </a:rPr>
              <a:t>.).</a:t>
            </a:r>
          </a:p>
        </p:txBody>
      </p:sp>
      <p:pic>
        <p:nvPicPr>
          <p:cNvPr id="1026" name="Picture 2" descr="https://kotomaniya.com.ua/wp-content/uploads/2021/01/123-768x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30" y="1400452"/>
            <a:ext cx="1828003" cy="20362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akty.com.ua/wp-content/uploads/2022/05/24/pes-patron-640x36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6955"/>
          <a:stretch/>
        </p:blipFill>
        <p:spPr bwMode="auto">
          <a:xfrm>
            <a:off x="6273918" y="3938949"/>
            <a:ext cx="2906577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9/90/%D0%A5%D0%BE%D0%BC%D1%8F%D0%BA_%D0%B1%D1%80%D0%B0%D0%BD%D0%B4%D1%82%D0%B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354" y="3846687"/>
            <a:ext cx="1721279" cy="198536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тегорія ᐈ Співочий папуга - 💙💛 Купуйте в мережі онлайн Зоомагазинів  MasterZoo 💙💛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r="34524"/>
          <a:stretch/>
        </p:blipFill>
        <p:spPr bwMode="auto">
          <a:xfrm>
            <a:off x="3540593" y="3949148"/>
            <a:ext cx="254836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Бджоли — Вікіпеді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09" y="3949148"/>
            <a:ext cx="2394438" cy="189310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71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7850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64" y="146418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9" y="1464187"/>
            <a:ext cx="3828361" cy="719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Чому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комахи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зникають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восени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Куди</a:t>
            </a:r>
            <a:r>
              <a:rPr lang="ru-RU" sz="2000" b="1" dirty="0" smtClean="0">
                <a:solidFill>
                  <a:schemeClr val="bg1"/>
                </a:solidFill>
              </a:rPr>
              <a:t> вони </a:t>
            </a:r>
            <a:r>
              <a:rPr lang="ru-RU" sz="2000" b="1" dirty="0" err="1" smtClean="0">
                <a:solidFill>
                  <a:schemeClr val="bg1"/>
                </a:solidFill>
              </a:rPr>
              <a:t>ховаються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01874" y="4645358"/>
            <a:ext cx="7303148" cy="135883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із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життям птахів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восени; дослідимо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зв’язок змін у житті птахів зі змінами в природі;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вчитимемось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відрізняти перелітних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й осілих птахів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України. Дізнаємось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причини відльоту птахів у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вирій.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70305" y="1464188"/>
            <a:ext cx="3868992" cy="7194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Як стан </a:t>
            </a:r>
            <a:r>
              <a:rPr lang="ru-RU" sz="2000" b="1" dirty="0" err="1"/>
              <a:t>неживої</a:t>
            </a:r>
            <a:r>
              <a:rPr lang="ru-RU" sz="2000" b="1" dirty="0"/>
              <a:t> і </a:t>
            </a:r>
            <a:r>
              <a:rPr lang="ru-RU" sz="2000" b="1" dirty="0" err="1"/>
              <a:t>живої</a:t>
            </a:r>
            <a:r>
              <a:rPr lang="ru-RU" sz="2000" b="1" dirty="0"/>
              <a:t> </a:t>
            </a:r>
            <a:r>
              <a:rPr lang="ru-RU" sz="2000" b="1" dirty="0" err="1"/>
              <a:t>природи</a:t>
            </a:r>
            <a:r>
              <a:rPr lang="ru-RU" sz="2000" b="1" dirty="0"/>
              <a:t> </a:t>
            </a:r>
            <a:r>
              <a:rPr lang="ru-RU" sz="2000" b="1" dirty="0" err="1"/>
              <a:t>впливає</a:t>
            </a:r>
            <a:r>
              <a:rPr lang="ru-RU" sz="2000" b="1" dirty="0"/>
              <a:t> на </a:t>
            </a:r>
            <a:r>
              <a:rPr lang="ru-RU" sz="2000" b="1" dirty="0" err="1"/>
              <a:t>життя</a:t>
            </a:r>
            <a:r>
              <a:rPr lang="ru-RU" sz="2000" b="1" dirty="0"/>
              <a:t> </a:t>
            </a:r>
            <a:r>
              <a:rPr lang="ru-RU" sz="2000" b="1" dirty="0" err="1" smtClean="0"/>
              <a:t>риб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r="13232"/>
          <a:stretch/>
        </p:blipFill>
        <p:spPr>
          <a:xfrm>
            <a:off x="2406882" y="2262153"/>
            <a:ext cx="1979588" cy="157345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7" y="2256269"/>
            <a:ext cx="1573451" cy="157345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Гніздо мурахи картинки, стокові Гніздо мурахи фотографії, зображення |  Скачати з Depositphoto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1" r="-11"/>
          <a:stretch/>
        </p:blipFill>
        <p:spPr bwMode="auto">
          <a:xfrm>
            <a:off x="4509320" y="2262153"/>
            <a:ext cx="1929340" cy="157933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91" y="2262153"/>
            <a:ext cx="2002406" cy="150180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708525" y="3928059"/>
            <a:ext cx="2310096" cy="629163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Яких птахів ти </a:t>
            </a:r>
            <a:r>
              <a:rPr lang="uk-UA" sz="2000" b="1" dirty="0" smtClean="0"/>
              <a:t>бачив/ла </a:t>
            </a:r>
            <a:r>
              <a:rPr lang="uk-UA" sz="2000" b="1" dirty="0"/>
              <a:t>восени?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8959" y="4016194"/>
            <a:ext cx="5266063" cy="4905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Чим птахи </a:t>
            </a:r>
            <a:r>
              <a:rPr lang="ru-RU" sz="2000" b="1" dirty="0" err="1"/>
              <a:t>відрізняються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інших</a:t>
            </a:r>
            <a:r>
              <a:rPr lang="ru-RU" sz="2000" b="1" dirty="0"/>
              <a:t> </a:t>
            </a:r>
            <a:r>
              <a:rPr lang="ru-RU" sz="2000" b="1" dirty="0" err="1"/>
              <a:t>тварин</a:t>
            </a:r>
            <a:r>
              <a:rPr lang="ru-RU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5242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8973" y="494332"/>
            <a:ext cx="9562641" cy="6183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 будову птаха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62631BB-9A49-4FEF-A9C3-FA63E59E7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0"/>
          <a:stretch/>
        </p:blipFill>
        <p:spPr>
          <a:xfrm>
            <a:off x="4580012" y="1275555"/>
            <a:ext cx="6435881" cy="4199175"/>
          </a:xfrm>
          <a:prstGeom prst="rect">
            <a:avLst/>
          </a:prstGeom>
        </p:spPr>
      </p:pic>
      <p:sp>
        <p:nvSpPr>
          <p:cNvPr id="10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A8112E32-5C31-430B-90F3-F23ECCF03D63}"/>
              </a:ext>
            </a:extLst>
          </p:cNvPr>
          <p:cNvSpPr/>
          <p:nvPr/>
        </p:nvSpPr>
        <p:spPr>
          <a:xfrm>
            <a:off x="5729442" y="1275556"/>
            <a:ext cx="1463898" cy="545284"/>
          </a:xfrm>
          <a:prstGeom prst="wedgeRoundRectCallout">
            <a:avLst>
              <a:gd name="adj1" fmla="val 105476"/>
              <a:gd name="adj2" fmla="val 5235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</a:t>
            </a:r>
          </a:p>
        </p:txBody>
      </p:sp>
      <p:sp>
        <p:nvSpPr>
          <p:cNvPr id="11" name="Бульбашка прямої мови: прямокутна з округленими кутами 10">
            <a:extLst>
              <a:ext uri="{FF2B5EF4-FFF2-40B4-BE49-F238E27FC236}">
                <a16:creationId xmlns="" xmlns:a16="http://schemas.microsoft.com/office/drawing/2014/main" id="{7946D0DE-F619-4B49-B076-DC93EB2D7DF9}"/>
              </a:ext>
            </a:extLst>
          </p:cNvPr>
          <p:cNvSpPr/>
          <p:nvPr/>
        </p:nvSpPr>
        <p:spPr>
          <a:xfrm>
            <a:off x="9195291" y="1464187"/>
            <a:ext cx="1463898" cy="545284"/>
          </a:xfrm>
          <a:prstGeom prst="wedgeRoundRectCallout">
            <a:avLst>
              <a:gd name="adj1" fmla="val -86116"/>
              <a:gd name="adj2" fmla="val 2207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дзьоб</a:t>
            </a:r>
          </a:p>
        </p:txBody>
      </p:sp>
      <p:sp>
        <p:nvSpPr>
          <p:cNvPr id="12" name="Бульбашка прямої мови: прямокутна з округленими кутами 11">
            <a:extLst>
              <a:ext uri="{FF2B5EF4-FFF2-40B4-BE49-F238E27FC236}">
                <a16:creationId xmlns="" xmlns:a16="http://schemas.microsoft.com/office/drawing/2014/main" id="{83823FF0-2BF5-4670-84D2-13ACE32838C7}"/>
              </a:ext>
            </a:extLst>
          </p:cNvPr>
          <p:cNvSpPr/>
          <p:nvPr/>
        </p:nvSpPr>
        <p:spPr>
          <a:xfrm>
            <a:off x="4733089" y="1894493"/>
            <a:ext cx="1463898" cy="545284"/>
          </a:xfrm>
          <a:prstGeom prst="wedgeRoundRectCallout">
            <a:avLst>
              <a:gd name="adj1" fmla="val 125577"/>
              <a:gd name="adj2" fmla="val 127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тулуб</a:t>
            </a:r>
          </a:p>
        </p:txBody>
      </p:sp>
      <p:sp>
        <p:nvSpPr>
          <p:cNvPr id="13" name="Бульбашка прямої мови: прямокутна з округленими кутами 12">
            <a:extLst>
              <a:ext uri="{FF2B5EF4-FFF2-40B4-BE49-F238E27FC236}">
                <a16:creationId xmlns="" xmlns:a16="http://schemas.microsoft.com/office/drawing/2014/main" id="{0795C61D-ED01-44A0-A7F8-8B03E6B4E77C}"/>
              </a:ext>
            </a:extLst>
          </p:cNvPr>
          <p:cNvSpPr/>
          <p:nvPr/>
        </p:nvSpPr>
        <p:spPr>
          <a:xfrm>
            <a:off x="8520966" y="2357419"/>
            <a:ext cx="1463898" cy="545284"/>
          </a:xfrm>
          <a:prstGeom prst="wedgeRoundRectCallout">
            <a:avLst>
              <a:gd name="adj1" fmla="val -133857"/>
              <a:gd name="adj2" fmla="val 2440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крила</a:t>
            </a:r>
          </a:p>
        </p:txBody>
      </p:sp>
      <p:sp>
        <p:nvSpPr>
          <p:cNvPr id="14" name="Бульбашка прямої мови: прямокутна з округленими кутами 13">
            <a:extLst>
              <a:ext uri="{FF2B5EF4-FFF2-40B4-BE49-F238E27FC236}">
                <a16:creationId xmlns="" xmlns:a16="http://schemas.microsoft.com/office/drawing/2014/main" id="{6088210C-1A93-452C-A494-61C710180169}"/>
              </a:ext>
            </a:extLst>
          </p:cNvPr>
          <p:cNvSpPr/>
          <p:nvPr/>
        </p:nvSpPr>
        <p:spPr>
          <a:xfrm>
            <a:off x="3819334" y="3819914"/>
            <a:ext cx="1394691" cy="515576"/>
          </a:xfrm>
          <a:prstGeom prst="wedgeRoundRectCallout">
            <a:avLst>
              <a:gd name="adj1" fmla="val 69042"/>
              <a:gd name="adj2" fmla="val -24576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хвіст</a:t>
            </a:r>
          </a:p>
        </p:txBody>
      </p:sp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2418777D-66A6-4B7A-B4DE-B415CB89BDD5}"/>
              </a:ext>
            </a:extLst>
          </p:cNvPr>
          <p:cNvSpPr/>
          <p:nvPr/>
        </p:nvSpPr>
        <p:spPr>
          <a:xfrm>
            <a:off x="4445978" y="4730181"/>
            <a:ext cx="1463898" cy="545284"/>
          </a:xfrm>
          <a:prstGeom prst="wedgeRoundRectCallout">
            <a:avLst>
              <a:gd name="adj1" fmla="val 118667"/>
              <a:gd name="adj2" fmla="val -26906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лапи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C962727-6F63-423C-A2A1-BE426D693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3579" r="62176" b="65589"/>
          <a:stretch/>
        </p:blipFill>
        <p:spPr>
          <a:xfrm>
            <a:off x="8355957" y="3601909"/>
            <a:ext cx="1666885" cy="1467163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Бульбашка прямої мови: прямокутна з округленими кутами 16">
            <a:extLst>
              <a:ext uri="{FF2B5EF4-FFF2-40B4-BE49-F238E27FC236}">
                <a16:creationId xmlns="" xmlns:a16="http://schemas.microsoft.com/office/drawing/2014/main" id="{C51A2999-C266-467E-A27B-A23A2DBABA1D}"/>
              </a:ext>
            </a:extLst>
          </p:cNvPr>
          <p:cNvSpPr/>
          <p:nvPr/>
        </p:nvSpPr>
        <p:spPr>
          <a:xfrm>
            <a:off x="9779185" y="5075866"/>
            <a:ext cx="1463898" cy="545284"/>
          </a:xfrm>
          <a:prstGeom prst="wedgeRoundRectCallout">
            <a:avLst>
              <a:gd name="adj1" fmla="val -52823"/>
              <a:gd name="adj2" fmla="val -17589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пір’я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61598" y="1261562"/>
            <a:ext cx="2765234" cy="10958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будові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всіх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спільними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3518" y="2439777"/>
            <a:ext cx="3121706" cy="10958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істотні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ознаки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відрізняють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птаха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інших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1598" y="3601909"/>
            <a:ext cx="2651729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Передні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кінцівки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перетворилися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крила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тіло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вкрите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пір'ям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40246" y="5562664"/>
            <a:ext cx="7206649" cy="4855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Поміркуй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спосіб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змінюється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851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754" y="582664"/>
            <a:ext cx="9827046" cy="6809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Життя птахів восени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21929" y="3701668"/>
            <a:ext cx="9555146" cy="22145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b="1" dirty="0" err="1" smtClean="0"/>
              <a:t>Восени</a:t>
            </a:r>
            <a:r>
              <a:rPr lang="ru-RU" sz="2400" b="1" dirty="0" smtClean="0"/>
              <a:t> </a:t>
            </a:r>
            <a:r>
              <a:rPr lang="ru-RU" sz="2400" b="1" dirty="0" err="1"/>
              <a:t>дні</a:t>
            </a:r>
            <a:r>
              <a:rPr lang="ru-RU" sz="2400" b="1" dirty="0"/>
              <a:t> </a:t>
            </a:r>
            <a:r>
              <a:rPr lang="ru-RU" sz="2400" b="1" dirty="0" err="1"/>
              <a:t>поступово</a:t>
            </a:r>
            <a:r>
              <a:rPr lang="ru-RU" sz="2400" b="1" dirty="0"/>
              <a:t> </a:t>
            </a:r>
            <a:r>
              <a:rPr lang="ru-RU" sz="2400" b="1" dirty="0" err="1"/>
              <a:t>стають</a:t>
            </a:r>
            <a:r>
              <a:rPr lang="ru-RU" sz="2400" b="1" dirty="0"/>
              <a:t> </a:t>
            </a:r>
            <a:r>
              <a:rPr lang="ru-RU" sz="2400" b="1" dirty="0" err="1"/>
              <a:t>коротшими</a:t>
            </a:r>
            <a:r>
              <a:rPr lang="ru-RU" sz="2400" b="1" dirty="0"/>
              <a:t>, а </a:t>
            </a:r>
            <a:r>
              <a:rPr lang="ru-RU" sz="2400" b="1" dirty="0" err="1"/>
              <a:t>ночі</a:t>
            </a:r>
            <a:r>
              <a:rPr lang="ru-RU" sz="2400" b="1" dirty="0"/>
              <a:t> — </a:t>
            </a:r>
            <a:r>
              <a:rPr lang="ru-RU" sz="2400" b="1" dirty="0" err="1"/>
              <a:t>довшими</a:t>
            </a:r>
            <a:r>
              <a:rPr lang="ru-RU" sz="2400" b="1" dirty="0"/>
              <a:t>. </a:t>
            </a:r>
            <a:r>
              <a:rPr lang="ru-RU" sz="2400" b="1" dirty="0" err="1" smtClean="0"/>
              <a:t>Насуваються</a:t>
            </a:r>
            <a:r>
              <a:rPr lang="ru-RU" sz="2400" b="1" dirty="0" smtClean="0"/>
              <a:t> холоди, землю </a:t>
            </a:r>
            <a:r>
              <a:rPr lang="ru-RU" sz="2400" b="1" dirty="0" err="1" smtClean="0"/>
              <a:t>вкриває</a:t>
            </a:r>
            <a:r>
              <a:rPr lang="ru-RU" sz="2400" b="1" dirty="0" smtClean="0"/>
              <a:t> опале </a:t>
            </a:r>
            <a:r>
              <a:rPr lang="ru-RU" sz="2400" b="1" dirty="0" err="1" smtClean="0"/>
              <a:t>листя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комахи</a:t>
            </a:r>
            <a:r>
              <a:rPr lang="ru-RU" sz="2400" b="1" dirty="0" smtClean="0"/>
              <a:t> й </a:t>
            </a:r>
            <a:r>
              <a:rPr lang="ru-RU" sz="2400" b="1" dirty="0" err="1" smtClean="0"/>
              <a:t>інші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живляться</a:t>
            </a:r>
            <a:r>
              <a:rPr lang="ru-RU" sz="2400" b="1" dirty="0" smtClean="0"/>
              <a:t> птахи. От і доводиться </a:t>
            </a:r>
            <a:r>
              <a:rPr lang="ru-RU" sz="2400" b="1" dirty="0" err="1" smtClean="0"/>
              <a:t>деяким</a:t>
            </a:r>
            <a:r>
              <a:rPr lang="ru-RU" sz="2400" b="1" dirty="0" smtClean="0"/>
              <a:t> нашим птахам </a:t>
            </a:r>
            <a:r>
              <a:rPr lang="ru-RU" sz="2400" b="1" dirty="0" err="1" smtClean="0"/>
              <a:t>лаштуватися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далеку</a:t>
            </a:r>
            <a:r>
              <a:rPr lang="ru-RU" sz="2400" b="1" dirty="0" smtClean="0"/>
              <a:t> дорогу, </a:t>
            </a:r>
            <a:r>
              <a:rPr lang="ru-RU" sz="2400" b="1" dirty="0" err="1" smtClean="0"/>
              <a:t>навздогін</a:t>
            </a:r>
            <a:r>
              <a:rPr lang="ru-RU" sz="2400" b="1" dirty="0" smtClean="0"/>
              <a:t> теплу. </a:t>
            </a:r>
          </a:p>
          <a:p>
            <a:pPr algn="ctr"/>
            <a:r>
              <a:rPr lang="ru-RU" sz="2400" b="1" dirty="0" smtClean="0"/>
              <a:t>Таких </a:t>
            </a:r>
            <a:r>
              <a:rPr lang="ru-RU" sz="2400" b="1" dirty="0" err="1" smtClean="0"/>
              <a:t>птахів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перелітними</a:t>
            </a:r>
            <a:r>
              <a:rPr lang="ru-RU" sz="2400" b="1" dirty="0" smtClean="0">
                <a:solidFill>
                  <a:srgbClr val="FFFF00"/>
                </a:solidFill>
              </a:rPr>
              <a:t>.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9167" l="1124" r="966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75" y="1263638"/>
            <a:ext cx="2559927" cy="2070952"/>
          </a:xfrm>
          <a:prstGeom prst="rect">
            <a:avLst/>
          </a:prstGeom>
        </p:spPr>
      </p:pic>
      <p:pic>
        <p:nvPicPr>
          <p:cNvPr id="2050" name="Picture 2" descr="D:\2 клас\4 ЯДС\1 Грущинська\2 Людина і природа восени\№026 Чи всі птахи восени відлітають у теплі краї\2024-10-25_1924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1" r="627" b="45112"/>
          <a:stretch/>
        </p:blipFill>
        <p:spPr bwMode="auto">
          <a:xfrm>
            <a:off x="1521929" y="1385376"/>
            <a:ext cx="6550889" cy="215103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768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0868" y="494529"/>
            <a:ext cx="10238598" cy="739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8" y="1302030"/>
            <a:ext cx="10238598" cy="4823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583" y="2034863"/>
            <a:ext cx="665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Перелітні</a:t>
            </a:r>
            <a:r>
              <a:rPr lang="ru-RU" sz="2800" b="1" dirty="0">
                <a:solidFill>
                  <a:srgbClr val="C00000"/>
                </a:solidFill>
              </a:rPr>
              <a:t> пташки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птахи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на зиму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покидають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рідний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край.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455" y="3130489"/>
            <a:ext cx="6234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</a:rPr>
              <a:t>Перельоти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природне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явище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птахів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Причиною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перельотів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є голод, а не холод.</a:t>
            </a:r>
          </a:p>
        </p:txBody>
      </p:sp>
    </p:spTree>
    <p:extLst>
      <p:ext uri="{BB962C8B-B14F-4D97-AF65-F5344CB8AC3E}">
        <p14:creationId xmlns:p14="http://schemas.microsoft.com/office/powerpoint/2010/main" val="35123300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6602" y="1443209"/>
            <a:ext cx="2575817" cy="12646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Першими відлітають 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комахоїдні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птахи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8749"/>
          <a:stretch/>
        </p:blipFill>
        <p:spPr>
          <a:xfrm>
            <a:off x="3729366" y="3572952"/>
            <a:ext cx="2583299" cy="221103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8554" r="3194" b="3147"/>
          <a:stretch/>
        </p:blipFill>
        <p:spPr>
          <a:xfrm>
            <a:off x="3706817" y="1442887"/>
            <a:ext cx="2854082" cy="19735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60"/>
          <a:stretch/>
        </p:blipFill>
        <p:spPr>
          <a:xfrm>
            <a:off x="1046602" y="2828101"/>
            <a:ext cx="2575817" cy="21720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729366" y="2718302"/>
            <a:ext cx="1668898" cy="56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Стрижі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33717" y="5027748"/>
            <a:ext cx="1647179" cy="56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Ластівки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57898" y="5635428"/>
            <a:ext cx="1654767" cy="5681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Солов’ї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6602" y="582664"/>
            <a:ext cx="9926198" cy="766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Які птахи відлітають першими?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36613" y="1476337"/>
            <a:ext cx="4032173" cy="82970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Пізніше відлітають птахи, які </a:t>
            </a:r>
            <a:r>
              <a:rPr lang="uk-UA" sz="2400" b="1" u="sng" dirty="0">
                <a:solidFill>
                  <a:schemeClr val="accent6">
                    <a:lumMod val="75000"/>
                  </a:schemeClr>
                </a:solidFill>
              </a:rPr>
              <a:t>живляться рослинною їжею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" b="6457"/>
          <a:stretch/>
        </p:blipFill>
        <p:spPr>
          <a:xfrm>
            <a:off x="6917868" y="2429670"/>
            <a:ext cx="2506173" cy="19305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9" r="12126"/>
          <a:stretch/>
        </p:blipFill>
        <p:spPr>
          <a:xfrm flipH="1">
            <a:off x="8667173" y="4052805"/>
            <a:ext cx="2664260" cy="215914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829120" y="5488234"/>
            <a:ext cx="1838053" cy="5915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Перепілки 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313098" y="3005207"/>
            <a:ext cx="1534503" cy="5915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Дрозди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076638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1037" y="1329670"/>
            <a:ext cx="3276558" cy="11139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 тільки замерзають водойми,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відлітають у вирій </a:t>
            </a:r>
            <a:r>
              <a:rPr lang="uk-UA" sz="2000" b="1" u="sng" dirty="0">
                <a:solidFill>
                  <a:schemeClr val="accent6">
                    <a:lumMod val="75000"/>
                  </a:schemeClr>
                </a:solidFill>
              </a:rPr>
              <a:t>водоплавні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птахи.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04" y="2688116"/>
            <a:ext cx="3303891" cy="220259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0" y="1329670"/>
            <a:ext cx="3021722" cy="21157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72" y="2482211"/>
            <a:ext cx="3018428" cy="21491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55797" y="4979321"/>
            <a:ext cx="1827037" cy="5893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Лебеді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23216" y="3599670"/>
            <a:ext cx="2545920" cy="5893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Дикі качки 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15189" y="4684648"/>
            <a:ext cx="2207557" cy="5893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Дикі гуси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6602" y="582664"/>
            <a:ext cx="9926198" cy="747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Водоплавні птахи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217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769</Words>
  <Application>Microsoft Office PowerPoint</Application>
  <PresentationFormat>Произвольный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</cp:revision>
  <dcterms:created xsi:type="dcterms:W3CDTF">2018-01-05T16:38:53Z</dcterms:created>
  <dcterms:modified xsi:type="dcterms:W3CDTF">2024-10-30T14:06:41Z</dcterms:modified>
</cp:coreProperties>
</file>