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21" r:id="rId3"/>
    <p:sldId id="319" r:id="rId4"/>
    <p:sldId id="318" r:id="rId5"/>
    <p:sldId id="323" r:id="rId6"/>
    <p:sldId id="284" r:id="rId7"/>
    <p:sldId id="298" r:id="rId8"/>
    <p:sldId id="302" r:id="rId9"/>
    <p:sldId id="306" r:id="rId10"/>
    <p:sldId id="278" r:id="rId11"/>
    <p:sldId id="299" r:id="rId12"/>
    <p:sldId id="314" r:id="rId13"/>
    <p:sldId id="320" r:id="rId14"/>
    <p:sldId id="32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22.jp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3378" y="4580389"/>
            <a:ext cx="9014158" cy="10215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Які турботи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звірів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восени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6" r="29388"/>
          <a:stretch/>
        </p:blipFill>
        <p:spPr>
          <a:xfrm>
            <a:off x="1640007" y="1181874"/>
            <a:ext cx="3224658" cy="3051024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67158" y="1369107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189" y="594911"/>
            <a:ext cx="9907577" cy="1165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Вибери </a:t>
            </a:r>
            <a:r>
              <a:rPr lang="uk-UA" sz="3600" b="1" dirty="0">
                <a:solidFill>
                  <a:schemeClr val="bg1"/>
                </a:solidFill>
              </a:rPr>
              <a:t>те, що допомагає звірам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підготуватися </a:t>
            </a:r>
            <a:r>
              <a:rPr lang="uk-UA" sz="3600" b="1" dirty="0">
                <a:solidFill>
                  <a:schemeClr val="bg1"/>
                </a:solidFill>
              </a:rPr>
              <a:t>до зими</a:t>
            </a:r>
          </a:p>
        </p:txBody>
      </p:sp>
      <p:sp>
        <p:nvSpPr>
          <p:cNvPr id="2" name="Табличка 1"/>
          <p:cNvSpPr/>
          <p:nvPr/>
        </p:nvSpPr>
        <p:spPr>
          <a:xfrm>
            <a:off x="4581411" y="2971185"/>
            <a:ext cx="2403283" cy="910791"/>
          </a:xfrm>
          <a:prstGeom prst="plaqu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Пошуки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друзів</a:t>
            </a:r>
            <a:endParaRPr lang="ru-RU" sz="2800" b="1" dirty="0"/>
          </a:p>
        </p:txBody>
      </p:sp>
      <p:sp>
        <p:nvSpPr>
          <p:cNvPr id="8" name="Табличка 7"/>
          <p:cNvSpPr/>
          <p:nvPr/>
        </p:nvSpPr>
        <p:spPr>
          <a:xfrm>
            <a:off x="4581411" y="1978692"/>
            <a:ext cx="2403283" cy="876287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Линяння</a:t>
            </a:r>
            <a:endParaRPr lang="ru-RU" sz="2800" b="1" dirty="0"/>
          </a:p>
        </p:txBody>
      </p:sp>
      <p:sp>
        <p:nvSpPr>
          <p:cNvPr id="9" name="Табличка 8"/>
          <p:cNvSpPr/>
          <p:nvPr/>
        </p:nvSpPr>
        <p:spPr>
          <a:xfrm>
            <a:off x="1588753" y="1910978"/>
            <a:ext cx="2828325" cy="944003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Посилення живлення</a:t>
            </a:r>
            <a:endParaRPr lang="ru-RU" sz="2800" b="1" dirty="0"/>
          </a:p>
        </p:txBody>
      </p:sp>
      <p:sp>
        <p:nvSpPr>
          <p:cNvPr id="10" name="Табличка 9"/>
          <p:cNvSpPr/>
          <p:nvPr/>
        </p:nvSpPr>
        <p:spPr>
          <a:xfrm>
            <a:off x="7176298" y="1910977"/>
            <a:ext cx="3080406" cy="944003"/>
          </a:xfrm>
          <a:prstGeom prst="plaqu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Накопичення  запасів жиру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1827" r="14089" b="6659"/>
          <a:stretch/>
        </p:blipFill>
        <p:spPr>
          <a:xfrm flipH="1">
            <a:off x="4865496" y="3881976"/>
            <a:ext cx="1835112" cy="2639115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972" y="2998145"/>
            <a:ext cx="2723199" cy="27231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9" t="2917"/>
          <a:stretch/>
        </p:blipFill>
        <p:spPr>
          <a:xfrm flipH="1">
            <a:off x="1953495" y="3085221"/>
            <a:ext cx="1902407" cy="24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8468" y="560433"/>
            <a:ext cx="10234670" cy="816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8467" y="1443210"/>
            <a:ext cx="2943656" cy="949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Чому горностай змінює свою шубку?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r="940" b="9926"/>
          <a:stretch/>
        </p:blipFill>
        <p:spPr>
          <a:xfrm>
            <a:off x="999179" y="2433565"/>
            <a:ext cx="2831335" cy="18403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0" b="6627"/>
          <a:stretch/>
        </p:blipFill>
        <p:spPr>
          <a:xfrm>
            <a:off x="999179" y="4362066"/>
            <a:ext cx="2902944" cy="203277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502457" y="1434047"/>
            <a:ext cx="3132232" cy="907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запасають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собі</a:t>
            </a:r>
            <a:r>
              <a:rPr lang="ru-RU" sz="2400" b="1" dirty="0" smtClean="0"/>
              <a:t> на зиму корми </a:t>
            </a:r>
            <a:r>
              <a:rPr lang="ru-RU" sz="2400" b="1" dirty="0" err="1" smtClean="0"/>
              <a:t>їжаки</a:t>
            </a:r>
            <a:r>
              <a:rPr lang="ru-RU" sz="2400" b="1" dirty="0" smtClean="0"/>
              <a:t>?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86381" y="1434047"/>
            <a:ext cx="3106757" cy="907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Чому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білка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кріт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впадають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сплячку</a:t>
            </a:r>
            <a:r>
              <a:rPr lang="ru-RU" sz="2400" b="1" dirty="0" smtClean="0"/>
              <a:t>?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86351" y="4924904"/>
            <a:ext cx="5368656" cy="90709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знаєш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осіннє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своєї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улюбленої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тварини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Їжак: опис, харчування, де живуть, як народжуються - Dovidka.biz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57" y="2433565"/>
            <a:ext cx="3132232" cy="23582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ізнаємося, як зимують білки, чим харчуютьс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588"/>
          <a:stretch/>
        </p:blipFill>
        <p:spPr bwMode="auto">
          <a:xfrm>
            <a:off x="8086381" y="2433565"/>
            <a:ext cx="3073707" cy="233729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114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58468" y="2086078"/>
            <a:ext cx="4558674" cy="40907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24561" y="1490412"/>
            <a:ext cx="4199223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змінює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забарвлення хутра?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6623" y="2150674"/>
            <a:ext cx="1692874" cy="2394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6623" y="4256813"/>
            <a:ext cx="1410355" cy="1762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t="3504"/>
          <a:stretch/>
        </p:blipFill>
        <p:spPr>
          <a:xfrm flipH="1">
            <a:off x="1651780" y="2319832"/>
            <a:ext cx="1472393" cy="18005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58468" y="560433"/>
            <a:ext cx="10234670" cy="816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«Назви тваринку, яка …»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" y="4450320"/>
            <a:ext cx="2129815" cy="125659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489408" y="2075077"/>
            <a:ext cx="4604577" cy="40907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07586" y="1490412"/>
            <a:ext cx="5585552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взимку не веде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активний спосіб життя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8" b="8203"/>
          <a:stretch/>
        </p:blipFill>
        <p:spPr>
          <a:xfrm>
            <a:off x="9228889" y="2319832"/>
            <a:ext cx="1388124" cy="1811597"/>
          </a:xfrm>
          <a:prstGeom prst="rect">
            <a:avLst/>
          </a:prstGeom>
        </p:spPr>
      </p:pic>
      <p:pic>
        <p:nvPicPr>
          <p:cNvPr id="15" name="Picture 4" descr="https://derevo-kazok.org/uploads/tale-img/vovk-i-cholovi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2793" y="4072256"/>
            <a:ext cx="1693853" cy="184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43" y="4244268"/>
            <a:ext cx="1605216" cy="166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Медведь на прозрачном фоне для детей (44 фото)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-1" r="10560" b="12340"/>
          <a:stretch/>
        </p:blipFill>
        <p:spPr bwMode="auto">
          <a:xfrm>
            <a:off x="6855235" y="2594297"/>
            <a:ext cx="2108971" cy="13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876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38212" y="465138"/>
            <a:ext cx="1034838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38212" y="1243196"/>
            <a:ext cx="5120226" cy="71780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8. Чим живляться ці звірі? З’єднай лініями. Обведи тих, хто готується до зимового сну.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60201" y="1243196"/>
            <a:ext cx="4826390" cy="71780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9. Як звірі восени готуються до зими? Доповни текст.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6178" y="4175309"/>
            <a:ext cx="5142260" cy="67552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10. Напиши назви </a:t>
            </a:r>
            <a:r>
              <a:rPr lang="uk-UA" sz="2000" b="1" dirty="0" smtClean="0">
                <a:solidFill>
                  <a:srgbClr val="0070C0"/>
                </a:solidFill>
              </a:rPr>
              <a:t>трьох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тварин, які взимку ведуть активний спосіб життя.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" t="17043" r="57111" b="73941"/>
          <a:stretch/>
        </p:blipFill>
        <p:spPr>
          <a:xfrm>
            <a:off x="938212" y="4992544"/>
            <a:ext cx="6321904" cy="81092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2" name="Picture 2" descr="D:\2 клас\4 ЯДС\1 Грущинська\2 Людина і природа восени\№027 Які турботи звірів восени\2024-10-26_1927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5" b="-125"/>
          <a:stretch/>
        </p:blipFill>
        <p:spPr bwMode="auto">
          <a:xfrm>
            <a:off x="940866" y="2082530"/>
            <a:ext cx="5117572" cy="198176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630496" y="3200694"/>
            <a:ext cx="1211856" cy="389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630497" y="3139629"/>
            <a:ext cx="1134737" cy="4526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074405" y="3158369"/>
            <a:ext cx="1211856" cy="389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153359" y="3139629"/>
            <a:ext cx="1082944" cy="4526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D:\2 клас\4 ЯДС\1 Грущинська\2 Людина і природа восени\№027 Які турботи звірів восени\2024-10-26_1927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14993" r="1187" b="-843"/>
          <a:stretch/>
        </p:blipFill>
        <p:spPr bwMode="auto">
          <a:xfrm>
            <a:off x="6460202" y="2049479"/>
            <a:ext cx="4826390" cy="28896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633621" y="2787267"/>
            <a:ext cx="4479547" cy="167071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Деякі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звірі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міняють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своє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літнє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хутро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зимове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густіше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пухнастіше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38212" y="5077445"/>
            <a:ext cx="6222752" cy="64112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Заєць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лис,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вовк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кабан,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білка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горностай.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916178" y="2082530"/>
            <a:ext cx="1320246" cy="127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082187" y="2151985"/>
            <a:ext cx="1210019" cy="12011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8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7" grpId="0"/>
      <p:bldP spid="19" grpId="0"/>
      <p:bldP spid="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70" y="5176009"/>
            <a:ext cx="2124263" cy="1522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3"/>
            <a:ext cx="2124263" cy="1502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4" y="2573665"/>
            <a:ext cx="2124263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70" y="2519353"/>
            <a:ext cx="2124263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9"/>
            <a:ext cx="2124263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4" y="5185579"/>
            <a:ext cx="2124263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1010" y="1453214"/>
            <a:ext cx="2124263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8914" y="1462784"/>
            <a:ext cx="2124263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4099" y="1434072"/>
            <a:ext cx="2124263" cy="2588211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370" y="4120253"/>
            <a:ext cx="2124263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8914" y="4114874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10458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7619" y="494530"/>
            <a:ext cx="10036367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5765" y="2153758"/>
            <a:ext cx="4474903" cy="43954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87264" y="1434070"/>
            <a:ext cx="4359125" cy="725211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6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533306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20612" y="1842911"/>
            <a:ext cx="6279614" cy="28842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Усміхнися всім навколо:</a:t>
            </a:r>
          </a:p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Небу, сонцю, квітам, людям,</a:t>
            </a:r>
          </a:p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І тоді обов’язково</a:t>
            </a:r>
          </a:p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День тобі веселим буде!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" b="89039" l="0" r="100000">
                        <a14:foregroundMark x1="37700" y1="25246" x2="34600" y2="27956"/>
                        <a14:foregroundMark x1="56700" y1="25616" x2="56700" y2="27956"/>
                        <a14:foregroundMark x1="48100" y1="69704" x2="54300" y2="47537"/>
                        <a14:foregroundMark x1="50800" y1="66502" x2="72400" y2="45813"/>
                        <a14:foregroundMark x1="49800" y1="55172" x2="26500" y2="41379"/>
                        <a14:foregroundMark x1="39100" y1="68596" x2="36000" y2="57143"/>
                        <a14:foregroundMark x1="59800" y1="64778" x2="70000" y2="5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0" b="11373"/>
          <a:stretch/>
        </p:blipFill>
        <p:spPr>
          <a:xfrm>
            <a:off x="7310395" y="1842911"/>
            <a:ext cx="3786238" cy="272206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7618" y="453045"/>
            <a:ext cx="10039015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34700" y="1402252"/>
            <a:ext cx="7490660" cy="248578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Поміркуй, яка тваринка подобається тобі найбільше? Опиши якості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, які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тобі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особливо симпатичні в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цьому звірі.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Наприклад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Кішка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(ласкава, затишна, незалежна і </a:t>
            </a:r>
            <a:r>
              <a:rPr lang="uk-UA" sz="2000" b="1" dirty="0" err="1">
                <a:solidFill>
                  <a:schemeClr val="tx2">
                    <a:lumMod val="75000"/>
                  </a:schemeClr>
                </a:solidFill>
              </a:rPr>
              <a:t>т.д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.). </a:t>
            </a:r>
            <a:endParaRPr lang="uk-UA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Бджола (маленька, корисна, працьовита 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і </a:t>
            </a:r>
            <a:r>
              <a:rPr lang="uk-UA" sz="2000" b="1" dirty="0" err="1">
                <a:solidFill>
                  <a:schemeClr val="accent4">
                    <a:lumMod val="50000"/>
                  </a:schemeClr>
                </a:solidFill>
              </a:rPr>
              <a:t>т.д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.)</a:t>
            </a:r>
            <a:endParaRPr lang="uk-UA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2000" b="1" dirty="0" smtClean="0">
                <a:solidFill>
                  <a:srgbClr val="0070C0"/>
                </a:solidFill>
              </a:rPr>
              <a:t>Папуга (яскравий, веселий, незвичайний і т. д.)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Собака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(вірний, веселий, хороший компаньйон і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</a:rPr>
              <a:t>т.д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.).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b="1" dirty="0" smtClean="0">
                <a:solidFill>
                  <a:srgbClr val="FFC000"/>
                </a:solidFill>
              </a:rPr>
              <a:t>Хом'як </a:t>
            </a:r>
            <a:r>
              <a:rPr lang="uk-UA" sz="2000" b="1" dirty="0">
                <a:solidFill>
                  <a:srgbClr val="FFC000"/>
                </a:solidFill>
              </a:rPr>
              <a:t>(милий, невибагливий, забавний і </a:t>
            </a:r>
            <a:r>
              <a:rPr lang="uk-UA" sz="2000" b="1" dirty="0" err="1" smtClean="0">
                <a:solidFill>
                  <a:srgbClr val="FFC000"/>
                </a:solidFill>
              </a:rPr>
              <a:t>т.д</a:t>
            </a:r>
            <a:r>
              <a:rPr lang="uk-UA" sz="2000" b="1" dirty="0" smtClean="0">
                <a:solidFill>
                  <a:srgbClr val="FFC000"/>
                </a:solidFill>
              </a:rPr>
              <a:t>.).</a:t>
            </a:r>
          </a:p>
        </p:txBody>
      </p:sp>
      <p:pic>
        <p:nvPicPr>
          <p:cNvPr id="1026" name="Picture 2" descr="https://kotomaniya.com.ua/wp-content/uploads/2021/01/123-768x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630" y="1400452"/>
            <a:ext cx="1828003" cy="20362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akty.com.ua/wp-content/uploads/2022/05/24/pes-patron-640x36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6955"/>
          <a:stretch/>
        </p:blipFill>
        <p:spPr bwMode="auto">
          <a:xfrm>
            <a:off x="6273918" y="3938949"/>
            <a:ext cx="2906577" cy="189310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9/90/%D0%A5%D0%BE%D0%BC%D1%8F%D0%BA_%D0%B1%D1%80%D0%B0%D0%BD%D0%B4%D1%82%D0%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354" y="3846687"/>
            <a:ext cx="1721279" cy="198536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тегорія ᐈ Співочий папуга - 💙💛 Купуйте в мережі онлайн Зоомагазинів  MasterZoo 💙💛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r="34524"/>
          <a:stretch/>
        </p:blipFill>
        <p:spPr bwMode="auto">
          <a:xfrm>
            <a:off x="3540593" y="3949148"/>
            <a:ext cx="2548368" cy="189310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Бджоли — Вікіпеді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09" y="3949148"/>
            <a:ext cx="2394438" cy="189310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0054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289819"/>
            <a:ext cx="3860570" cy="267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079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48299" y="538399"/>
            <a:ext cx="10443990" cy="844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pic>
        <p:nvPicPr>
          <p:cNvPr id="1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561" y="1464187"/>
            <a:ext cx="2346594" cy="3597283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48299" y="1409102"/>
            <a:ext cx="3668617" cy="7194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примушує</a:t>
            </a:r>
            <a:r>
              <a:rPr lang="ru-RU" sz="2000" b="1" dirty="0"/>
              <a:t> </a:t>
            </a:r>
            <a:r>
              <a:rPr lang="ru-RU" sz="2000" b="1" dirty="0" err="1"/>
              <a:t>птахів</a:t>
            </a:r>
            <a:r>
              <a:rPr lang="ru-RU" sz="2000" b="1" dirty="0"/>
              <a:t> </a:t>
            </a:r>
            <a:r>
              <a:rPr lang="ru-RU" sz="2000" b="1" dirty="0" err="1"/>
              <a:t>відлітати</a:t>
            </a:r>
            <a:r>
              <a:rPr lang="ru-RU" sz="2000" b="1" dirty="0"/>
              <a:t> у </a:t>
            </a:r>
            <a:r>
              <a:rPr lang="ru-RU" sz="2000" b="1" dirty="0" err="1"/>
              <a:t>вирій</a:t>
            </a:r>
            <a:r>
              <a:rPr lang="ru-RU" sz="2000" b="1" dirty="0"/>
              <a:t>?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5020" y="4938571"/>
            <a:ext cx="8801367" cy="113451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ознайомимось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із життям звірів восени, зі змінами, що відбуваються в їхньому житті;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дослідимо тварин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, які змінюють забарвлення хутра, готують запаси кормів, які готуються до зимової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сплячки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70305" y="1464187"/>
            <a:ext cx="3868992" cy="6384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Назви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перелітних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птахів</a:t>
            </a:r>
            <a:r>
              <a:rPr lang="ru-RU" sz="2000" b="1" dirty="0" smtClean="0"/>
              <a:t>. </a:t>
            </a:r>
            <a:endParaRPr lang="ru-RU" sz="2000" b="1" dirty="0" smtClean="0"/>
          </a:p>
          <a:p>
            <a:pPr algn="ctr"/>
            <a:r>
              <a:rPr lang="ru-RU" sz="2000" b="1" dirty="0" err="1" smtClean="0"/>
              <a:t>Назви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осілих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птахів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218252" y="5089481"/>
            <a:ext cx="2547762" cy="9836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Яких тварин називають звірами?</a:t>
            </a:r>
            <a:endParaRPr lang="ru-RU" sz="20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r="9317"/>
          <a:stretch/>
        </p:blipFill>
        <p:spPr>
          <a:xfrm>
            <a:off x="692306" y="2198729"/>
            <a:ext cx="1651103" cy="132176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42" y="2223715"/>
            <a:ext cx="1102595" cy="14967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37" y="2210017"/>
            <a:ext cx="1123138" cy="154780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43" y="2210017"/>
            <a:ext cx="978295" cy="1469339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39" y="3720503"/>
            <a:ext cx="1386911" cy="12046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3857" r="18877" b="1754"/>
          <a:stretch/>
        </p:blipFill>
        <p:spPr>
          <a:xfrm>
            <a:off x="716518" y="3693081"/>
            <a:ext cx="1626891" cy="111591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r="1508"/>
          <a:stretch/>
        </p:blipFill>
        <p:spPr>
          <a:xfrm>
            <a:off x="7125956" y="2198729"/>
            <a:ext cx="1613764" cy="12635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t="2313" r="20449"/>
          <a:stretch/>
        </p:blipFill>
        <p:spPr>
          <a:xfrm>
            <a:off x="2461943" y="3693081"/>
            <a:ext cx="1473533" cy="11699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37" y="2209467"/>
            <a:ext cx="1005917" cy="151103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849375" y="3824670"/>
            <a:ext cx="2669426" cy="10009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Яких</a:t>
            </a:r>
            <a:r>
              <a:rPr lang="ru-RU" sz="2000" b="1" dirty="0"/>
              <a:t> звірів </a:t>
            </a:r>
            <a:r>
              <a:rPr lang="ru-RU" sz="2000" b="1" dirty="0" err="1"/>
              <a:t>тобі</a:t>
            </a:r>
            <a:r>
              <a:rPr lang="ru-RU" sz="2000" b="1" dirty="0"/>
              <a:t> </a:t>
            </a:r>
            <a:r>
              <a:rPr lang="ru-RU" sz="2000" b="1" dirty="0" err="1"/>
              <a:t>пощастило</a:t>
            </a:r>
            <a:r>
              <a:rPr lang="ru-RU" sz="2000" b="1" dirty="0"/>
              <a:t> </a:t>
            </a:r>
            <a:r>
              <a:rPr lang="ru-RU" sz="2000" b="1" dirty="0" err="1"/>
              <a:t>побачити</a:t>
            </a:r>
            <a:r>
              <a:rPr lang="ru-RU" sz="2000" b="1" dirty="0"/>
              <a:t> восени?</a:t>
            </a:r>
          </a:p>
        </p:txBody>
      </p:sp>
    </p:spTree>
    <p:extLst>
      <p:ext uri="{BB962C8B-B14F-4D97-AF65-F5344CB8AC3E}">
        <p14:creationId xmlns:p14="http://schemas.microsoft.com/office/powerpoint/2010/main" val="30938740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7451" y="494527"/>
            <a:ext cx="9948231" cy="8553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 будову тіла звірів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19968" y="1349828"/>
            <a:ext cx="8732066" cy="5225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Звірі</a:t>
            </a:r>
            <a:r>
              <a:rPr lang="ru-RU" sz="2400" b="1" dirty="0" smtClean="0"/>
              <a:t> </a:t>
            </a:r>
            <a:r>
              <a:rPr lang="ru-RU" sz="2400" b="1" dirty="0" err="1"/>
              <a:t>живуть</a:t>
            </a:r>
            <a:r>
              <a:rPr lang="ru-RU" sz="2400" b="1" dirty="0"/>
              <a:t> </a:t>
            </a:r>
            <a:r>
              <a:rPr lang="ru-RU" sz="2400" b="1" dirty="0" err="1"/>
              <a:t>скрізь</a:t>
            </a:r>
            <a:r>
              <a:rPr lang="ru-RU" sz="2400" b="1" dirty="0"/>
              <a:t> на </a:t>
            </a:r>
            <a:r>
              <a:rPr lang="ru-RU" sz="2400" b="1" dirty="0" err="1"/>
              <a:t>Землі</a:t>
            </a:r>
            <a:r>
              <a:rPr lang="ru-RU" sz="2400" b="1" dirty="0"/>
              <a:t>. У них </a:t>
            </a:r>
            <a:r>
              <a:rPr lang="ru-RU" sz="2400" b="1" dirty="0" err="1"/>
              <a:t>найдосконаліша</a:t>
            </a:r>
            <a:r>
              <a:rPr lang="ru-RU" sz="2400" b="1" dirty="0"/>
              <a:t> </a:t>
            </a:r>
            <a:r>
              <a:rPr lang="ru-RU" sz="2400" b="1" dirty="0" err="1"/>
              <a:t>будову</a:t>
            </a:r>
            <a:r>
              <a:rPr lang="ru-RU" sz="2400" b="1" dirty="0"/>
              <a:t> </a:t>
            </a:r>
            <a:r>
              <a:rPr lang="ru-RU" sz="2400" b="1" dirty="0" err="1"/>
              <a:t>тіла</a:t>
            </a:r>
            <a:r>
              <a:rPr lang="ru-RU" sz="2400" b="1" dirty="0"/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59848" y="1965868"/>
            <a:ext cx="4124843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/>
              <a:t>поділяють</a:t>
            </a:r>
            <a:r>
              <a:rPr lang="ru-RU" sz="2400" b="1" dirty="0"/>
              <a:t> </a:t>
            </a:r>
            <a:r>
              <a:rPr lang="ru-RU" sz="2400" b="1" dirty="0" smtClean="0"/>
              <a:t>на</a:t>
            </a:r>
            <a:r>
              <a:rPr lang="uk-UA" sz="2400" b="1" dirty="0"/>
              <a:t>:</a:t>
            </a:r>
            <a:r>
              <a:rPr lang="ru-RU" sz="2400" b="1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голову</a:t>
            </a:r>
            <a:r>
              <a:rPr lang="ru-RU" sz="2400" b="1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шию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тулуб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хвіст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передні</a:t>
            </a:r>
            <a:r>
              <a:rPr lang="ru-RU" sz="2400" b="1" dirty="0" smtClean="0"/>
              <a:t> </a:t>
            </a:r>
            <a:r>
              <a:rPr lang="ru-RU" sz="2400" b="1" dirty="0"/>
              <a:t>й </a:t>
            </a:r>
            <a:r>
              <a:rPr lang="ru-RU" sz="2400" b="1" dirty="0" err="1"/>
              <a:t>задні</a:t>
            </a:r>
            <a:r>
              <a:rPr lang="ru-RU" sz="2400" b="1" dirty="0"/>
              <a:t> </a:t>
            </a:r>
            <a:r>
              <a:rPr lang="ru-RU" sz="2400" b="1" dirty="0" err="1"/>
              <a:t>кінцівки</a:t>
            </a:r>
            <a:r>
              <a:rPr lang="ru-RU" sz="2400" b="1" dirty="0"/>
              <a:t>. 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66F2A1C-B1D8-46FF-8CE6-82DCCC106E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7057" b="8632"/>
          <a:stretch/>
        </p:blipFill>
        <p:spPr>
          <a:xfrm>
            <a:off x="1775874" y="2002493"/>
            <a:ext cx="2412000" cy="397536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45977BF-4711-426E-BBB8-1F0CF91B1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5" t="35158" r="48982" b="50416"/>
          <a:stretch/>
        </p:blipFill>
        <p:spPr>
          <a:xfrm>
            <a:off x="4201097" y="4786327"/>
            <a:ext cx="1255643" cy="1272907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Бульбашка прямої мови: прямокутна з округленими кутами 9">
            <a:extLst>
              <a:ext uri="{FF2B5EF4-FFF2-40B4-BE49-F238E27FC236}">
                <a16:creationId xmlns="" xmlns:a16="http://schemas.microsoft.com/office/drawing/2014/main" id="{C46BCB8B-F614-4DD3-A780-C74B0A486BAF}"/>
              </a:ext>
            </a:extLst>
          </p:cNvPr>
          <p:cNvSpPr/>
          <p:nvPr/>
        </p:nvSpPr>
        <p:spPr>
          <a:xfrm>
            <a:off x="3847839" y="1965868"/>
            <a:ext cx="1535117" cy="545284"/>
          </a:xfrm>
          <a:prstGeom prst="wedgeRoundRectCallout">
            <a:avLst>
              <a:gd name="adj1" fmla="val -99175"/>
              <a:gd name="adj2" fmla="val 60757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голова</a:t>
            </a:r>
          </a:p>
        </p:txBody>
      </p:sp>
      <p:sp>
        <p:nvSpPr>
          <p:cNvPr id="14" name="Бульбашка прямої мови: прямокутна з округленими кутами 10">
            <a:extLst>
              <a:ext uri="{FF2B5EF4-FFF2-40B4-BE49-F238E27FC236}">
                <a16:creationId xmlns="" xmlns:a16="http://schemas.microsoft.com/office/drawing/2014/main" id="{7946EE59-8569-44D9-8211-11EAC00B39D7}"/>
              </a:ext>
            </a:extLst>
          </p:cNvPr>
          <p:cNvSpPr/>
          <p:nvPr/>
        </p:nvSpPr>
        <p:spPr>
          <a:xfrm>
            <a:off x="3884831" y="3413664"/>
            <a:ext cx="1498125" cy="545284"/>
          </a:xfrm>
          <a:prstGeom prst="wedgeRoundRectCallout">
            <a:avLst>
              <a:gd name="adj1" fmla="val -77842"/>
              <a:gd name="adj2" fmla="val 2671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тулуб</a:t>
            </a:r>
          </a:p>
        </p:txBody>
      </p:sp>
      <p:sp>
        <p:nvSpPr>
          <p:cNvPr id="15" name="Бульбашка прямої мови: прямокутна з округленими кутами 11">
            <a:extLst>
              <a:ext uri="{FF2B5EF4-FFF2-40B4-BE49-F238E27FC236}">
                <a16:creationId xmlns="" xmlns:a16="http://schemas.microsoft.com/office/drawing/2014/main" id="{D200DDB5-198B-474E-B198-B888767C242C}"/>
              </a:ext>
            </a:extLst>
          </p:cNvPr>
          <p:cNvSpPr/>
          <p:nvPr/>
        </p:nvSpPr>
        <p:spPr>
          <a:xfrm>
            <a:off x="337041" y="3245721"/>
            <a:ext cx="1434118" cy="1218501"/>
          </a:xfrm>
          <a:prstGeom prst="wedgeRoundRectCallout">
            <a:avLst>
              <a:gd name="adj1" fmla="val 85296"/>
              <a:gd name="adj2" fmla="val 9823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Передні й задні </a:t>
            </a:r>
            <a:r>
              <a:rPr lang="uk-UA" sz="2400" b="1" dirty="0" err="1" smtClean="0">
                <a:solidFill>
                  <a:schemeClr val="bg1"/>
                </a:solidFill>
              </a:rPr>
              <a:t>кінцівкі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6" name="Бульбашка прямої мови: прямокутна з округленими кутами 12">
            <a:extLst>
              <a:ext uri="{FF2B5EF4-FFF2-40B4-BE49-F238E27FC236}">
                <a16:creationId xmlns="" xmlns:a16="http://schemas.microsoft.com/office/drawing/2014/main" id="{9585F83D-FCFA-4312-857C-DA4C8A4540C5}"/>
              </a:ext>
            </a:extLst>
          </p:cNvPr>
          <p:cNvSpPr/>
          <p:nvPr/>
        </p:nvSpPr>
        <p:spPr>
          <a:xfrm>
            <a:off x="4274750" y="2699240"/>
            <a:ext cx="1108206" cy="545284"/>
          </a:xfrm>
          <a:prstGeom prst="wedgeRoundRectCallout">
            <a:avLst>
              <a:gd name="adj1" fmla="val -171773"/>
              <a:gd name="adj2" fmla="val 4432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шия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C27BE865-36A3-4595-B5A2-E8CF7489C82F}"/>
              </a:ext>
            </a:extLst>
          </p:cNvPr>
          <p:cNvSpPr/>
          <p:nvPr/>
        </p:nvSpPr>
        <p:spPr>
          <a:xfrm>
            <a:off x="5214401" y="5786592"/>
            <a:ext cx="1490893" cy="545284"/>
          </a:xfrm>
          <a:prstGeom prst="wedgeRoundRectCallout">
            <a:avLst>
              <a:gd name="adj1" fmla="val -61403"/>
              <a:gd name="adj2" fmla="val -11231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шерсть</a:t>
            </a:r>
          </a:p>
        </p:txBody>
      </p:sp>
      <p:sp>
        <p:nvSpPr>
          <p:cNvPr id="18" name="Бульбашка прямої мови: прямокутна з округленими кутами 12">
            <a:extLst>
              <a:ext uri="{FF2B5EF4-FFF2-40B4-BE49-F238E27FC236}">
                <a16:creationId xmlns="" xmlns:a16="http://schemas.microsoft.com/office/drawing/2014/main" id="{9585F83D-FCFA-4312-857C-DA4C8A4540C5}"/>
              </a:ext>
            </a:extLst>
          </p:cNvPr>
          <p:cNvSpPr/>
          <p:nvPr/>
        </p:nvSpPr>
        <p:spPr>
          <a:xfrm>
            <a:off x="4266378" y="4114082"/>
            <a:ext cx="1108206" cy="545284"/>
          </a:xfrm>
          <a:prstGeom prst="wedgeRoundRectCallout">
            <a:avLst>
              <a:gd name="adj1" fmla="val -65686"/>
              <a:gd name="adj2" fmla="val 11220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хвіст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59848" y="4461294"/>
            <a:ext cx="5127172" cy="13280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Поверхня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тіла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 них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повністю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частково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вкрита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волоссям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хутром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шерстю, щетиною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чи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голками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06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0670" y="494529"/>
            <a:ext cx="9871113" cy="814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Вибери звірів серед тварин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68682" y="3923248"/>
            <a:ext cx="6931802" cy="6046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Чим </a:t>
            </a:r>
            <a:r>
              <a:rPr lang="ru-RU" sz="2400" b="1" dirty="0" err="1"/>
              <a:t>ссавці</a:t>
            </a:r>
            <a:r>
              <a:rPr lang="ru-RU" sz="2400" b="1" dirty="0"/>
              <a:t> </a:t>
            </a:r>
            <a:r>
              <a:rPr lang="ru-RU" sz="2400" b="1" dirty="0" err="1"/>
              <a:t>відрізняються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інших</a:t>
            </a:r>
            <a:r>
              <a:rPr lang="ru-RU" sz="2400" b="1" dirty="0"/>
              <a:t> </a:t>
            </a:r>
            <a:r>
              <a:rPr lang="ru-RU" sz="2400" b="1" dirty="0" err="1"/>
              <a:t>тварин</a:t>
            </a:r>
            <a:r>
              <a:rPr lang="ru-RU" sz="2400" b="1" dirty="0"/>
              <a:t>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50" y="1515315"/>
            <a:ext cx="1385909" cy="221834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7" b="1090"/>
          <a:stretch/>
        </p:blipFill>
        <p:spPr>
          <a:xfrm>
            <a:off x="2830525" y="1515316"/>
            <a:ext cx="1710887" cy="221834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-487" r="22218" b="448"/>
          <a:stretch/>
        </p:blipFill>
        <p:spPr>
          <a:xfrm>
            <a:off x="5091924" y="1521186"/>
            <a:ext cx="1686204" cy="221247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4" b="7793"/>
          <a:stretch/>
        </p:blipFill>
        <p:spPr>
          <a:xfrm>
            <a:off x="7447402" y="1515315"/>
            <a:ext cx="1853082" cy="221834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9390" r="13300" b="17746"/>
          <a:stretch/>
        </p:blipFill>
        <p:spPr>
          <a:xfrm>
            <a:off x="9895980" y="1573442"/>
            <a:ext cx="1364052" cy="216021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Овал 13"/>
          <p:cNvSpPr/>
          <p:nvPr/>
        </p:nvSpPr>
        <p:spPr>
          <a:xfrm>
            <a:off x="2644049" y="1521186"/>
            <a:ext cx="1941431" cy="22183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24433" y="1424274"/>
            <a:ext cx="2099020" cy="240042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31275" y="4657590"/>
            <a:ext cx="8673604" cy="962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Багато</a:t>
            </a:r>
            <a:r>
              <a:rPr lang="ru-RU" sz="2400" b="1" dirty="0"/>
              <a:t> </a:t>
            </a:r>
            <a:r>
              <a:rPr lang="ru-RU" sz="2400" b="1" dirty="0" err="1"/>
              <a:t>клопоту</a:t>
            </a:r>
            <a:r>
              <a:rPr lang="ru-RU" sz="2400" b="1" dirty="0"/>
              <a:t> восени не </a:t>
            </a:r>
            <a:r>
              <a:rPr lang="ru-RU" sz="2400" b="1" dirty="0" err="1"/>
              <a:t>тільки</a:t>
            </a:r>
            <a:r>
              <a:rPr lang="ru-RU" sz="2400" b="1" dirty="0"/>
              <a:t> у </a:t>
            </a:r>
            <a:r>
              <a:rPr lang="ru-RU" sz="2400" b="1" dirty="0" err="1"/>
              <a:t>птахів</a:t>
            </a:r>
            <a:r>
              <a:rPr lang="ru-RU" sz="2400" b="1" dirty="0"/>
              <a:t>, комах, але й у звірів. І вони </a:t>
            </a:r>
            <a:r>
              <a:rPr lang="ru-RU" sz="2400" b="1" dirty="0" err="1"/>
              <a:t>змушені</a:t>
            </a:r>
            <a:r>
              <a:rPr lang="ru-RU" sz="2400" b="1" dirty="0"/>
              <a:t> </a:t>
            </a:r>
            <a:r>
              <a:rPr lang="ru-RU" sz="2400" b="1" dirty="0" err="1"/>
              <a:t>якось</a:t>
            </a:r>
            <a:r>
              <a:rPr lang="ru-RU" sz="2400" b="1" dirty="0"/>
              <a:t> </a:t>
            </a:r>
            <a:r>
              <a:rPr lang="ru-RU" sz="2400" b="1" dirty="0" err="1"/>
              <a:t>рятуватися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холоду та голоду. </a:t>
            </a:r>
          </a:p>
        </p:txBody>
      </p:sp>
    </p:spTree>
    <p:extLst>
      <p:ext uri="{BB962C8B-B14F-4D97-AF65-F5344CB8AC3E}">
        <p14:creationId xmlns:p14="http://schemas.microsoft.com/office/powerpoint/2010/main" val="14112255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0669" y="1407455"/>
            <a:ext cx="9871114" cy="55354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Деякі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звірі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міняють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своє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літнє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хутро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зимове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густіше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пухнастіше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4342" y="2013772"/>
            <a:ext cx="4510704" cy="12750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Заєць-біляк</a:t>
            </a:r>
            <a:r>
              <a:rPr lang="ru-RU" sz="2400" b="1" dirty="0"/>
              <a:t> «</a:t>
            </a:r>
            <a:r>
              <a:rPr lang="ru-RU" sz="2400" b="1" dirty="0" err="1"/>
              <a:t>переодягається</a:t>
            </a:r>
            <a:r>
              <a:rPr lang="ru-RU" sz="2400" b="1" dirty="0"/>
              <a:t>» в </a:t>
            </a:r>
            <a:r>
              <a:rPr lang="ru-RU" sz="2400" b="1" dirty="0" err="1"/>
              <a:t>білу</a:t>
            </a:r>
            <a:r>
              <a:rPr lang="ru-RU" sz="2400" b="1" dirty="0"/>
              <a:t> шубу, в </a:t>
            </a:r>
            <a:r>
              <a:rPr lang="ru-RU" sz="2400" b="1" dirty="0" err="1"/>
              <a:t>ній</a:t>
            </a:r>
            <a:r>
              <a:rPr lang="ru-RU" sz="2400" b="1" dirty="0"/>
              <a:t>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майже</a:t>
            </a:r>
            <a:r>
              <a:rPr lang="ru-RU" sz="2400" b="1" dirty="0"/>
              <a:t> </a:t>
            </a:r>
            <a:r>
              <a:rPr lang="ru-RU" sz="2400" b="1" dirty="0" err="1"/>
              <a:t>непомітний</a:t>
            </a:r>
            <a:r>
              <a:rPr lang="ru-RU" sz="2400" b="1" dirty="0"/>
              <a:t> на </a:t>
            </a:r>
            <a:r>
              <a:rPr lang="ru-RU" sz="2400" b="1" dirty="0" err="1"/>
              <a:t>білому</a:t>
            </a:r>
            <a:r>
              <a:rPr lang="ru-RU" sz="2400" b="1" dirty="0"/>
              <a:t> </a:t>
            </a:r>
            <a:r>
              <a:rPr lang="ru-RU" sz="2400" b="1" dirty="0" err="1"/>
              <a:t>снігу</a:t>
            </a:r>
            <a:r>
              <a:rPr lang="ru-RU" sz="2400" b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90670" y="494529"/>
            <a:ext cx="9871113" cy="814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звірі готуються до зими?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87248" y="2030573"/>
            <a:ext cx="6059278" cy="12414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Білочка</a:t>
            </a:r>
            <a:r>
              <a:rPr lang="ru-RU" sz="2400" b="1" dirty="0"/>
              <a:t> </a:t>
            </a:r>
            <a:r>
              <a:rPr lang="ru-RU" sz="2400" b="1" dirty="0" err="1"/>
              <a:t>змінює</a:t>
            </a:r>
            <a:r>
              <a:rPr lang="ru-RU" sz="2400" b="1" dirty="0"/>
              <a:t> руду шубу на </a:t>
            </a:r>
            <a:r>
              <a:rPr lang="ru-RU" sz="2400" b="1" dirty="0" err="1"/>
              <a:t>сіру</a:t>
            </a:r>
            <a:r>
              <a:rPr lang="ru-RU" sz="2400" b="1" dirty="0"/>
              <a:t> — </a:t>
            </a:r>
            <a:r>
              <a:rPr lang="ru-RU" sz="2400" b="1" dirty="0" err="1"/>
              <a:t>теплішу</a:t>
            </a:r>
            <a:r>
              <a:rPr lang="ru-RU" sz="2400" b="1" dirty="0"/>
              <a:t>, </a:t>
            </a:r>
            <a:r>
              <a:rPr lang="ru-RU" sz="2400" b="1" dirty="0" err="1"/>
              <a:t>пухнастішу</a:t>
            </a:r>
            <a:r>
              <a:rPr lang="ru-RU" sz="2400" b="1" dirty="0"/>
              <a:t>, </a:t>
            </a:r>
            <a:r>
              <a:rPr lang="ru-RU" sz="2400" b="1" dirty="0" err="1"/>
              <a:t>м’якішу</a:t>
            </a:r>
            <a:r>
              <a:rPr lang="ru-RU" sz="2400" b="1" dirty="0"/>
              <a:t>. Так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майже</a:t>
            </a:r>
            <a:r>
              <a:rPr lang="ru-RU" sz="2400" b="1" dirty="0"/>
              <a:t> не </a:t>
            </a:r>
            <a:r>
              <a:rPr lang="ru-RU" sz="2400" b="1" dirty="0" err="1"/>
              <a:t>помітно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</a:t>
            </a:r>
            <a:r>
              <a:rPr lang="ru-RU" sz="2400" b="1" dirty="0" err="1"/>
              <a:t>стовбурами</a:t>
            </a:r>
            <a:r>
              <a:rPr lang="ru-RU" sz="2400" b="1" dirty="0"/>
              <a:t> дерев.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74" y="3349570"/>
            <a:ext cx="1366092" cy="20491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85" y="3349571"/>
            <a:ext cx="2908453" cy="19338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Заєць-біляк тварина. Опис, особливості, спосіб життя і середовище  проживання зайця-біля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2" y="3396284"/>
            <a:ext cx="2686050" cy="17049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озповідь про зайця - Dovidka.biz.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51" y="3396283"/>
            <a:ext cx="2466975" cy="18478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44342" y="5283097"/>
            <a:ext cx="5281884" cy="8309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Зміна забарвлення і густоти хутра у тварин називається </a:t>
            </a:r>
            <a:r>
              <a:rPr lang="uk-UA" sz="2400" b="1" dirty="0">
                <a:solidFill>
                  <a:srgbClr val="C00000"/>
                </a:solidFill>
              </a:rPr>
              <a:t>линянням.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737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3308" y="675694"/>
            <a:ext cx="10038644" cy="7454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Багато звірів впадають в сплячку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0061" y="1459988"/>
            <a:ext cx="3032624" cy="16357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Перед </a:t>
            </a:r>
            <a:r>
              <a:rPr lang="ru-RU" sz="2000" b="1" dirty="0" err="1"/>
              <a:t>тим</a:t>
            </a:r>
            <a:r>
              <a:rPr lang="ru-RU" sz="2000" b="1" dirty="0"/>
              <a:t> як </a:t>
            </a:r>
            <a:r>
              <a:rPr lang="ru-RU" sz="2000" b="1" dirty="0" err="1"/>
              <a:t>залягти</a:t>
            </a:r>
            <a:r>
              <a:rPr lang="ru-RU" sz="2000" b="1" dirty="0"/>
              <a:t> в </a:t>
            </a:r>
            <a:r>
              <a:rPr lang="ru-RU" sz="2000" b="1" dirty="0" err="1"/>
              <a:t>барліг</a:t>
            </a:r>
            <a:r>
              <a:rPr lang="ru-RU" sz="2000" b="1" dirty="0"/>
              <a:t>, </a:t>
            </a:r>
            <a:r>
              <a:rPr lang="ru-RU" sz="2000" b="1" dirty="0" err="1"/>
              <a:t>ведмідь</a:t>
            </a:r>
            <a:r>
              <a:rPr lang="ru-RU" sz="2000" b="1" dirty="0"/>
              <a:t> </a:t>
            </a:r>
            <a:r>
              <a:rPr lang="ru-RU" sz="2000" b="1" dirty="0" err="1"/>
              <a:t>посилено</a:t>
            </a:r>
            <a:r>
              <a:rPr lang="ru-RU" sz="2000" b="1" dirty="0"/>
              <a:t> </a:t>
            </a:r>
            <a:r>
              <a:rPr lang="ru-RU" sz="2000" b="1" dirty="0" err="1"/>
              <a:t>харчується</a:t>
            </a:r>
            <a:r>
              <a:rPr lang="ru-RU" sz="2000" b="1" dirty="0"/>
              <a:t>, </a:t>
            </a:r>
            <a:r>
              <a:rPr lang="ru-RU" sz="2000" b="1" dirty="0" err="1"/>
              <a:t>об’їдається</a:t>
            </a:r>
            <a:r>
              <a:rPr lang="ru-RU" sz="2000" b="1" dirty="0"/>
              <a:t> </a:t>
            </a:r>
            <a:r>
              <a:rPr lang="ru-RU" sz="2000" b="1" dirty="0" smtClean="0"/>
              <a:t>ягодами. </a:t>
            </a:r>
            <a:r>
              <a:rPr lang="ru-RU" sz="2000" b="1" dirty="0"/>
              <a:t>І при </a:t>
            </a:r>
            <a:r>
              <a:rPr lang="ru-RU" sz="2000" b="1" dirty="0" err="1"/>
              <a:t>цьому</a:t>
            </a:r>
            <a:r>
              <a:rPr lang="ru-RU" sz="2000" b="1" dirty="0"/>
              <a:t> </a:t>
            </a:r>
            <a:r>
              <a:rPr lang="ru-RU" sz="2000" b="1" dirty="0" err="1"/>
              <a:t>жиріє</a:t>
            </a:r>
            <a:r>
              <a:rPr lang="ru-RU" sz="2000" b="1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1" y="3103866"/>
            <a:ext cx="3448784" cy="21842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712685" y="1459989"/>
            <a:ext cx="5354197" cy="16357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Борсук</a:t>
            </a:r>
            <a:r>
              <a:rPr lang="ru-RU" sz="2000" b="1" dirty="0"/>
              <a:t> не </a:t>
            </a:r>
            <a:r>
              <a:rPr lang="ru-RU" sz="2000" b="1" dirty="0" err="1"/>
              <a:t>тільки</a:t>
            </a:r>
            <a:r>
              <a:rPr lang="ru-RU" sz="2000" b="1" dirty="0"/>
              <a:t> </a:t>
            </a:r>
            <a:r>
              <a:rPr lang="ru-RU" sz="2000" b="1" dirty="0" err="1"/>
              <a:t>від’їдається</a:t>
            </a:r>
            <a:r>
              <a:rPr lang="ru-RU" sz="2000" b="1" dirty="0"/>
              <a:t> </a:t>
            </a:r>
            <a:r>
              <a:rPr lang="ru-RU" sz="2000" b="1" dirty="0" err="1"/>
              <a:t>жолудями</a:t>
            </a:r>
            <a:r>
              <a:rPr lang="ru-RU" sz="2000" b="1" dirty="0"/>
              <a:t>, а й </a:t>
            </a:r>
            <a:r>
              <a:rPr lang="ru-RU" sz="2000" b="1" dirty="0" err="1"/>
              <a:t>робить</a:t>
            </a:r>
            <a:r>
              <a:rPr lang="ru-RU" sz="2000" b="1" dirty="0"/>
              <a:t> запаси. У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нірках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знайти</a:t>
            </a:r>
            <a:r>
              <a:rPr lang="ru-RU" sz="2000" b="1" dirty="0"/>
              <a:t> </a:t>
            </a:r>
            <a:r>
              <a:rPr lang="ru-RU" sz="2000" b="1" dirty="0" err="1"/>
              <a:t>сушених</a:t>
            </a:r>
            <a:r>
              <a:rPr lang="ru-RU" sz="2000" b="1" dirty="0"/>
              <a:t> жаб, </a:t>
            </a:r>
            <a:r>
              <a:rPr lang="ru-RU" sz="2000" b="1" dirty="0" err="1"/>
              <a:t>жуків</a:t>
            </a:r>
            <a:r>
              <a:rPr lang="ru-RU" sz="2000" b="1" dirty="0"/>
              <a:t> і </a:t>
            </a:r>
            <a:r>
              <a:rPr lang="ru-RU" sz="2000" b="1" dirty="0" err="1"/>
              <a:t>навіть</a:t>
            </a:r>
            <a:r>
              <a:rPr lang="ru-RU" sz="2000" b="1" dirty="0"/>
              <a:t> </a:t>
            </a:r>
            <a:r>
              <a:rPr lang="ru-RU" sz="2000" b="1" dirty="0" err="1"/>
              <a:t>гриби</a:t>
            </a:r>
            <a:r>
              <a:rPr lang="ru-RU" sz="2000" b="1" dirty="0"/>
              <a:t>. А </a:t>
            </a:r>
            <a:r>
              <a:rPr lang="ru-RU" sz="2000" b="1" dirty="0" err="1"/>
              <a:t>нірку</a:t>
            </a:r>
            <a:r>
              <a:rPr lang="ru-RU" sz="2000" b="1" dirty="0"/>
              <a:t>, де </a:t>
            </a:r>
            <a:r>
              <a:rPr lang="ru-RU" sz="2000" b="1" dirty="0" err="1"/>
              <a:t>він</a:t>
            </a:r>
            <a:r>
              <a:rPr lang="ru-RU" sz="2000" b="1" dirty="0"/>
              <a:t> спить, </a:t>
            </a:r>
            <a:r>
              <a:rPr lang="ru-RU" sz="2000" b="1" dirty="0" err="1"/>
              <a:t>борсук</a:t>
            </a:r>
            <a:r>
              <a:rPr lang="ru-RU" sz="2000" b="1" dirty="0"/>
              <a:t> </a:t>
            </a:r>
            <a:r>
              <a:rPr lang="ru-RU" sz="2000" b="1" dirty="0" err="1"/>
              <a:t>утеплює</a:t>
            </a:r>
            <a:r>
              <a:rPr lang="ru-RU" sz="2000" b="1" dirty="0"/>
              <a:t> </a:t>
            </a:r>
            <a:r>
              <a:rPr lang="ru-RU" sz="2000" b="1" dirty="0" err="1"/>
              <a:t>листям</a:t>
            </a:r>
            <a:r>
              <a:rPr lang="ru-RU" sz="2000" b="1" dirty="0"/>
              <a:t>, </a:t>
            </a:r>
            <a:r>
              <a:rPr lang="ru-RU" sz="2000" b="1" dirty="0" err="1"/>
              <a:t>старанно</a:t>
            </a:r>
            <a:r>
              <a:rPr lang="ru-RU" sz="2000" b="1" dirty="0"/>
              <a:t> </a:t>
            </a:r>
            <a:r>
              <a:rPr lang="ru-RU" sz="2000" b="1" dirty="0" err="1"/>
              <a:t>вичищає</a:t>
            </a:r>
            <a:r>
              <a:rPr lang="ru-RU" sz="2000" b="1" dirty="0"/>
              <a:t>.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дуже</a:t>
            </a:r>
            <a:r>
              <a:rPr lang="ru-RU" sz="2000" b="1" dirty="0"/>
              <a:t> </a:t>
            </a:r>
            <a:r>
              <a:rPr lang="ru-RU" sz="2000" b="1" dirty="0" err="1"/>
              <a:t>охайний</a:t>
            </a:r>
            <a:r>
              <a:rPr lang="ru-RU" sz="2000" b="1" dirty="0"/>
              <a:t> </a:t>
            </a:r>
            <a:r>
              <a:rPr lang="ru-RU" sz="2000" b="1" dirty="0" err="1"/>
              <a:t>звір</a:t>
            </a:r>
            <a:r>
              <a:rPr lang="ru-RU" sz="2000" b="1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t="5071" r="3991" b="5915"/>
          <a:stretch/>
        </p:blipFill>
        <p:spPr>
          <a:xfrm>
            <a:off x="4809640" y="3103866"/>
            <a:ext cx="3160286" cy="22904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066882" y="1459988"/>
            <a:ext cx="2478766" cy="173743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Їжак</a:t>
            </a:r>
            <a:r>
              <a:rPr lang="ru-RU" sz="2000" b="1" dirty="0"/>
              <a:t> </a:t>
            </a:r>
            <a:r>
              <a:rPr lang="ru-RU" sz="2000" b="1" dirty="0" err="1"/>
              <a:t>запасів</a:t>
            </a:r>
            <a:r>
              <a:rPr lang="ru-RU" sz="2000" b="1" dirty="0"/>
              <a:t> на зиму не </a:t>
            </a:r>
            <a:r>
              <a:rPr lang="ru-RU" sz="2000" b="1" dirty="0" err="1"/>
              <a:t>робить</a:t>
            </a:r>
            <a:r>
              <a:rPr lang="ru-RU" sz="2000" b="1" dirty="0"/>
              <a:t>.</a:t>
            </a:r>
          </a:p>
          <a:p>
            <a:pPr algn="ctr"/>
            <a:r>
              <a:rPr lang="ru-RU" sz="2000" b="1" dirty="0"/>
              <a:t> </a:t>
            </a:r>
            <a:r>
              <a:rPr lang="ru-RU" sz="2000" b="1" dirty="0" err="1"/>
              <a:t>Тваринка</a:t>
            </a:r>
            <a:r>
              <a:rPr lang="ru-RU" sz="2000" b="1" dirty="0"/>
              <a:t> </a:t>
            </a:r>
            <a:r>
              <a:rPr lang="ru-RU" sz="2000" b="1" dirty="0" err="1"/>
              <a:t>взимку</a:t>
            </a:r>
            <a:r>
              <a:rPr lang="ru-RU" sz="2000" b="1" dirty="0"/>
              <a:t> спить і </a:t>
            </a:r>
            <a:r>
              <a:rPr lang="ru-RU" sz="2000" b="1" dirty="0" err="1"/>
              <a:t>їжа</a:t>
            </a:r>
            <a:r>
              <a:rPr lang="ru-RU" sz="2000" b="1" dirty="0"/>
              <a:t> </a:t>
            </a:r>
            <a:r>
              <a:rPr lang="ru-RU" sz="2000" b="1" dirty="0" err="1"/>
              <a:t>їй</a:t>
            </a:r>
            <a:r>
              <a:rPr lang="ru-RU" sz="2000" b="1" dirty="0"/>
              <a:t> не </a:t>
            </a:r>
            <a:r>
              <a:rPr lang="ru-RU" sz="2000" b="1" dirty="0" err="1"/>
              <a:t>потрібна</a:t>
            </a:r>
            <a:r>
              <a:rPr lang="ru-RU" sz="2000" b="1" dirty="0"/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66" y="3197419"/>
            <a:ext cx="2911482" cy="23006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24590" y="5288782"/>
            <a:ext cx="7245335" cy="10805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 </a:t>
            </a:r>
            <a:r>
              <a:rPr lang="ru-RU" sz="2000" b="1" dirty="0" err="1"/>
              <a:t>ведмедя</a:t>
            </a:r>
            <a:r>
              <a:rPr lang="ru-RU" sz="2000" b="1" dirty="0"/>
              <a:t> і </a:t>
            </a:r>
            <a:r>
              <a:rPr lang="ru-RU" sz="2000" b="1" dirty="0" err="1"/>
              <a:t>борсука</a:t>
            </a:r>
            <a:r>
              <a:rPr lang="ru-RU" sz="2000" b="1" dirty="0"/>
              <a:t> сон </a:t>
            </a:r>
            <a:r>
              <a:rPr lang="ru-RU" sz="2000" b="1" dirty="0" err="1" smtClean="0"/>
              <a:t>взимку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чутливий</a:t>
            </a:r>
            <a:r>
              <a:rPr lang="ru-RU" sz="2000" b="1" dirty="0"/>
              <a:t>, вони </a:t>
            </a:r>
            <a:r>
              <a:rPr lang="ru-RU" sz="2000" b="1" dirty="0" err="1"/>
              <a:t>можуть</a:t>
            </a:r>
            <a:r>
              <a:rPr lang="ru-RU" sz="2000" b="1" dirty="0"/>
              <a:t> </a:t>
            </a:r>
            <a:r>
              <a:rPr lang="ru-RU" sz="2000" b="1" dirty="0" err="1"/>
              <a:t>прокидатися</a:t>
            </a:r>
            <a:r>
              <a:rPr lang="ru-RU" sz="2000" b="1" dirty="0"/>
              <a:t>. </a:t>
            </a:r>
            <a:r>
              <a:rPr lang="ru-RU" sz="2000" b="1" dirty="0" err="1"/>
              <a:t>Під</a:t>
            </a:r>
            <a:r>
              <a:rPr lang="ru-RU" sz="2000" b="1" dirty="0"/>
              <a:t> час </a:t>
            </a:r>
            <a:r>
              <a:rPr lang="ru-RU" sz="2000" b="1" dirty="0" err="1"/>
              <a:t>зимової</a:t>
            </a:r>
            <a:r>
              <a:rPr lang="ru-RU" sz="2000" b="1" dirty="0"/>
              <a:t> </a:t>
            </a:r>
            <a:r>
              <a:rPr lang="ru-RU" sz="2000" b="1" dirty="0" err="1"/>
              <a:t>сплячки</a:t>
            </a:r>
            <a:r>
              <a:rPr lang="ru-RU" sz="2000" b="1" dirty="0"/>
              <a:t> </a:t>
            </a:r>
            <a:r>
              <a:rPr lang="ru-RU" sz="2000" b="1" dirty="0" err="1" smtClean="0"/>
              <a:t>організм</a:t>
            </a:r>
            <a:r>
              <a:rPr lang="ru-RU" sz="2000" b="1" dirty="0" smtClean="0"/>
              <a:t> </a:t>
            </a:r>
            <a:r>
              <a:rPr lang="ru-RU" sz="2000" b="1" dirty="0"/>
              <a:t>живиться за </a:t>
            </a:r>
            <a:r>
              <a:rPr lang="ru-RU" sz="2000" b="1" dirty="0" err="1"/>
              <a:t>рахунок</a:t>
            </a:r>
            <a:r>
              <a:rPr lang="ru-RU" sz="2000" b="1" dirty="0"/>
              <a:t> жиру,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накопичився</a:t>
            </a:r>
            <a:r>
              <a:rPr lang="ru-RU" sz="2000" b="1" dirty="0"/>
              <a:t> восени.</a:t>
            </a:r>
          </a:p>
        </p:txBody>
      </p:sp>
    </p:spTree>
    <p:extLst>
      <p:ext uri="{BB962C8B-B14F-4D97-AF65-F5344CB8AC3E}">
        <p14:creationId xmlns:p14="http://schemas.microsoft.com/office/powerpoint/2010/main" val="13742267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569" y="494529"/>
            <a:ext cx="10179585" cy="8448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Деякі</a:t>
            </a:r>
            <a:r>
              <a:rPr lang="ru-RU" sz="4000" b="1" dirty="0"/>
              <a:t> </a:t>
            </a:r>
            <a:r>
              <a:rPr lang="ru-RU" sz="4000" b="1" dirty="0" err="1"/>
              <a:t>звірі</a:t>
            </a:r>
            <a:r>
              <a:rPr lang="ru-RU" sz="4000" b="1" dirty="0"/>
              <a:t> </a:t>
            </a:r>
            <a:r>
              <a:rPr lang="ru-RU" sz="4000" b="1" dirty="0" err="1"/>
              <a:t>роблять</a:t>
            </a:r>
            <a:r>
              <a:rPr lang="ru-RU" sz="4000" b="1" dirty="0"/>
              <a:t> запаси корму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24568" y="1381255"/>
            <a:ext cx="4694583" cy="8167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Лісові миші збирають жолуді, насіння різних рослин і ховають в </a:t>
            </a:r>
            <a:r>
              <a:rPr lang="uk-UA" sz="2000" b="1" dirty="0" err="1"/>
              <a:t>нори</a:t>
            </a:r>
            <a:r>
              <a:rPr lang="uk-UA" sz="2000" b="1" dirty="0"/>
              <a:t>.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69" y="2302526"/>
            <a:ext cx="3338111" cy="21895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731306" y="1385175"/>
            <a:ext cx="4472847" cy="7946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Кроти і хом’яки риють зимові комори і заповнюють їх зерном.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6174" r="6265" b="13568"/>
          <a:stretch/>
        </p:blipFill>
        <p:spPr>
          <a:xfrm>
            <a:off x="6323682" y="2197978"/>
            <a:ext cx="3240000" cy="2160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51" y="4121394"/>
            <a:ext cx="3049333" cy="20313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08499" y="5281431"/>
            <a:ext cx="5725352" cy="72755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 </a:t>
            </a:r>
            <a:r>
              <a:rPr lang="ru-RU" sz="2000" b="1" dirty="0"/>
              <a:t>У норах </a:t>
            </a:r>
            <a:r>
              <a:rPr lang="ru-RU" sz="2000" b="1" dirty="0" err="1"/>
              <a:t>мишей</a:t>
            </a:r>
            <a:r>
              <a:rPr lang="ru-RU" sz="2000" b="1" dirty="0"/>
              <a:t> </a:t>
            </a:r>
            <a:r>
              <a:rPr lang="ru-RU" sz="2000" b="1" dirty="0" err="1"/>
              <a:t>знаходили</a:t>
            </a:r>
            <a:r>
              <a:rPr lang="ru-RU" sz="2000" b="1" dirty="0"/>
              <a:t> до восьми </a:t>
            </a:r>
            <a:r>
              <a:rPr lang="ru-RU" sz="2000" b="1" dirty="0" err="1"/>
              <a:t>кілограмів</a:t>
            </a:r>
            <a:r>
              <a:rPr lang="ru-RU" sz="2000" b="1" dirty="0"/>
              <a:t> </a:t>
            </a:r>
            <a:r>
              <a:rPr lang="ru-RU" sz="2000" b="1" dirty="0" err="1"/>
              <a:t>насіння</a:t>
            </a:r>
            <a:r>
              <a:rPr lang="ru-RU" sz="2000" b="1" dirty="0"/>
              <a:t>, а одного разу — </a:t>
            </a:r>
            <a:r>
              <a:rPr lang="ru-RU" sz="2000" b="1" dirty="0" err="1"/>
              <a:t>навіть</a:t>
            </a:r>
            <a:r>
              <a:rPr lang="ru-RU" sz="2000" b="1" dirty="0"/>
              <a:t> 47 </a:t>
            </a:r>
            <a:r>
              <a:rPr lang="ru-RU" sz="2000" b="1" dirty="0" err="1"/>
              <a:t>кілограмів</a:t>
            </a:r>
            <a:r>
              <a:rPr lang="ru-RU" sz="2000" b="1" dirty="0"/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9" y="3525264"/>
            <a:ext cx="2984802" cy="16117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5226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715</Words>
  <Application>Microsoft Office PowerPoint</Application>
  <PresentationFormat>Произвольный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85</cp:revision>
  <dcterms:created xsi:type="dcterms:W3CDTF">2018-01-05T16:38:53Z</dcterms:created>
  <dcterms:modified xsi:type="dcterms:W3CDTF">2024-10-31T17:05:37Z</dcterms:modified>
</cp:coreProperties>
</file>