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463" r:id="rId3"/>
    <p:sldId id="459" r:id="rId4"/>
    <p:sldId id="455" r:id="rId5"/>
    <p:sldId id="456" r:id="rId6"/>
    <p:sldId id="460" r:id="rId7"/>
    <p:sldId id="462" r:id="rId8"/>
    <p:sldId id="461" r:id="rId9"/>
    <p:sldId id="301" r:id="rId10"/>
    <p:sldId id="304" r:id="rId11"/>
    <p:sldId id="285" r:id="rId12"/>
    <p:sldId id="286" r:id="rId13"/>
    <p:sldId id="457" r:id="rId14"/>
    <p:sldId id="4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C31D58"/>
    <a:srgbClr val="2F3242"/>
    <a:srgbClr val="722651"/>
    <a:srgbClr val="DED231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3.jpg"/><Relationship Id="rId7" Type="http://schemas.openxmlformats.org/officeDocument/2006/relationships/image" Target="../media/image18.jpeg"/><Relationship Id="rId12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29.jpeg"/><Relationship Id="rId5" Type="http://schemas.openxmlformats.org/officeDocument/2006/relationships/image" Target="../media/image25.jpe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7619" y="4280218"/>
            <a:ext cx="9915181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Яка праця </a:t>
            </a:r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восени першочергова? Рослини дикорослі </a:t>
            </a:r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й </a:t>
            </a:r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культурні</a:t>
            </a:r>
            <a:endParaRPr lang="uk-UA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2353" r="3011" b="2353"/>
          <a:stretch/>
        </p:blipFill>
        <p:spPr>
          <a:xfrm>
            <a:off x="1336335" y="961857"/>
            <a:ext cx="2310248" cy="314899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986648" y="1369107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943" y="556720"/>
            <a:ext cx="10123714" cy="6733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малюнки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20118" r="6939" b="30058"/>
          <a:stretch/>
        </p:blipFill>
        <p:spPr>
          <a:xfrm>
            <a:off x="4111126" y="1433028"/>
            <a:ext cx="3252010" cy="144007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t="5146" r="17121" b="19298"/>
          <a:stretch/>
        </p:blipFill>
        <p:spPr>
          <a:xfrm>
            <a:off x="4760546" y="3322210"/>
            <a:ext cx="2541077" cy="262079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8421" r="10836" b="22106"/>
          <a:stretch/>
        </p:blipFill>
        <p:spPr>
          <a:xfrm>
            <a:off x="1167788" y="3322210"/>
            <a:ext cx="2943338" cy="243501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71" b="81294" l="40382" r="979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67" t="14260" r="3831" b="23172"/>
          <a:stretch/>
        </p:blipFill>
        <p:spPr>
          <a:xfrm>
            <a:off x="7711819" y="1433028"/>
            <a:ext cx="2205067" cy="1797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957943" y="1390856"/>
            <a:ext cx="2862943" cy="112374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Знайди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зайву рослину,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поясни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свій вибір?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" b="16572"/>
          <a:stretch/>
        </p:blipFill>
        <p:spPr>
          <a:xfrm>
            <a:off x="7711819" y="3322210"/>
            <a:ext cx="2205067" cy="262079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0014857" y="4081097"/>
            <a:ext cx="1709057" cy="100253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Дикоросла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рослина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98229" y="3322210"/>
            <a:ext cx="2416628" cy="29588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8246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976" y="483315"/>
            <a:ext cx="10080433" cy="6734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осінні </a:t>
            </a:r>
            <a:r>
              <a:rPr lang="uk-UA" sz="4000" b="1" dirty="0" smtClean="0">
                <a:solidFill>
                  <a:schemeClr val="bg1"/>
                </a:solidFill>
              </a:rPr>
              <a:t>квіти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55" y="2890408"/>
            <a:ext cx="2775274" cy="277527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63" y="1828467"/>
            <a:ext cx="2911226" cy="29112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76" y="1828467"/>
            <a:ext cx="3052962" cy="30529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20954" y="4950965"/>
            <a:ext cx="2571003" cy="714718"/>
          </a:xfrm>
          <a:prstGeom prst="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Жоржини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34690" y="2156514"/>
            <a:ext cx="2571003" cy="619738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Айстри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45972" y="4810935"/>
            <a:ext cx="2571003" cy="6975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Чорнобривці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54159" y="1220643"/>
            <a:ext cx="8732066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Яку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з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рослин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називають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символом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345972" y="4484913"/>
            <a:ext cx="2796232" cy="14804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008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3239" y="494529"/>
            <a:ext cx="9721425" cy="739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Розкажи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60088" y="1494652"/>
            <a:ext cx="6881358" cy="12349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Чи збираєш ти насіння квітів, щоб розмножити їх навесні?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60088" y="2979743"/>
            <a:ext cx="6881358" cy="996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ще</a:t>
            </a:r>
            <a:r>
              <a:rPr lang="ru-RU" sz="2800" b="1" dirty="0"/>
              <a:t> </a:t>
            </a:r>
            <a:r>
              <a:rPr lang="ru-RU" sz="2800" b="1" dirty="0" err="1"/>
              <a:t>рослини</a:t>
            </a:r>
            <a:r>
              <a:rPr lang="ru-RU" sz="2800" b="1" dirty="0"/>
              <a:t> </a:t>
            </a:r>
            <a:r>
              <a:rPr lang="ru-RU" sz="2800" b="1" dirty="0" err="1"/>
              <a:t>продовжують</a:t>
            </a:r>
            <a:r>
              <a:rPr lang="ru-RU" sz="2800" b="1" dirty="0"/>
              <a:t> </a:t>
            </a:r>
            <a:r>
              <a:rPr lang="ru-RU" sz="2800" b="1" dirty="0" err="1"/>
              <a:t>цвісти</a:t>
            </a:r>
            <a:r>
              <a:rPr lang="ru-RU" sz="2800" b="1" dirty="0"/>
              <a:t> </a:t>
            </a:r>
            <a:r>
              <a:rPr lang="ru-RU" sz="2800" b="1" dirty="0" err="1"/>
              <a:t>восени</a:t>
            </a:r>
            <a:r>
              <a:rPr lang="ru-RU" sz="2800" b="1" dirty="0"/>
              <a:t>?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0" b="96700" l="10575" r="93313">
                        <a14:foregroundMark x1="54277" y1="31200" x2="53188" y2="29300"/>
                        <a14:foregroundMark x1="66096" y1="29300" x2="63453" y2="25400"/>
                        <a14:foregroundMark x1="56765" y1="49200" x2="50544" y2="44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12" y="1494652"/>
            <a:ext cx="2524191" cy="3925647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60088" y="4179429"/>
            <a:ext cx="6881358" cy="12408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Чи ти допомагаєш дорослим поратися на городі або дачі?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808855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38212" y="465138"/>
            <a:ext cx="1034838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38211" y="1243195"/>
            <a:ext cx="4691408" cy="136780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1. Доповни вислів.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Достигання плодів і насіння – це _______ природне явище.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8212" y="2901047"/>
            <a:ext cx="4691408" cy="117519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2. Прочитай вірш і впиши назви щедрих дарів, що їх збирають люди восени.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2251" y="2035547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осіннє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D:\2 клас\4 ЯДС\1 Грущинська\2 Людина і природа восени\№028-29 Яка праця восени першочергова\2024-10-26_2101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4" b="5755"/>
          <a:stretch/>
        </p:blipFill>
        <p:spPr bwMode="auto">
          <a:xfrm>
            <a:off x="5877067" y="1102242"/>
            <a:ext cx="5409519" cy="35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4 ЯДС\1 Грущинська\2 Людина і природа восени\№028-29 Яка праця восени першочергова\2024-10-26_210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67" y="4694029"/>
            <a:ext cx="5409518" cy="19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216309" y="1696263"/>
            <a:ext cx="1121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кавуни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81844" y="1681111"/>
            <a:ext cx="1488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помідори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76911" y="2057581"/>
            <a:ext cx="956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яблук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43809" y="2057581"/>
            <a:ext cx="837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груш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77602" y="2402308"/>
            <a:ext cx="798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слив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69524" y="2988474"/>
            <a:ext cx="121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гарбузи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37746" y="3488643"/>
            <a:ext cx="965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гриби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294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880724" y="467731"/>
            <a:ext cx="8340961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174638" y="1354158"/>
            <a:ext cx="7753132" cy="72501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Обери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плоди, якими визначиш свою роботу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147624" y="4322552"/>
            <a:ext cx="2844995" cy="1348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Замріяно</a:t>
            </a:r>
            <a:endParaRPr lang="uk-UA" sz="2400" b="1" dirty="0" smtClean="0"/>
          </a:p>
          <a:p>
            <a:r>
              <a:rPr lang="uk-UA" sz="2400" b="1" dirty="0" smtClean="0"/>
              <a:t>очікував/ла</a:t>
            </a:r>
            <a:endParaRPr lang="uk-UA" sz="2400" b="1" dirty="0" smtClean="0"/>
          </a:p>
          <a:p>
            <a:r>
              <a:rPr lang="uk-UA" sz="2400" b="1" dirty="0" smtClean="0"/>
              <a:t>кінця уроку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828876" y="4322552"/>
            <a:ext cx="2803735" cy="149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Здивовано зустрічав/ла інформацію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360732" y="4322552"/>
            <a:ext cx="2947304" cy="149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 радістю, активно працював/ла</a:t>
            </a:r>
            <a:endParaRPr lang="ru-RU" sz="2400" b="1" dirty="0"/>
          </a:p>
        </p:txBody>
      </p:sp>
      <p:pic>
        <p:nvPicPr>
          <p:cNvPr id="15" name="Picture 6" descr="В Україні оприлюднено рентабельність вирощування кукурудзи – Agro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02" y="2352687"/>
            <a:ext cx="3089965" cy="181919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Купити ПОМІДОРИ 1КГ з доставкою | Інтернет-магазин Рукавич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19065" r="18602" b="19438"/>
          <a:stretch/>
        </p:blipFill>
        <p:spPr bwMode="auto">
          <a:xfrm>
            <a:off x="4684167" y="2352688"/>
            <a:ext cx="2948444" cy="181919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Кабачки: користь і шкода для здоров'я. Калорійність, властивості, вітаміни  і опис рослини кабачок. - Etnosof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 b="9658"/>
          <a:stretch/>
        </p:blipFill>
        <p:spPr bwMode="auto">
          <a:xfrm>
            <a:off x="8147624" y="2352688"/>
            <a:ext cx="2599632" cy="181919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2996" y="549547"/>
            <a:ext cx="8732066" cy="8749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90600" y="1859311"/>
            <a:ext cx="5670537" cy="29195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Наш урок залюбки </a:t>
            </a:r>
          </a:p>
          <a:p>
            <a:pPr algn="ctr"/>
            <a:r>
              <a:rPr lang="uk-UA" sz="3200" b="1" dirty="0" smtClean="0"/>
              <a:t>Поведе тебе в світи.</a:t>
            </a:r>
          </a:p>
          <a:p>
            <a:pPr algn="ctr"/>
            <a:r>
              <a:rPr lang="uk-UA" sz="3200" b="1" dirty="0" smtClean="0"/>
              <a:t>І на «як?», «чому?» і «де?»</a:t>
            </a:r>
          </a:p>
          <a:p>
            <a:pPr algn="ctr"/>
            <a:r>
              <a:rPr lang="uk-UA" sz="3200" b="1" dirty="0" smtClean="0"/>
              <a:t>Завжди відповідь знайде.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26" y="1859311"/>
            <a:ext cx="3860893" cy="41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828801" y="1469840"/>
            <a:ext cx="8686800" cy="1331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Пригадай, який овоч піднімає твій настрій? Чому?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(колір, форма, розмір, смак, соковитість, гладкість тощо)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Можеш скористатися світлинами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258101" y="653142"/>
            <a:ext cx="9828200" cy="7075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«Любимий овоч»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Які ранні овочі та фрукти можна вживати. Поради фахівц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19" y="2942258"/>
            <a:ext cx="4835082" cy="3077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йкорисніші фрукти і овочі для здоров'я: як їх колір впливає на організ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16" y="2942258"/>
            <a:ext cx="5060255" cy="3007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18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289819"/>
            <a:ext cx="3860570" cy="267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453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48299" y="538399"/>
            <a:ext cx="10443990" cy="844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pic>
        <p:nvPicPr>
          <p:cNvPr id="1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64" y="1464187"/>
            <a:ext cx="2454691" cy="376299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335053" y="1474199"/>
            <a:ext cx="1975691" cy="21037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Чому </a:t>
            </a:r>
            <a:r>
              <a:rPr lang="uk-UA" sz="2400" b="1" dirty="0" smtClean="0">
                <a:solidFill>
                  <a:schemeClr val="bg1"/>
                </a:solidFill>
              </a:rPr>
              <a:t>білочка </a:t>
            </a:r>
            <a:r>
              <a:rPr lang="uk-UA" sz="2400" b="1" dirty="0">
                <a:solidFill>
                  <a:schemeClr val="bg1"/>
                </a:solidFill>
              </a:rPr>
              <a:t>змінює </a:t>
            </a:r>
            <a:r>
              <a:rPr lang="uk-UA" sz="2400" b="1" dirty="0" smtClean="0">
                <a:solidFill>
                  <a:schemeClr val="bg1"/>
                </a:solidFill>
              </a:rPr>
              <a:t>свою літню  </a:t>
            </a:r>
            <a:r>
              <a:rPr lang="uk-UA" sz="2400" b="1" dirty="0">
                <a:solidFill>
                  <a:schemeClr val="bg1"/>
                </a:solidFill>
              </a:rPr>
              <a:t>шубку?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70333" y="5227181"/>
            <a:ext cx="8099496" cy="92023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розширимо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уточнимо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знання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 дикорослі й культурні рослини, про осінні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турботи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людей.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43145" y="1517970"/>
            <a:ext cx="2104197" cy="204947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запасають</a:t>
            </a:r>
            <a:r>
              <a:rPr lang="ru-RU" sz="2400" b="1" dirty="0"/>
              <a:t> </a:t>
            </a:r>
            <a:r>
              <a:rPr lang="ru-RU" sz="2400" b="1" dirty="0" err="1"/>
              <a:t>собі</a:t>
            </a:r>
            <a:r>
              <a:rPr lang="ru-RU" sz="2400" b="1" dirty="0"/>
              <a:t> на зиму корми </a:t>
            </a:r>
            <a:r>
              <a:rPr lang="ru-RU" sz="2400" b="1" dirty="0" err="1"/>
              <a:t>їжаки</a:t>
            </a:r>
            <a:r>
              <a:rPr lang="ru-RU" sz="2400" b="1" dirty="0"/>
              <a:t>?</a:t>
            </a:r>
            <a:endParaRPr lang="ru-RU" sz="32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7221" y="3622035"/>
            <a:ext cx="2696143" cy="13245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Чому</a:t>
            </a:r>
            <a:r>
              <a:rPr lang="ru-RU" sz="2400" b="1" dirty="0"/>
              <a:t> </a:t>
            </a:r>
            <a:r>
              <a:rPr lang="ru-RU" sz="2400" b="1" dirty="0" err="1" smtClean="0"/>
              <a:t>хом’як</a:t>
            </a:r>
            <a:r>
              <a:rPr lang="ru-RU" sz="2400" b="1" dirty="0" smtClean="0"/>
              <a:t> </a:t>
            </a:r>
            <a:r>
              <a:rPr lang="ru-RU" sz="2400" b="1" dirty="0"/>
              <a:t>та </a:t>
            </a:r>
            <a:r>
              <a:rPr lang="ru-RU" sz="2400" b="1" dirty="0" err="1"/>
              <a:t>кріт</a:t>
            </a:r>
            <a:r>
              <a:rPr lang="ru-RU" sz="2400" b="1" dirty="0"/>
              <a:t> не </a:t>
            </a:r>
            <a:r>
              <a:rPr lang="ru-RU" sz="2400" b="1" dirty="0" err="1"/>
              <a:t>впадають</a:t>
            </a:r>
            <a:r>
              <a:rPr lang="ru-RU" sz="2400" b="1" dirty="0"/>
              <a:t> в </a:t>
            </a:r>
            <a:r>
              <a:rPr lang="ru-RU" sz="2400" b="1" dirty="0" err="1"/>
              <a:t>сплячку</a:t>
            </a:r>
            <a:r>
              <a:rPr lang="ru-RU" sz="2400" b="1" dirty="0"/>
              <a:t>?</a:t>
            </a:r>
            <a:endParaRPr lang="ru-RU" sz="32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t="3387" r="45077" b="2540"/>
          <a:stretch/>
        </p:blipFill>
        <p:spPr>
          <a:xfrm>
            <a:off x="848298" y="1517970"/>
            <a:ext cx="1443211" cy="19608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" descr="Їжак: опис, харчування, де живуть, як народжуються - Dovidka.biz.u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r="-1116"/>
          <a:stretch/>
        </p:blipFill>
        <p:spPr bwMode="auto">
          <a:xfrm>
            <a:off x="6480000" y="1603467"/>
            <a:ext cx="2160000" cy="173559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6174" r="6265" b="13568"/>
          <a:stretch/>
        </p:blipFill>
        <p:spPr>
          <a:xfrm>
            <a:off x="3880903" y="3654159"/>
            <a:ext cx="2077213" cy="138480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15" y="3515708"/>
            <a:ext cx="2307561" cy="153719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6855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3514" y="494529"/>
            <a:ext cx="10069286" cy="7464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41" y="1339197"/>
            <a:ext cx="2665337" cy="399480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903514" y="1339197"/>
            <a:ext cx="3193572" cy="7498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 належать до </a:t>
            </a:r>
            <a:r>
              <a:rPr lang="ru-RU" sz="2400" b="1" dirty="0" err="1" smtClean="0"/>
              <a:t>дикорослих</a:t>
            </a:r>
            <a:r>
              <a:rPr lang="ru-RU" sz="2400" b="1" dirty="0"/>
              <a:t>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11473" y="3284856"/>
            <a:ext cx="3316122" cy="58098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Де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вирощують</a:t>
            </a:r>
            <a:r>
              <a:rPr lang="ru-RU" sz="2400" b="1" dirty="0"/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03514" y="2260997"/>
            <a:ext cx="3294340" cy="8087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 належать до </a:t>
            </a:r>
            <a:r>
              <a:rPr lang="ru-RU" sz="2400" b="1" dirty="0" err="1"/>
              <a:t>культурних</a:t>
            </a:r>
            <a:r>
              <a:rPr lang="ru-RU" sz="2400" b="1" dirty="0"/>
              <a:t>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197854" y="1339197"/>
            <a:ext cx="4188204" cy="852053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chemeClr val="bg1"/>
                </a:solidFill>
              </a:rPr>
              <a:t>Дикорослі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 </a:t>
            </a:r>
            <a:r>
              <a:rPr lang="ru-RU" sz="2400" b="1" dirty="0" err="1"/>
              <a:t>ніхто</a:t>
            </a:r>
            <a:r>
              <a:rPr lang="ru-RU" sz="2400" b="1" dirty="0"/>
              <a:t> не </a:t>
            </a:r>
            <a:r>
              <a:rPr lang="ru-RU" sz="2400" b="1" dirty="0" smtClean="0"/>
              <a:t>садить і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/>
              <a:t>ніхто</a:t>
            </a:r>
            <a:r>
              <a:rPr lang="ru-RU" sz="2400" b="1" dirty="0"/>
              <a:t> не </a:t>
            </a:r>
            <a:r>
              <a:rPr lang="ru-RU" sz="2400" b="1" dirty="0" err="1"/>
              <a:t>доглядає</a:t>
            </a:r>
            <a:r>
              <a:rPr lang="ru-RU" sz="2400" b="1" dirty="0"/>
              <a:t>.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278085" y="2260997"/>
            <a:ext cx="4195059" cy="942615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chemeClr val="bg1"/>
                </a:solidFill>
              </a:rPr>
              <a:t>Культурні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 люди </a:t>
            </a:r>
            <a:r>
              <a:rPr lang="ru-RU" sz="2400" b="1" dirty="0" err="1" smtClean="0"/>
              <a:t>вирощують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своїх</a:t>
            </a:r>
            <a:r>
              <a:rPr lang="ru-RU" sz="2400" b="1" dirty="0" smtClean="0"/>
              <a:t> потреб.</a:t>
            </a:r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11472" y="3946793"/>
            <a:ext cx="3316123" cy="83820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 </a:t>
            </a:r>
            <a:r>
              <a:rPr lang="ru-RU" sz="2400" b="1" dirty="0"/>
              <a:t>полях, городах, у садах і парках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92"/>
          <a:stretch/>
        </p:blipFill>
        <p:spPr>
          <a:xfrm>
            <a:off x="579278" y="3233452"/>
            <a:ext cx="3618576" cy="275195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4386943" y="4861201"/>
            <a:ext cx="4474028" cy="12565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Підсумуй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яка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відмінність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між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дикорослими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культурними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рослинами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6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Озима м'яка пшениця Тайра: продажа, цена в Украине. зернові культури от  &quot;ТОВ ХАСКОМ ТРЕЙД&quot; - 1227200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1" y="3595788"/>
            <a:ext cx="1716032" cy="1299282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5657" y="494528"/>
            <a:ext cx="10384972" cy="8226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Культурні </a:t>
            </a:r>
            <a:r>
              <a:rPr lang="uk-UA" sz="3600" b="1" dirty="0">
                <a:solidFill>
                  <a:schemeClr val="bg1"/>
                </a:solidFill>
              </a:rPr>
              <a:t>рослини поділяються:</a:t>
            </a:r>
          </a:p>
        </p:txBody>
      </p:sp>
      <p:sp>
        <p:nvSpPr>
          <p:cNvPr id="14" name="Табличка 13"/>
          <p:cNvSpPr/>
          <p:nvPr/>
        </p:nvSpPr>
        <p:spPr>
          <a:xfrm>
            <a:off x="2117321" y="3610175"/>
            <a:ext cx="2012811" cy="738456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Польові</a:t>
            </a:r>
            <a:r>
              <a:rPr lang="ru-RU" sz="3600" b="1" dirty="0"/>
              <a:t> </a:t>
            </a:r>
            <a:endParaRPr lang="uk-UA" sz="3600" b="1" dirty="0"/>
          </a:p>
        </p:txBody>
      </p:sp>
      <p:sp>
        <p:nvSpPr>
          <p:cNvPr id="23" name="Табличка 22"/>
          <p:cNvSpPr/>
          <p:nvPr/>
        </p:nvSpPr>
        <p:spPr>
          <a:xfrm>
            <a:off x="6368143" y="4312514"/>
            <a:ext cx="2062448" cy="738457"/>
          </a:xfrm>
          <a:prstGeom prst="plaqu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Овочеві 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4118855" y="4346308"/>
            <a:ext cx="1885561" cy="738456"/>
          </a:xfrm>
          <a:prstGeom prst="plaque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Ягідні</a:t>
            </a:r>
          </a:p>
        </p:txBody>
      </p:sp>
      <p:sp>
        <p:nvSpPr>
          <p:cNvPr id="2" name="Табличка 1"/>
          <p:cNvSpPr/>
          <p:nvPr/>
        </p:nvSpPr>
        <p:spPr>
          <a:xfrm>
            <a:off x="3363686" y="1441969"/>
            <a:ext cx="5508172" cy="87622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Культурні рослини</a:t>
            </a:r>
          </a:p>
        </p:txBody>
      </p: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3363686" y="2318197"/>
            <a:ext cx="2754086" cy="12919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  <a:endCxn id="24" idx="0"/>
          </p:cNvCxnSpPr>
          <p:nvPr/>
        </p:nvCxnSpPr>
        <p:spPr>
          <a:xfrm flipH="1">
            <a:off x="5061636" y="2318197"/>
            <a:ext cx="1056136" cy="202811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</p:cNvCxnSpPr>
          <p:nvPr/>
        </p:nvCxnSpPr>
        <p:spPr>
          <a:xfrm>
            <a:off x="6117772" y="2318197"/>
            <a:ext cx="1121228" cy="19272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Табличка 45"/>
          <p:cNvSpPr/>
          <p:nvPr/>
        </p:nvSpPr>
        <p:spPr>
          <a:xfrm>
            <a:off x="8354224" y="3610175"/>
            <a:ext cx="2196117" cy="675799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Фруктові</a:t>
            </a:r>
          </a:p>
        </p:txBody>
      </p:sp>
      <p:cxnSp>
        <p:nvCxnSpPr>
          <p:cNvPr id="47" name="Прямая со стрелкой 46"/>
          <p:cNvCxnSpPr>
            <a:stCxn id="2" idx="2"/>
          </p:cNvCxnSpPr>
          <p:nvPr/>
        </p:nvCxnSpPr>
        <p:spPr>
          <a:xfrm>
            <a:off x="6117772" y="2318197"/>
            <a:ext cx="3061142" cy="119309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Як садити та вирощувати кукурудз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" y="2369267"/>
            <a:ext cx="1974573" cy="1090951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Точка зору: перевиробництво малини буде й у 2024 році |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19" y="5144681"/>
            <a:ext cx="2093369" cy="1154962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utoShape 8" descr="Купити Агрус &quot;Інвікта&quot; - Аґрус від Олегів са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Агрус &quot;Золотистий&quot; (середній термін дозрівання, має дуже солодкі, великі  ягоди) купити поштою в Одесі, Києві, Україні | Agro-Mark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74" y="4579052"/>
            <a:ext cx="1301303" cy="1843195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Морква Цукат за 20 г - купити в Україні — інтернет-магазин СонцеСа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52" y="5144681"/>
            <a:ext cx="1703421" cy="1277566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EZ 38 F1 кабачок ранній 1000 насінин Libra See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97" y="5144680"/>
            <a:ext cx="1462575" cy="1462575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ᐉ Особливості обрізування груші - Журнал Агроном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r="1969"/>
          <a:stretch/>
        </p:blipFill>
        <p:spPr bwMode="auto">
          <a:xfrm>
            <a:off x="9699496" y="4324445"/>
            <a:ext cx="1773976" cy="1402884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Особливості вирощування сливи — Зоря Полтавщин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787" y="2410216"/>
            <a:ext cx="2078685" cy="1132721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9571" y="494529"/>
            <a:ext cx="9311806" cy="735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світлини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0" y="2091723"/>
            <a:ext cx="1781159" cy="133651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52" y="2097619"/>
            <a:ext cx="1343308" cy="134330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17524" y="3703736"/>
            <a:ext cx="1457581" cy="135763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125474" y="2097619"/>
            <a:ext cx="1581612" cy="138052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460" y="2091723"/>
            <a:ext cx="1935485" cy="130922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2" descr="Морква Цукат за 20 г - купити в Україні — інтернет-магазин СонцеСа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205" y="3758810"/>
            <a:ext cx="1769959" cy="1327470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ᐉ Особливості обрізування груші - Журнал Агроном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r="1969"/>
          <a:stretch/>
        </p:blipFill>
        <p:spPr bwMode="auto">
          <a:xfrm>
            <a:off x="645794" y="3660336"/>
            <a:ext cx="1878666" cy="1485675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Що ми знаємо про цибулю. » Сайт вчителя біології Павленко Тетяни Іванівн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9" y="2101921"/>
            <a:ext cx="1542597" cy="1424634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B.lv: Как вырастить горох: почва, посев, подкорм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881" y="2101921"/>
            <a:ext cx="2152351" cy="143250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Що робити, якщо яблуня не цвіте і не плодоносить - дідусевий метод — УНІАН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57" y="3660336"/>
            <a:ext cx="2190810" cy="146236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Високоолійний сорт льону Айвенго / Насіння соняшнику, насіння ріпаку  (рапсу) озимого, насіння льону / Льон. Насіння льону селекції ВНІС /  Асортимент продукції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62" y="3634016"/>
            <a:ext cx="2175966" cy="14522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Табличка 19"/>
          <p:cNvSpPr/>
          <p:nvPr/>
        </p:nvSpPr>
        <p:spPr>
          <a:xfrm>
            <a:off x="4285876" y="5463555"/>
            <a:ext cx="1790302" cy="577455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овочеві </a:t>
            </a:r>
            <a:endParaRPr lang="uk-UA" sz="3200" b="1" dirty="0"/>
          </a:p>
        </p:txBody>
      </p:sp>
      <p:sp>
        <p:nvSpPr>
          <p:cNvPr id="21" name="Табличка 20"/>
          <p:cNvSpPr/>
          <p:nvPr/>
        </p:nvSpPr>
        <p:spPr>
          <a:xfrm>
            <a:off x="2060089" y="5448468"/>
            <a:ext cx="2020627" cy="57745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польові</a:t>
            </a:r>
            <a:endParaRPr lang="uk-UA" sz="3200" b="1" dirty="0"/>
          </a:p>
        </p:txBody>
      </p:sp>
      <p:sp>
        <p:nvSpPr>
          <p:cNvPr id="22" name="Табличка 21"/>
          <p:cNvSpPr/>
          <p:nvPr/>
        </p:nvSpPr>
        <p:spPr>
          <a:xfrm>
            <a:off x="6285557" y="5478645"/>
            <a:ext cx="2360757" cy="547277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фруктові</a:t>
            </a:r>
            <a:endParaRPr lang="uk-UA" sz="3200" b="1" dirty="0"/>
          </a:p>
        </p:txBody>
      </p:sp>
      <p:sp>
        <p:nvSpPr>
          <p:cNvPr id="6" name="Двенадцатиугольник 5"/>
          <p:cNvSpPr/>
          <p:nvPr/>
        </p:nvSpPr>
        <p:spPr>
          <a:xfrm>
            <a:off x="489049" y="3070430"/>
            <a:ext cx="468894" cy="464978"/>
          </a:xfrm>
          <a:prstGeom prst="do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Двенадцатиугольник 23"/>
          <p:cNvSpPr/>
          <p:nvPr/>
        </p:nvSpPr>
        <p:spPr>
          <a:xfrm>
            <a:off x="2355677" y="3070430"/>
            <a:ext cx="468894" cy="464978"/>
          </a:xfrm>
          <a:prstGeom prst="do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Двенадцатиугольник 24"/>
          <p:cNvSpPr/>
          <p:nvPr/>
        </p:nvSpPr>
        <p:spPr>
          <a:xfrm>
            <a:off x="4497773" y="3091785"/>
            <a:ext cx="468894" cy="464978"/>
          </a:xfrm>
          <a:prstGeom prst="do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Двенадцатиугольник 25"/>
          <p:cNvSpPr/>
          <p:nvPr/>
        </p:nvSpPr>
        <p:spPr>
          <a:xfrm>
            <a:off x="6110070" y="3091785"/>
            <a:ext cx="468894" cy="464978"/>
          </a:xfrm>
          <a:prstGeom prst="do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Двенадцатиугольник 26"/>
          <p:cNvSpPr/>
          <p:nvPr/>
        </p:nvSpPr>
        <p:spPr>
          <a:xfrm>
            <a:off x="7722367" y="3091785"/>
            <a:ext cx="468894" cy="464978"/>
          </a:xfrm>
          <a:prstGeom prst="do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Двенадцатиугольник 27"/>
          <p:cNvSpPr/>
          <p:nvPr/>
        </p:nvSpPr>
        <p:spPr>
          <a:xfrm>
            <a:off x="9334664" y="3091785"/>
            <a:ext cx="468894" cy="464978"/>
          </a:xfrm>
          <a:prstGeom prst="do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Двенадцатиугольник 28"/>
          <p:cNvSpPr/>
          <p:nvPr/>
        </p:nvSpPr>
        <p:spPr>
          <a:xfrm>
            <a:off x="489049" y="4878851"/>
            <a:ext cx="468894" cy="464978"/>
          </a:xfrm>
          <a:prstGeom prst="do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Двенадцатиугольник 29"/>
          <p:cNvSpPr/>
          <p:nvPr/>
        </p:nvSpPr>
        <p:spPr>
          <a:xfrm>
            <a:off x="2688594" y="4754622"/>
            <a:ext cx="468894" cy="464978"/>
          </a:xfrm>
          <a:prstGeom prst="do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Двенадцатиугольник 30"/>
          <p:cNvSpPr/>
          <p:nvPr/>
        </p:nvSpPr>
        <p:spPr>
          <a:xfrm>
            <a:off x="5181027" y="4746388"/>
            <a:ext cx="468894" cy="464978"/>
          </a:xfrm>
          <a:prstGeom prst="do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Двенадцатиугольник 31"/>
          <p:cNvSpPr/>
          <p:nvPr/>
        </p:nvSpPr>
        <p:spPr>
          <a:xfrm>
            <a:off x="7685640" y="4707579"/>
            <a:ext cx="704218" cy="562452"/>
          </a:xfrm>
          <a:prstGeom prst="do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Двенадцатиугольник 32"/>
          <p:cNvSpPr/>
          <p:nvPr/>
        </p:nvSpPr>
        <p:spPr>
          <a:xfrm>
            <a:off x="9499881" y="4610673"/>
            <a:ext cx="704218" cy="562452"/>
          </a:xfrm>
          <a:prstGeom prst="do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477599" y="1334229"/>
            <a:ext cx="9303778" cy="44014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Назви культурні рослини.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Поміркуй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до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якої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групи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вони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відносяться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8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1686" y="517629"/>
            <a:ext cx="9893148" cy="6853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</a:t>
            </a:r>
            <a:r>
              <a:rPr lang="uk-UA" sz="4000" b="1" dirty="0" smtClean="0">
                <a:solidFill>
                  <a:schemeClr val="bg1"/>
                </a:solidFill>
              </a:rPr>
              <a:t>«Рослина дикоросла чи культурна»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Результат пошуку зображень за запитом &quot;клипарт морк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96978" y="1940612"/>
            <a:ext cx="2399148" cy="12378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xtLst/>
        </p:spPr>
      </p:pic>
      <p:pic>
        <p:nvPicPr>
          <p:cNvPr id="6148" name="Picture 4" descr="Результат пошуку зображень за запитом &quot;клипарт жит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82" y="1359953"/>
            <a:ext cx="1641995" cy="24146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0" b="85093" l="8300" r="96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1" t="7018" r="4273" b="14152"/>
          <a:stretch/>
        </p:blipFill>
        <p:spPr>
          <a:xfrm flipH="1">
            <a:off x="3233055" y="3858253"/>
            <a:ext cx="1921226" cy="226645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" b="10876"/>
          <a:stretch/>
        </p:blipFill>
        <p:spPr>
          <a:xfrm flipH="1">
            <a:off x="5214626" y="3858253"/>
            <a:ext cx="1667268" cy="226645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11111"/>
          <a:stretch/>
        </p:blipFill>
        <p:spPr>
          <a:xfrm>
            <a:off x="7339453" y="1359952"/>
            <a:ext cx="1821271" cy="239914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3" t="8889" r="20190" b="7836"/>
          <a:stretch/>
        </p:blipFill>
        <p:spPr>
          <a:xfrm>
            <a:off x="9293098" y="1359952"/>
            <a:ext cx="1657839" cy="239914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7230829" y="3988348"/>
            <a:ext cx="3664852" cy="18726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Зверни </a:t>
            </a:r>
            <a:r>
              <a:rPr lang="uk-UA" sz="2000" b="1" dirty="0"/>
              <a:t>увагу, що мак може бути як дикорослою, так і культурною рослиною. </a:t>
            </a:r>
          </a:p>
          <a:p>
            <a:pPr algn="ctr"/>
            <a:r>
              <a:rPr lang="uk-UA" sz="2000" b="1" dirty="0"/>
              <a:t>Як </a:t>
            </a:r>
            <a:r>
              <a:rPr lang="uk-UA" sz="2000" b="1" dirty="0" smtClean="0"/>
              <a:t>ти </a:t>
            </a:r>
            <a:r>
              <a:rPr lang="uk-UA" sz="2000" b="1" dirty="0" err="1" smtClean="0"/>
              <a:t>ввжаєш</a:t>
            </a:r>
            <a:r>
              <a:rPr lang="uk-UA" sz="2000" b="1" dirty="0" smtClean="0"/>
              <a:t>, </a:t>
            </a:r>
            <a:r>
              <a:rPr lang="uk-UA" sz="2000" b="1" dirty="0"/>
              <a:t>чому?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90667" y="1378147"/>
            <a:ext cx="2049138" cy="238783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Якщо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рослина дикоросла, </a:t>
            </a:r>
            <a:endParaRPr lang="uk-UA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то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плескай </a:t>
            </a:r>
            <a:endParaRPr lang="uk-UA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долоньки, </a:t>
            </a:r>
            <a:endParaRPr lang="uk-UA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якщо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культурна -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тупай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ногами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89167" l="5900" r="90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43" t="8570" r="11052" b="15048"/>
          <a:stretch/>
        </p:blipFill>
        <p:spPr>
          <a:xfrm>
            <a:off x="1101686" y="3850404"/>
            <a:ext cx="2012462" cy="22743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07809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420</Words>
  <Application>Microsoft Office PowerPoint</Application>
  <PresentationFormat>Произвольный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85</cp:revision>
  <dcterms:created xsi:type="dcterms:W3CDTF">2018-01-05T16:38:53Z</dcterms:created>
  <dcterms:modified xsi:type="dcterms:W3CDTF">2024-11-07T16:49:04Z</dcterms:modified>
</cp:coreProperties>
</file>