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78" r:id="rId3"/>
    <p:sldId id="364" r:id="rId4"/>
    <p:sldId id="392" r:id="rId5"/>
    <p:sldId id="373" r:id="rId6"/>
    <p:sldId id="388" r:id="rId7"/>
    <p:sldId id="389" r:id="rId8"/>
    <p:sldId id="391" r:id="rId9"/>
    <p:sldId id="367" r:id="rId10"/>
    <p:sldId id="390" r:id="rId11"/>
    <p:sldId id="385" r:id="rId12"/>
    <p:sldId id="371" r:id="rId13"/>
    <p:sldId id="37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295FFF"/>
    <a:srgbClr val="FFFF00"/>
    <a:srgbClr val="00B050"/>
    <a:srgbClr val="1694E9"/>
    <a:srgbClr val="FFB441"/>
    <a:srgbClr val="709E32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-4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43438" y="1084950"/>
            <a:ext cx="32751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2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Читаємо і пізнаємо таємниці рідної мови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4881" y="3439492"/>
            <a:ext cx="6533003" cy="255389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Робота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з дитячою 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книжкою.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Тетяна Стус 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uk-UA" sz="4800" b="1" dirty="0" err="1" smtClean="0">
                <a:solidFill>
                  <a:schemeClr val="accent2">
                    <a:lumMod val="75000"/>
                  </a:schemeClr>
                </a:solidFill>
              </a:rPr>
              <a:t>Смугастик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2" descr="D:\Картинки до тестів\Підручники зошити\2 клас\2024-06-02_22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71" y="885554"/>
            <a:ext cx="3227553" cy="453474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1622" y="511736"/>
            <a:ext cx="9992420" cy="712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Тетяна Стус «</a:t>
            </a:r>
            <a:r>
              <a:rPr lang="uk-UA" sz="4000" b="1" dirty="0" err="1" smtClean="0">
                <a:solidFill>
                  <a:schemeClr val="bg1"/>
                </a:solidFill>
              </a:rPr>
              <a:t>Смугастик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6026226"/>
            <a:ext cx="1054100" cy="8317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2 клас\2 Читання\1 Савченко\02 Таємниці рідної мови\№028 - Роб з дит книжкою Т Стус Смагастик\2024-10-20_185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48" y="1404076"/>
            <a:ext cx="6796135" cy="246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 клас\2 Читання\1 Савченко\02 Таємниці рідної мови\№028 - Роб з дит книжкою Т Стус Смагастик\2024-10-20_1854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48" y="3707177"/>
            <a:ext cx="6796136" cy="22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2 клас\2 Читання\1 Савченко\02 Таємниці рідної мови\№028 - Роб з дит книжкою Т Стус Смагастик\2024-10-20_1855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6" y="1404076"/>
            <a:ext cx="3962400" cy="143827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8896" y="2969521"/>
            <a:ext cx="3069403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Поміркуй</a:t>
            </a:r>
            <a:r>
              <a:rPr lang="uk-UA" sz="2000" dirty="0">
                <a:solidFill>
                  <a:schemeClr val="bg1"/>
                </a:solidFill>
              </a:rPr>
              <a:t>, до якого жанру належить даний твір</a:t>
            </a:r>
            <a:r>
              <a:rPr lang="uk-UA" sz="20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896" y="3709886"/>
            <a:ext cx="3962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Гра « Знайди у тексті</a:t>
            </a:r>
            <a:r>
              <a:rPr lang="uk-UA" sz="2000" b="1" dirty="0" smtClean="0">
                <a:solidFill>
                  <a:schemeClr val="bg1"/>
                </a:solidFill>
              </a:rPr>
              <a:t>…» </a:t>
            </a:r>
            <a:r>
              <a:rPr lang="uk-UA" sz="2000" dirty="0" smtClean="0">
                <a:solidFill>
                  <a:schemeClr val="bg1"/>
                </a:solidFill>
              </a:rPr>
              <a:t>Як </a:t>
            </a:r>
            <a:r>
              <a:rPr lang="uk-UA" sz="2000" dirty="0">
                <a:solidFill>
                  <a:schemeClr val="bg1"/>
                </a:solidFill>
              </a:rPr>
              <a:t>мама називала </a:t>
            </a:r>
            <a:r>
              <a:rPr lang="uk-UA" sz="2000" dirty="0" err="1">
                <a:solidFill>
                  <a:schemeClr val="bg1"/>
                </a:solidFill>
              </a:rPr>
              <a:t>Смугастика</a:t>
            </a:r>
            <a:r>
              <a:rPr lang="uk-UA" sz="2000" dirty="0">
                <a:solidFill>
                  <a:schemeClr val="bg1"/>
                </a:solidFill>
              </a:rPr>
              <a:t>, коли…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8896" y="4461840"/>
            <a:ext cx="282061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ea typeface="+mj-ea"/>
                <a:cs typeface="+mj-cs"/>
              </a:rPr>
              <a:t>- будила вранці</a:t>
            </a:r>
            <a:r>
              <a:rPr lang="uk-UA" sz="2000" b="1" dirty="0" smtClean="0">
                <a:solidFill>
                  <a:schemeClr val="bg1"/>
                </a:solidFill>
                <a:ea typeface="+mj-ea"/>
                <a:cs typeface="+mj-cs"/>
              </a:rPr>
              <a:t>;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896" y="4861950"/>
            <a:ext cx="282061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ea typeface="+mj-ea"/>
                <a:cs typeface="+mj-cs"/>
              </a:rPr>
              <a:t>- </a:t>
            </a:r>
            <a:r>
              <a:rPr lang="uk-UA" sz="2000" b="1" dirty="0">
                <a:solidFill>
                  <a:schemeClr val="bg1"/>
                </a:solidFill>
                <a:ea typeface="+mj-ea"/>
                <a:cs typeface="+mj-cs"/>
              </a:rPr>
              <a:t>надто забруднювався;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895" y="5219189"/>
            <a:ext cx="419445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ea typeface="+mj-ea"/>
                <a:cs typeface="+mj-cs"/>
              </a:rPr>
              <a:t>- не хотів повертатися з прогулянки;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896" y="5619299"/>
            <a:ext cx="282061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ea typeface="+mj-ea"/>
                <a:cs typeface="+mj-cs"/>
              </a:rPr>
              <a:t>- </a:t>
            </a:r>
            <a:r>
              <a:rPr lang="uk-UA" sz="2000" b="1" dirty="0" smtClean="0">
                <a:solidFill>
                  <a:schemeClr val="bg1"/>
                </a:solidFill>
                <a:ea typeface="+mj-ea"/>
                <a:cs typeface="+mj-cs"/>
              </a:rPr>
              <a:t>засинав.</a:t>
            </a:r>
            <a:endParaRPr lang="uk-U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125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621" y="1281700"/>
            <a:ext cx="6744421" cy="95472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400" b="1" dirty="0" smtClean="0">
                <a:latin typeface="+mn-lt"/>
              </a:rPr>
              <a:t>Чому, на твою думку, </a:t>
            </a:r>
            <a:r>
              <a:rPr lang="uk-UA" sz="2400" b="1" dirty="0" err="1" smtClean="0">
                <a:latin typeface="+mn-lt"/>
              </a:rPr>
              <a:t>Смугастик</a:t>
            </a:r>
            <a:r>
              <a:rPr lang="uk-UA" sz="2400" b="1" dirty="0" smtClean="0">
                <a:latin typeface="+mn-lt"/>
              </a:rPr>
              <a:t> замислювався про те, хто він? Закінчи речення</a:t>
            </a:r>
            <a:endParaRPr lang="uk-UA" sz="2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1622" y="511736"/>
            <a:ext cx="9992420" cy="712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2 клас\2 Читання\1 Савченко\02 Таємниці рідної мови\№028 - Роб з дит книжкою Т Стус Смагастик\2024-10-20_190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976" y="1301481"/>
            <a:ext cx="2977066" cy="28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21622" y="2306193"/>
            <a:ext cx="6722388" cy="8225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+mn-lt"/>
              </a:rPr>
              <a:t>Я думаю, що </a:t>
            </a:r>
            <a:r>
              <a:rPr lang="uk-UA" sz="2400" b="1" dirty="0" err="1" smtClean="0">
                <a:solidFill>
                  <a:schemeClr val="bg1"/>
                </a:solidFill>
                <a:latin typeface="+mn-lt"/>
              </a:rPr>
              <a:t>Смугастик</a:t>
            </a:r>
            <a:r>
              <a:rPr lang="uk-UA" sz="2400" b="1" dirty="0" smtClean="0">
                <a:solidFill>
                  <a:schemeClr val="bg1"/>
                </a:solidFill>
                <a:latin typeface="+mn-lt"/>
              </a:rPr>
              <a:t> замислювався про те, хто він, тому що …, отже … .</a:t>
            </a:r>
            <a:endParaRPr lang="uk-UA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1622" y="3272006"/>
            <a:ext cx="6722388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Чи любив </a:t>
            </a:r>
            <a:r>
              <a:rPr lang="uk-UA" sz="2000" b="1" dirty="0" err="1">
                <a:solidFill>
                  <a:schemeClr val="bg1"/>
                </a:solidFill>
              </a:rPr>
              <a:t>Смугастик</a:t>
            </a:r>
            <a:r>
              <a:rPr lang="uk-UA" sz="2000" b="1" dirty="0">
                <a:solidFill>
                  <a:schemeClr val="bg1"/>
                </a:solidFill>
              </a:rPr>
              <a:t> гратися з тими, кого не розумів?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Чи зміг би  ти подружитися з тими, кого не розумієш, хто розмовляє на іншій мові? </a:t>
            </a:r>
            <a:r>
              <a:rPr lang="uk-UA" sz="2000" b="1" dirty="0" smtClean="0">
                <a:solidFill>
                  <a:schemeClr val="bg1"/>
                </a:solidFill>
              </a:rPr>
              <a:t>Міркуй </a:t>
            </a:r>
            <a:r>
              <a:rPr lang="uk-UA" sz="2000" b="1" dirty="0">
                <a:solidFill>
                  <a:schemeClr val="bg1"/>
                </a:solidFill>
              </a:rPr>
              <a:t>так: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1622" y="4385765"/>
            <a:ext cx="3230041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Так, я би зміг подружитися з тим, кого не розумію, тому що…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3416" y="4385765"/>
            <a:ext cx="3230594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Ні, я б не зміг подружитися з тим, кого не розумію, тому що… .</a:t>
            </a:r>
          </a:p>
        </p:txBody>
      </p:sp>
    </p:spTree>
    <p:extLst>
      <p:ext uri="{BB962C8B-B14F-4D97-AF65-F5344CB8AC3E}">
        <p14:creationId xmlns:p14="http://schemas.microsoft.com/office/powerpoint/2010/main" val="178598977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2872" y="494529"/>
            <a:ext cx="9782979" cy="7173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9250" y="1573185"/>
            <a:ext cx="457135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Прочитай казку.</a:t>
            </a:r>
            <a:endParaRPr lang="uk-UA" sz="3600" b="1" dirty="0">
              <a:solidFill>
                <a:srgbClr val="FFFF00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Пригадай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якими називають тебе рідні.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8198" name="Picture 6" descr="ÐÐ°ÑÑÐ¸Ð½ÐºÐ¸ Ð¿Ð¾ Ð·Ð°Ð¿ÑÐ¾ÑÑ ÐºÐ»Ð¸Ð¿Ð°ÑÑ Ð´ÐµÑÐ¸ ÑÐ¸ÑÐ°ÑÑ ÐºÐ½Ð¸Ð³Ñ Ñ ÑÐ¾Ð´Ð¸ÑÐµÐ»Ñ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76" y="1559256"/>
            <a:ext cx="4499922" cy="36899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5333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7119" y="428126"/>
            <a:ext cx="10215167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18503" y="1235847"/>
            <a:ext cx="9268220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Вибери світлину з птахом, який найбільше відповідає твоєму настрою зараз. Поміркуй, чому.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87524" y="5204752"/>
            <a:ext cx="288706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400" b="1" dirty="0" smtClean="0">
                <a:solidFill>
                  <a:schemeClr val="bg1"/>
                </a:solidFill>
              </a:rPr>
              <a:t> не сподобалось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D:\Картинки до тестів\Тварини\ґава казко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8199" r="6122" b="1389"/>
          <a:stretch/>
        </p:blipFill>
        <p:spPr bwMode="auto">
          <a:xfrm>
            <a:off x="8131629" y="2081332"/>
            <a:ext cx="2488371" cy="287119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Тварини\Ґа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32" y="2081332"/>
            <a:ext cx="2421004" cy="300022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512601" y="5204753"/>
            <a:ext cx="2887066" cy="9194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400" b="1" dirty="0" smtClean="0">
                <a:solidFill>
                  <a:schemeClr val="bg1"/>
                </a:solidFill>
              </a:rPr>
              <a:t> сподобалось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Гава (Олександр Мачула) / Стихи.р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2" b="183"/>
          <a:stretch/>
        </p:blipFill>
        <p:spPr bwMode="auto">
          <a:xfrm>
            <a:off x="1518503" y="2081332"/>
            <a:ext cx="2656087" cy="299466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027644" y="5110139"/>
            <a:ext cx="288706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400" b="1" dirty="0" smtClean="0">
                <a:solidFill>
                  <a:schemeClr val="bg1"/>
                </a:solidFill>
              </a:rPr>
              <a:t> дуже сподобалось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183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047940" y="1944905"/>
            <a:ext cx="7083689" cy="228147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Лиш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дзвінок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на урок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продзвенить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,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Стане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кожний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серйозним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в ту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мить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Бо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роботи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багато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у нас,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І дружно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працює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наш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клас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2" descr="D:\Картинки до тестів\Учні\Клас за парт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212" y="3170079"/>
            <a:ext cx="4153086" cy="299566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5029" y="561109"/>
            <a:ext cx="10215167" cy="6837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77674" y="1353197"/>
            <a:ext cx="9268220" cy="4426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Вибери світлину з птахом, який передає твої очікування від уроку.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18503" y="5204752"/>
            <a:ext cx="256284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буде цікавим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D:\Картинки до тестів\Тварини\ґава казков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8199" r="6122" b="1389"/>
          <a:stretch/>
        </p:blipFill>
        <p:spPr bwMode="auto">
          <a:xfrm>
            <a:off x="7983792" y="2081332"/>
            <a:ext cx="2595379" cy="299466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Тварини\Ґа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03" y="2081333"/>
            <a:ext cx="2416521" cy="299466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704803" y="5134952"/>
            <a:ext cx="2502662" cy="10556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буде нудним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Гава (Олександр Мачула) / Стихи.р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2" b="183"/>
          <a:stretch/>
        </p:blipFill>
        <p:spPr bwMode="auto">
          <a:xfrm>
            <a:off x="1477674" y="2081332"/>
            <a:ext cx="2656087" cy="299466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131628" y="5110139"/>
            <a:ext cx="2488371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буде швидким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990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4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0973" y="521745"/>
            <a:ext cx="9630810" cy="6894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Чистомовка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91869" y="1403486"/>
            <a:ext cx="3069914" cy="93389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dirty="0" err="1">
                <a:solidFill>
                  <a:schemeClr val="accent2">
                    <a:lumMod val="75000"/>
                  </a:schemeClr>
                </a:solidFill>
              </a:rPr>
              <a:t>чистомовку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 з різною інтонацією.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416991" y="1403486"/>
            <a:ext cx="6247555" cy="18677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>
                <a:solidFill>
                  <a:schemeClr val="bg1"/>
                </a:solidFill>
                <a:latin typeface="+mn-lt"/>
              </a:rPr>
              <a:t>Лі-лі-лі – ми вже діти не малі.</a:t>
            </a:r>
            <a:br>
              <a:rPr lang="uk-UA" sz="3200" dirty="0" smtClean="0">
                <a:solidFill>
                  <a:schemeClr val="bg1"/>
                </a:solidFill>
                <a:latin typeface="+mn-lt"/>
              </a:rPr>
            </a:br>
            <a:r>
              <a:rPr lang="uk-UA" sz="3200" dirty="0" err="1" smtClean="0">
                <a:solidFill>
                  <a:schemeClr val="bg1"/>
                </a:solidFill>
                <a:latin typeface="+mn-lt"/>
              </a:rPr>
              <a:t>Рі-рі-рі</a:t>
            </a:r>
            <a:r>
              <a:rPr lang="uk-UA" sz="3200" dirty="0" smtClean="0">
                <a:solidFill>
                  <a:schemeClr val="bg1"/>
                </a:solidFill>
                <a:latin typeface="+mn-lt"/>
              </a:rPr>
              <a:t> – ми веселі школярі.</a:t>
            </a:r>
            <a:br>
              <a:rPr lang="uk-UA" sz="3200" dirty="0" smtClean="0">
                <a:solidFill>
                  <a:schemeClr val="bg1"/>
                </a:solidFill>
                <a:latin typeface="+mn-lt"/>
              </a:rPr>
            </a:br>
            <a:r>
              <a:rPr lang="uk-UA" sz="3200" dirty="0" err="1" smtClean="0">
                <a:solidFill>
                  <a:schemeClr val="bg1"/>
                </a:solidFill>
                <a:latin typeface="+mn-lt"/>
              </a:rPr>
              <a:t>Ру-ру-ру</a:t>
            </a:r>
            <a:r>
              <a:rPr lang="uk-UA" sz="3200" dirty="0" smtClean="0">
                <a:solidFill>
                  <a:schemeClr val="bg1"/>
                </a:solidFill>
                <a:latin typeface="+mn-lt"/>
              </a:rPr>
              <a:t> – починаймо дружно гру!</a:t>
            </a:r>
            <a:br>
              <a:rPr lang="uk-UA" sz="3200" dirty="0" smtClean="0">
                <a:solidFill>
                  <a:schemeClr val="bg1"/>
                </a:solidFill>
                <a:latin typeface="+mn-lt"/>
              </a:rPr>
            </a:br>
            <a:r>
              <a:rPr lang="uk-UA" sz="3200" dirty="0" err="1" smtClean="0">
                <a:solidFill>
                  <a:schemeClr val="bg1"/>
                </a:solidFill>
                <a:latin typeface="+mn-lt"/>
              </a:rPr>
              <a:t>Ли-ли-ли</a:t>
            </a:r>
            <a:r>
              <a:rPr lang="uk-UA" sz="3200" dirty="0" smtClean="0">
                <a:solidFill>
                  <a:schemeClr val="bg1"/>
                </a:solidFill>
                <a:latin typeface="+mn-lt"/>
              </a:rPr>
              <a:t> – скоро вже канікули!.</a:t>
            </a:r>
            <a:endParaRPr lang="uk-UA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357301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16" y="3515210"/>
            <a:ext cx="21050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22" y="3467586"/>
            <a:ext cx="2299446" cy="222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545" y="3467586"/>
            <a:ext cx="2206568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6944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38092"/>
            <a:ext cx="1054100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26-27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0" y="341523"/>
            <a:ext cx="5871993" cy="89960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Перевірка домашньої роботи</a:t>
            </a:r>
            <a:br>
              <a:rPr lang="uk-UA" sz="3200" b="1" dirty="0" smtClean="0">
                <a:solidFill>
                  <a:schemeClr val="bg1"/>
                </a:solidFill>
                <a:latin typeface="+mn-lt"/>
              </a:rPr>
            </a:b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Зоряна Живка «Добре вдома»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 descr="D:\2 клас\2 Читання\2 Хрестоматія суч літ ри\Живка. Добре вдома\2024-10-08_170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85" y="229633"/>
            <a:ext cx="5242192" cy="622510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2249" y="2993209"/>
            <a:ext cx="6049582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uk-UA" sz="2000" b="1" dirty="0" smtClean="0"/>
              <a:t>Прочитай уривок, який тобі сподобався найбільше.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uk-UA" sz="2000" b="1" dirty="0" smtClean="0"/>
              <a:t>Про </a:t>
            </a:r>
            <a:r>
              <a:rPr lang="uk-UA" sz="2000" b="1" dirty="0"/>
              <a:t>що  текст змусив </a:t>
            </a:r>
            <a:r>
              <a:rPr lang="uk-UA" sz="2000" b="1" dirty="0" smtClean="0"/>
              <a:t>тебе </a:t>
            </a:r>
            <a:r>
              <a:rPr lang="uk-UA" sz="2000" b="1" dirty="0"/>
              <a:t>замислитися?</a:t>
            </a:r>
            <a:endParaRPr lang="ru-RU" sz="2000" b="1" dirty="0"/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uk-UA" sz="2000" b="1" dirty="0" smtClean="0"/>
              <a:t>Назви </a:t>
            </a:r>
            <a:r>
              <a:rPr lang="uk-UA" sz="2000" b="1" dirty="0"/>
              <a:t>дії </a:t>
            </a:r>
            <a:r>
              <a:rPr lang="uk-UA" sz="2000" b="1" dirty="0" smtClean="0"/>
              <a:t>сміття.</a:t>
            </a:r>
            <a:endParaRPr lang="ru-RU" sz="2000" b="1" dirty="0"/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uk-UA" sz="2000" b="1" dirty="0" smtClean="0"/>
              <a:t>Яке </a:t>
            </a:r>
            <a:r>
              <a:rPr lang="uk-UA" sz="2000" b="1" dirty="0"/>
              <a:t>речення є  головним у  цьому оповіданні? </a:t>
            </a:r>
            <a:r>
              <a:rPr lang="uk-UA" sz="2000" b="1" dirty="0" smtClean="0"/>
              <a:t>Прочитай </a:t>
            </a:r>
            <a:r>
              <a:rPr lang="uk-UA" sz="2000" b="1" dirty="0"/>
              <a:t>прислів’я і поясни його зміст. </a:t>
            </a:r>
            <a:endParaRPr lang="ru-RU" sz="2000" b="1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uk-UA" sz="2000" b="1" i="1" dirty="0" smtClean="0"/>
              <a:t>Чисто </a:t>
            </a:r>
            <a:r>
              <a:rPr lang="uk-UA" sz="2000" b="1" i="1" dirty="0"/>
              <a:t>не там, де прибирають, а там де не смітять</a:t>
            </a:r>
            <a:endParaRPr lang="ru-RU" sz="2000" b="1" dirty="0"/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uk-UA" sz="2000" b="1" dirty="0"/>
              <a:t>Який малюнок </a:t>
            </a:r>
            <a:r>
              <a:rPr lang="uk-UA" sz="2000" b="1" dirty="0" smtClean="0"/>
              <a:t>ти </a:t>
            </a:r>
            <a:r>
              <a:rPr lang="uk-UA" sz="2000" b="1" dirty="0"/>
              <a:t>б </a:t>
            </a:r>
            <a:r>
              <a:rPr lang="uk-UA" sz="2000" b="1" dirty="0" smtClean="0"/>
              <a:t>створив/ла </a:t>
            </a:r>
            <a:r>
              <a:rPr lang="uk-UA" sz="2000" b="1" dirty="0"/>
              <a:t>до цього тексту?</a:t>
            </a:r>
            <a:endParaRPr lang="ru-RU" sz="2000" b="1" dirty="0"/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uk-UA" sz="2000" b="1" dirty="0"/>
              <a:t>Чому </a:t>
            </a:r>
            <a:r>
              <a:rPr lang="uk-UA" sz="2000" b="1" dirty="0" smtClean="0"/>
              <a:t>оповідання </a:t>
            </a:r>
            <a:r>
              <a:rPr lang="uk-UA" sz="2000" b="1" dirty="0"/>
              <a:t>має таку назву?</a:t>
            </a:r>
            <a:endParaRPr lang="ru-RU" sz="20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662231" y="3040655"/>
            <a:ext cx="391099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662231" y="3479495"/>
            <a:ext cx="122838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921805" y="5945438"/>
            <a:ext cx="466794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Зоряна Живка (Зоя Жук), &quot;Добре вдома&quot; (оповідання) - Мала Сторі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627" y="1230744"/>
            <a:ext cx="2578827" cy="18099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9599363" y="3720030"/>
            <a:ext cx="403953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622095" y="3938530"/>
            <a:ext cx="96765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013151" y="4599542"/>
            <a:ext cx="3155418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764616" y="4819881"/>
            <a:ext cx="701408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486659" y="5938092"/>
            <a:ext cx="899712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688610" y="6141906"/>
            <a:ext cx="490113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678511" y="6412738"/>
            <a:ext cx="151803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3288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414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86200" y="1754140"/>
            <a:ext cx="5752424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познайомимося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сучасною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письменницею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Тетяною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Стус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(Щербаченко),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прочитаємо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твір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Смугастик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і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дізнаємось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подружитися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кого не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розумієш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2719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6285" y="494529"/>
            <a:ext cx="9557658" cy="7899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Виставка</a:t>
            </a:r>
            <a:r>
              <a:rPr lang="ru-RU" sz="4000" b="1" dirty="0" smtClean="0"/>
              <a:t> книг </a:t>
            </a:r>
            <a:r>
              <a:rPr lang="ru-RU" sz="4000" b="1" dirty="0" err="1" smtClean="0">
                <a:solidFill>
                  <a:schemeClr val="bg1"/>
                </a:solidFill>
              </a:rPr>
              <a:t>Тетяни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Стус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5457" y="4363276"/>
            <a:ext cx="2599313" cy="18618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обкладинки книжок. </a:t>
            </a:r>
          </a:p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ти думаєш, </a:t>
            </a:r>
          </a:p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вони?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15" descr="Зоряна Живка “Добре вдома” (Уривок з Хрестоматії 1-2 класів) - Зоряна Живка  (Зоя Жук) » 1-ша Бібліотека Аудіокниг Українською Мовою Безкоштов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Їжак Вільгель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041">
            <a:off x="609631" y="1544759"/>
            <a:ext cx="2569788" cy="281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Тетяна Стус (Щербаченко), &quot;Смугастик&quot; - дитяче оповідання - Мала Сторі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074" y="1420371"/>
            <a:ext cx="3048146" cy="286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Тетяна Стус (Щербаченко), твори для дітей - Мала Сторі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42" y="1369777"/>
            <a:ext cx="2308870" cy="29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Стус (Щербаченко) Тетяна - Рі(з)дні люди | Книжкова Хата - магазин цікавих  книг! м. Коломия, вул. Чорновола,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34" y="3761310"/>
            <a:ext cx="2048363" cy="264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3" t="968" r="23092" b="2592"/>
          <a:stretch/>
        </p:blipFill>
        <p:spPr bwMode="auto">
          <a:xfrm rot="744565">
            <a:off x="9404377" y="1631942"/>
            <a:ext cx="2147201" cy="271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 descr="Де Ойра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 t="3830" r="4405" b="1517"/>
          <a:stretch/>
        </p:blipFill>
        <p:spPr bwMode="auto">
          <a:xfrm>
            <a:off x="7884277" y="4112848"/>
            <a:ext cx="2126435" cy="236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653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9316" y="494529"/>
            <a:ext cx="10385627" cy="6952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Познайомся</a:t>
            </a:r>
            <a:r>
              <a:rPr lang="ru-RU" sz="4000" b="1" dirty="0" smtClean="0"/>
              <a:t> з автором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62680" y="1395092"/>
            <a:ext cx="6794882" cy="121357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Тетяна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Щербаченко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– автор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дитячих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книжок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літературний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критик, редактор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Художні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твори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пише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під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псевдонімом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Стус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9316" y="4684941"/>
            <a:ext cx="4979624" cy="120908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Послухай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слова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Тетяни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Стус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про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ставлення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книжок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вміщені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хрестоматії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сучасної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української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дитячої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літератури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2050" name="Picture 2" descr="D:\2 клас\2 Читання\1 Савченко\02 Таємниці рідної мови\№028 - Роб з дит книжкою Т Стус Смагастик\2024-10-20_183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50" y="2761243"/>
            <a:ext cx="5184912" cy="356367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етяна Стус: «Люблю свята, які ми самі собі вигадуємо» | Простір  української дитячої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6" y="1284515"/>
            <a:ext cx="3258564" cy="325856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4658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327" y="688248"/>
            <a:ext cx="9574517" cy="6888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 err="1" smtClean="0">
                <a:solidFill>
                  <a:schemeClr val="bg1"/>
                </a:solidFill>
              </a:rPr>
              <a:t>Інтуіція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8327" y="1609931"/>
            <a:ext cx="6674497" cy="830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зображення, прочитай слова з твору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за ними припусти, про що піде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мова в тексті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8327" y="2745776"/>
            <a:ext cx="5319726" cy="224676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Сонечко моє, час прокидатися!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Ну й свинка ж ти моя!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Не дивись на мене вовчиком!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Мамине кошенятко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Квіточка </a:t>
            </a:r>
          </a:p>
        </p:txBody>
      </p:sp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922" y="1357315"/>
            <a:ext cx="2511845" cy="251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Шар (127 см) Свинка Пеппа – Доставка в день заказа по Москве и МО от  Sharl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642" y="3920982"/>
            <a:ext cx="2143125" cy="214312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ᐈ Вовк і кіт — латиська казка | Читати на Дерево Каз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26" y="4338550"/>
            <a:ext cx="2587688" cy="18337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ошеня інтерактивне TK Group 933-81 E - Замовити за доступною ціною в  інтернет-магазині G.U.L.K.O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070" y="2739428"/>
            <a:ext cx="1676701" cy="214145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7894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1622" y="511736"/>
            <a:ext cx="9992420" cy="712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Тетяна Стус «</a:t>
            </a:r>
            <a:r>
              <a:rPr lang="uk-UA" sz="4000" b="1" dirty="0" err="1" smtClean="0">
                <a:solidFill>
                  <a:schemeClr val="bg1"/>
                </a:solidFill>
              </a:rPr>
              <a:t>Смугастик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6026226"/>
            <a:ext cx="1054100" cy="8317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2 клас\2 Читання\1 Савченко\02 Таємниці рідної мови\№028 - Роб з дит книжкою Т Стус Смагастик\2024-10-20_1830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" b="417"/>
          <a:stretch/>
        </p:blipFill>
        <p:spPr bwMode="auto">
          <a:xfrm>
            <a:off x="618784" y="1337342"/>
            <a:ext cx="2885934" cy="1944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 клас\2 Читання\1 Савченко\02 Таємниці рідної мови\№028 - Роб з дит книжкою Т Стус Смагастик\2024-10-20_185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869" y="1337342"/>
            <a:ext cx="7245173" cy="392872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7049" y="3413002"/>
            <a:ext cx="3069403" cy="193899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chemeClr val="bg1"/>
                </a:solidFill>
              </a:rPr>
              <a:t>Як виглядає головний герой  </a:t>
            </a:r>
            <a:r>
              <a:rPr lang="uk-UA" sz="2000" dirty="0" smtClean="0">
                <a:solidFill>
                  <a:schemeClr val="bg1"/>
                </a:solidFill>
              </a:rPr>
              <a:t>твору?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chemeClr val="bg1"/>
                </a:solidFill>
              </a:rPr>
              <a:t>Хто</a:t>
            </a:r>
            <a:r>
              <a:rPr lang="uk-UA" sz="2000" dirty="0">
                <a:solidFill>
                  <a:schemeClr val="bg1"/>
                </a:solidFill>
              </a:rPr>
              <a:t>, на твою думку, головний </a:t>
            </a:r>
            <a:r>
              <a:rPr lang="uk-UA" sz="2000" dirty="0" smtClean="0">
                <a:solidFill>
                  <a:schemeClr val="bg1"/>
                </a:solidFill>
              </a:rPr>
              <a:t>герой?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chemeClr val="bg1"/>
                </a:solidFill>
              </a:rPr>
              <a:t>Як </a:t>
            </a:r>
            <a:r>
              <a:rPr lang="uk-UA" sz="2000" dirty="0">
                <a:solidFill>
                  <a:schemeClr val="bg1"/>
                </a:solidFill>
              </a:rPr>
              <a:t>звати головного героя</a:t>
            </a:r>
            <a:r>
              <a:rPr lang="uk-UA" sz="2000" dirty="0" smtClean="0">
                <a:solidFill>
                  <a:schemeClr val="bg1"/>
                </a:solidFill>
              </a:rPr>
              <a:t>?</a:t>
            </a:r>
            <a:endParaRPr lang="uk-UA" sz="2000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606708" y="1740665"/>
            <a:ext cx="1322025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19320" y="2069334"/>
            <a:ext cx="2921307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2970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3490</TotalTime>
  <Words>511</Words>
  <Application>Microsoft Office PowerPoint</Application>
  <PresentationFormat>Произвольный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Налаштування на урок</vt:lpstr>
      <vt:lpstr>Презентация PowerPoint</vt:lpstr>
      <vt:lpstr>Перевірка домашньої роботи Зоряна Живка «Добре вдома»</vt:lpstr>
      <vt:lpstr>Презентация PowerPoint</vt:lpstr>
      <vt:lpstr>Презентация PowerPoint</vt:lpstr>
      <vt:lpstr>Презентация PowerPoint</vt:lpstr>
      <vt:lpstr>Вправа «Інтуіція»</vt:lpstr>
      <vt:lpstr>Презентация PowerPoint</vt:lpstr>
      <vt:lpstr>Презентация PowerPoint</vt:lpstr>
      <vt:lpstr>Чому, на твою думку, Смугастик замислювався про те, хто він? Закінчи речення</vt:lpstr>
      <vt:lpstr>Презентация PowerPoint</vt:lpstr>
      <vt:lpstr>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316</cp:revision>
  <dcterms:created xsi:type="dcterms:W3CDTF">2018-01-05T16:38:53Z</dcterms:created>
  <dcterms:modified xsi:type="dcterms:W3CDTF">2024-10-20T17:45:35Z</dcterms:modified>
</cp:coreProperties>
</file>