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4" r:id="rId3"/>
    <p:sldId id="318" r:id="rId4"/>
    <p:sldId id="286" r:id="rId5"/>
    <p:sldId id="306" r:id="rId6"/>
    <p:sldId id="287" r:id="rId7"/>
    <p:sldId id="288" r:id="rId8"/>
    <p:sldId id="278" r:id="rId9"/>
    <p:sldId id="289" r:id="rId10"/>
    <p:sldId id="292" r:id="rId11"/>
    <p:sldId id="293" r:id="rId12"/>
    <p:sldId id="297" r:id="rId13"/>
    <p:sldId id="317" r:id="rId14"/>
    <p:sldId id="308" r:id="rId15"/>
    <p:sldId id="31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1694E9"/>
    <a:srgbClr val="722651"/>
    <a:srgbClr val="DED231"/>
    <a:srgbClr val="295FFF"/>
    <a:srgbClr val="27C268"/>
    <a:srgbClr val="FF3131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112njq1n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86" y="4557288"/>
            <a:ext cx="9383485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Який у мене характер?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" b="10196"/>
          <a:stretch/>
        </p:blipFill>
        <p:spPr>
          <a:xfrm>
            <a:off x="1342787" y="891938"/>
            <a:ext cx="3931740" cy="320025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97485" y="1059206"/>
            <a:ext cx="3592286" cy="1736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596" y="549547"/>
            <a:ext cx="9822520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«Чарівний стілець»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9596" y="1393688"/>
            <a:ext cx="5653933" cy="1291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Сядь </a:t>
            </a:r>
            <a:r>
              <a:rPr lang="uk-UA" sz="2800" b="1" dirty="0"/>
              <a:t>на </a:t>
            </a:r>
            <a:r>
              <a:rPr lang="uk-UA" sz="2800" b="1" dirty="0" smtClean="0"/>
              <a:t>уявний «чарівний стілець» і назви свої </a:t>
            </a:r>
            <a:r>
              <a:rPr lang="uk-UA" sz="2800" b="1" dirty="0"/>
              <a:t>хороші риси характеру.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8" b="8824"/>
          <a:stretch/>
        </p:blipFill>
        <p:spPr>
          <a:xfrm>
            <a:off x="8300573" y="1382113"/>
            <a:ext cx="2591543" cy="36413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15068" y="3321934"/>
            <a:ext cx="3700537" cy="1132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 кажи - не </a:t>
            </a:r>
            <a:r>
              <a:rPr lang="uk-UA" sz="2800" b="1" dirty="0" smtClean="0"/>
              <a:t>вмію, </a:t>
            </a:r>
          </a:p>
          <a:p>
            <a:pPr algn="ctr"/>
            <a:r>
              <a:rPr lang="uk-UA" sz="2800" b="1" dirty="0" smtClean="0"/>
              <a:t>а кажи - навчусь.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2472" y="2777676"/>
            <a:ext cx="4366033" cy="5442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 ти розумієш прислів’я?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7" t="1960" r="6612" b="9412"/>
          <a:stretch/>
        </p:blipFill>
        <p:spPr>
          <a:xfrm flipH="1">
            <a:off x="384732" y="3008942"/>
            <a:ext cx="1763266" cy="34296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279446" y="4723763"/>
            <a:ext cx="4171780" cy="146419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Запам’ятай! Виховуй </a:t>
            </a:r>
            <a:r>
              <a:rPr lang="uk-UA" sz="2800" b="1" dirty="0"/>
              <a:t>у собі риси характеру, що зміцнюють здоров’я</a:t>
            </a:r>
            <a:r>
              <a:rPr lang="uk-UA" sz="2800" b="1" dirty="0" smtClean="0"/>
              <a:t>: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4028" y="4640509"/>
            <a:ext cx="2899505" cy="75226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працьовитість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40692" y="5499750"/>
            <a:ext cx="1845715" cy="6882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чесність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48513" y="4640509"/>
            <a:ext cx="2015971" cy="5358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чуйність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73533" y="5303462"/>
            <a:ext cx="2350639" cy="68821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щирість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755880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5543" y="396558"/>
            <a:ext cx="10471753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«Кошик сміття»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70441" y="4085863"/>
            <a:ext cx="5874526" cy="18557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Один із </a:t>
            </a:r>
            <a:r>
              <a:rPr lang="uk-UA" sz="2800" b="1" dirty="0" smtClean="0"/>
              <a:t>способів.</a:t>
            </a:r>
          </a:p>
          <a:p>
            <a:pPr algn="ctr"/>
            <a:r>
              <a:rPr lang="uk-UA" sz="2800" b="1" dirty="0" smtClean="0"/>
              <a:t>Напиши </a:t>
            </a:r>
            <a:r>
              <a:rPr lang="uk-UA" sz="2800" b="1" dirty="0"/>
              <a:t>її на аркуші паперу. </a:t>
            </a:r>
            <a:r>
              <a:rPr lang="uk-UA" sz="2800" b="1" dirty="0" err="1" smtClean="0"/>
              <a:t>Скомкай</a:t>
            </a:r>
            <a:r>
              <a:rPr lang="uk-UA" sz="2800" b="1" dirty="0" smtClean="0"/>
              <a:t> в кульку.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Викинь </a:t>
            </a:r>
            <a:r>
              <a:rPr lang="uk-UA" sz="2800" b="1" dirty="0"/>
              <a:t>папірець у смітник.  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" b="11193"/>
          <a:stretch/>
        </p:blipFill>
        <p:spPr>
          <a:xfrm>
            <a:off x="805542" y="1639160"/>
            <a:ext cx="4334069" cy="4302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402770" y="1749212"/>
            <a:ext cx="6009868" cy="2041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Визнач рису </a:t>
            </a:r>
            <a:r>
              <a:rPr lang="uk-UA" sz="2800" b="1" dirty="0"/>
              <a:t>характеру, яку б </a:t>
            </a:r>
            <a:r>
              <a:rPr lang="uk-UA" sz="2800" b="1" dirty="0" smtClean="0"/>
              <a:t>ти хотів/ла </a:t>
            </a:r>
            <a:r>
              <a:rPr lang="uk-UA" sz="2800" b="1" dirty="0"/>
              <a:t>позбутися. </a:t>
            </a:r>
            <a:r>
              <a:rPr lang="uk-UA" sz="2800" b="1" dirty="0" smtClean="0"/>
              <a:t>Поміркуй, </a:t>
            </a:r>
            <a:r>
              <a:rPr lang="uk-UA" sz="2800" b="1" dirty="0"/>
              <a:t>яким саме шляхом </a:t>
            </a:r>
            <a:r>
              <a:rPr lang="uk-UA" sz="2800" b="1" dirty="0" smtClean="0"/>
              <a:t>ти будеш </a:t>
            </a:r>
            <a:r>
              <a:rPr lang="uk-UA" sz="2800" b="1" dirty="0"/>
              <a:t>її позбуватися.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069463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7" y="494529"/>
            <a:ext cx="10417629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7424" y="1373087"/>
            <a:ext cx="6302829" cy="5972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Навіщо знати свій характер?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7423" y="2039672"/>
            <a:ext cx="6302829" cy="70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Які характери у твоїх друзів?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7424" y="2821244"/>
            <a:ext cx="6302829" cy="100853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Чим </a:t>
            </a:r>
            <a:r>
              <a:rPr lang="ru-RU" sz="2800" b="1" dirty="0" err="1"/>
              <a:t>твій</a:t>
            </a:r>
            <a:r>
              <a:rPr lang="ru-RU" sz="2800" b="1" dirty="0"/>
              <a:t> характер </a:t>
            </a:r>
            <a:r>
              <a:rPr lang="ru-RU" sz="2800" b="1" dirty="0" err="1"/>
              <a:t>відрізняється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інших</a:t>
            </a:r>
            <a:r>
              <a:rPr lang="ru-RU" sz="2800" b="1" dirty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7424" y="3896101"/>
            <a:ext cx="6302829" cy="10085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Які риси характеру ти найбільше цінуєш у людях?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7424" y="4992189"/>
            <a:ext cx="6302829" cy="109364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подобаються</a:t>
            </a:r>
            <a:r>
              <a:rPr lang="ru-RU" sz="2800" b="1" dirty="0"/>
              <a:t> твоя </a:t>
            </a:r>
            <a:r>
              <a:rPr lang="ru-RU" sz="2800" b="1" dirty="0" err="1"/>
              <a:t>зовнішність</a:t>
            </a:r>
            <a:r>
              <a:rPr lang="ru-RU" sz="2800" b="1" dirty="0"/>
              <a:t> і характер?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хочеш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змінити</a:t>
            </a:r>
            <a:r>
              <a:rPr lang="ru-RU" sz="2800" b="1" dirty="0"/>
              <a:t>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73" y="1156765"/>
            <a:ext cx="4426080" cy="5438103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99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4595" y="465272"/>
            <a:ext cx="10683634" cy="6232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8" y="5802086"/>
            <a:ext cx="1079543" cy="1055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4000" b="1" dirty="0" smtClean="0">
                <a:solidFill>
                  <a:schemeClr val="bg1"/>
                </a:solidFill>
              </a:rPr>
              <a:t>4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9056095" y="1270477"/>
            <a:ext cx="1831979" cy="22413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24595" y="1179291"/>
            <a:ext cx="7696200" cy="8781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казкові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герої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подобаються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Обери й обведи.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Пригадай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цих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казок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Поясни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595" y="4039221"/>
            <a:ext cx="6562691" cy="72989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риси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характеру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вважаєш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позитивними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негативними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Заповни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таблицю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4595" y="4861926"/>
            <a:ext cx="6562691" cy="9401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на твою думку,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вважати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почуття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гумору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рисою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характеру?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Познач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65309"/>
              </p:ext>
            </p:extLst>
          </p:nvPr>
        </p:nvGraphicFramePr>
        <p:xfrm>
          <a:off x="7467600" y="3973286"/>
          <a:ext cx="4321629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23239"/>
                <a:gridCol w="18983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Позитивні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Негативні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73085" y="5910942"/>
            <a:ext cx="457201" cy="4191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12770" y="5913172"/>
            <a:ext cx="457201" cy="4191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10879" y="5889659"/>
            <a:ext cx="712033" cy="4616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так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52593" y="5868378"/>
            <a:ext cx="712033" cy="4616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ні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11569" y="587060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868836" y="4470933"/>
            <a:ext cx="1471108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доброта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950312" y="4393672"/>
            <a:ext cx="1831979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жадібність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467601" y="4854165"/>
            <a:ext cx="2079171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працьовитість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693416" y="4855337"/>
            <a:ext cx="1471108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лінь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467601" y="5317002"/>
            <a:ext cx="2482711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відповідальність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950312" y="5315830"/>
            <a:ext cx="1575083" cy="4616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грубість</a:t>
            </a:r>
            <a:endParaRPr lang="ru-RU" sz="24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r="29713"/>
          <a:stretch/>
        </p:blipFill>
        <p:spPr>
          <a:xfrm>
            <a:off x="2954303" y="2150255"/>
            <a:ext cx="1560976" cy="17147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r="16172"/>
          <a:stretch/>
        </p:blipFill>
        <p:spPr>
          <a:xfrm>
            <a:off x="724595" y="2150254"/>
            <a:ext cx="2159302" cy="17147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t="492"/>
          <a:stretch/>
        </p:blipFill>
        <p:spPr>
          <a:xfrm>
            <a:off x="7030229" y="2101959"/>
            <a:ext cx="1345488" cy="17706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10394"/>
          <a:stretch/>
        </p:blipFill>
        <p:spPr>
          <a:xfrm>
            <a:off x="4515279" y="2132054"/>
            <a:ext cx="2425480" cy="17329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9239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4" grpId="0" animBg="1"/>
      <p:bldP spid="20" grpId="0" animBg="1"/>
      <p:bldP spid="9" grpId="0" animBg="1"/>
      <p:bldP spid="22" grpId="0" animBg="1"/>
      <p:bldP spid="19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947057" y="435591"/>
            <a:ext cx="10243457" cy="731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263" y="4835884"/>
            <a:ext cx="30414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уроці мені було нецікаво.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2284" y="4651218"/>
            <a:ext cx="304145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все зрозумів(ла). Урок сподобався.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5705" y="4651218"/>
            <a:ext cx="269760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нічого не зрозумів(ла)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882"/>
          <a:stretch/>
        </p:blipFill>
        <p:spPr>
          <a:xfrm>
            <a:off x="947057" y="2377982"/>
            <a:ext cx="2921177" cy="21613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4832284" y="2377982"/>
            <a:ext cx="2921177" cy="2162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8695416" y="2311657"/>
            <a:ext cx="2495097" cy="2161980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947057" y="1353561"/>
            <a:ext cx="10243455" cy="73104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смайлика, який відповідає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твоєму настрою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520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1115" y="484217"/>
            <a:ext cx="10842172" cy="713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Д</a:t>
            </a:r>
            <a:r>
              <a:rPr lang="uk-UA" sz="2400" dirty="0" smtClean="0">
                <a:solidFill>
                  <a:schemeClr val="bg1"/>
                </a:solidFill>
              </a:rPr>
              <a:t>ля </a:t>
            </a:r>
            <a:r>
              <a:rPr lang="uk-UA" sz="2400" dirty="0">
                <a:solidFill>
                  <a:schemeClr val="bg1"/>
                </a:solidFill>
              </a:rPr>
              <a:t>відкриття інтерактивного завдання натисніть на помаранчевий  </a:t>
            </a:r>
            <a:r>
              <a:rPr lang="uk-UA" sz="2400" dirty="0" smtClean="0">
                <a:solidFill>
                  <a:schemeClr val="bg1"/>
                </a:solidFill>
              </a:rPr>
              <a:t>прямокутник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751115" y="1299962"/>
            <a:ext cx="10842172" cy="4828695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457705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59971" y="494528"/>
            <a:ext cx="10429289" cy="7878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9971" y="1979418"/>
            <a:ext cx="4746172" cy="31294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Всі сідайте тихо, діти,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Домовляймось не шуміти,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На уроці не дрімати,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А старанно працювати.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980" b="10785"/>
          <a:stretch/>
        </p:blipFill>
        <p:spPr>
          <a:xfrm>
            <a:off x="5780313" y="1524000"/>
            <a:ext cx="5508947" cy="380883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5091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01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18227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08314" y="592500"/>
            <a:ext cx="9819439" cy="733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01073" y="1489750"/>
            <a:ext cx="5563563" cy="42584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Кожна</a:t>
            </a:r>
            <a:r>
              <a:rPr lang="ru-RU" sz="2800" b="1" dirty="0" smtClean="0"/>
              <a:t> </a:t>
            </a:r>
            <a:r>
              <a:rPr lang="ru-RU" sz="2800" b="1" dirty="0" err="1"/>
              <a:t>людина</a:t>
            </a:r>
            <a:r>
              <a:rPr lang="ru-RU" sz="2800" b="1" dirty="0"/>
              <a:t> — </a:t>
            </a:r>
            <a:r>
              <a:rPr lang="ru-RU" sz="2800" b="1" dirty="0" err="1"/>
              <a:t>особистість</a:t>
            </a:r>
            <a:r>
              <a:rPr lang="ru-RU" sz="2800" b="1" dirty="0"/>
              <a:t>. </a:t>
            </a:r>
          </a:p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кожної</a:t>
            </a:r>
            <a:r>
              <a:rPr lang="ru-RU" sz="2800" b="1" dirty="0"/>
              <a:t> — </a:t>
            </a:r>
            <a:r>
              <a:rPr lang="ru-RU" sz="2800" b="1" dirty="0" err="1"/>
              <a:t>свій</a:t>
            </a:r>
            <a:r>
              <a:rPr lang="ru-RU" sz="2800" b="1" dirty="0"/>
              <a:t> характер,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своє</a:t>
            </a:r>
            <a:r>
              <a:rPr lang="ru-RU" sz="2800" b="1" dirty="0" smtClean="0"/>
              <a:t> </a:t>
            </a:r>
            <a:r>
              <a:rPr lang="ru-RU" sz="2800" b="1" dirty="0" err="1"/>
              <a:t>внутрішнє</a:t>
            </a:r>
            <a:r>
              <a:rPr lang="ru-RU" sz="2800" b="1" dirty="0"/>
              <a:t> «Я»,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/>
              <a:t>визначає</a:t>
            </a:r>
            <a:r>
              <a:rPr lang="ru-RU" sz="2800" b="1" dirty="0"/>
              <a:t> </a:t>
            </a:r>
            <a:r>
              <a:rPr lang="ru-RU" sz="2800" b="1" dirty="0" err="1"/>
              <a:t>поведінку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Характер </a:t>
            </a:r>
            <a:r>
              <a:rPr lang="ru-RU" sz="2800" b="1" dirty="0" err="1"/>
              <a:t>помітний</a:t>
            </a:r>
            <a:r>
              <a:rPr lang="ru-RU" sz="2800" b="1" dirty="0"/>
              <a:t> у </a:t>
            </a:r>
            <a:r>
              <a:rPr lang="ru-RU" sz="2800" b="1" dirty="0" err="1"/>
              <a:t>ставленні</a:t>
            </a:r>
            <a:r>
              <a:rPr lang="ru-RU" sz="2800" b="1" dirty="0"/>
              <a:t> до себе і до тих,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поруч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 </a:t>
            </a:r>
            <a:r>
              <a:rPr lang="ru-RU" sz="2800" b="1" dirty="0" err="1"/>
              <a:t>також</a:t>
            </a:r>
            <a:r>
              <a:rPr lang="ru-RU" sz="2800" b="1" dirty="0"/>
              <a:t> до </a:t>
            </a:r>
            <a:r>
              <a:rPr lang="ru-RU" sz="2800" b="1" dirty="0" err="1"/>
              <a:t>навчання</a:t>
            </a:r>
            <a:r>
              <a:rPr lang="ru-RU" sz="2800" b="1" dirty="0"/>
              <a:t> та </a:t>
            </a:r>
            <a:r>
              <a:rPr lang="ru-RU" sz="2800" b="1" dirty="0" err="1"/>
              <a:t>побуту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У </a:t>
            </a:r>
            <a:r>
              <a:rPr lang="ru-RU" sz="2800" b="1" dirty="0"/>
              <a:t>кожному </a:t>
            </a:r>
            <a:r>
              <a:rPr lang="ru-RU" sz="2800" b="1" dirty="0" err="1"/>
              <a:t>характері</a:t>
            </a:r>
            <a:r>
              <a:rPr lang="ru-RU" sz="2800" b="1" dirty="0"/>
              <a:t> </a:t>
            </a:r>
            <a:r>
              <a:rPr lang="ru-RU" sz="2800" b="1" dirty="0" err="1"/>
              <a:t>завжди</a:t>
            </a:r>
            <a:r>
              <a:rPr lang="ru-RU" sz="2800" b="1" dirty="0"/>
              <a:t> є і </a:t>
            </a:r>
            <a:r>
              <a:rPr lang="ru-RU" sz="2800" b="1" dirty="0" err="1"/>
              <a:t>позитивні</a:t>
            </a:r>
            <a:r>
              <a:rPr lang="ru-RU" sz="2800" b="1" dirty="0"/>
              <a:t>, й </a:t>
            </a:r>
            <a:r>
              <a:rPr lang="ru-RU" sz="2800" b="1" dirty="0" err="1"/>
              <a:t>негативні</a:t>
            </a:r>
            <a:r>
              <a:rPr lang="ru-RU" sz="2800" b="1" dirty="0"/>
              <a:t> </a:t>
            </a:r>
            <a:r>
              <a:rPr lang="ru-RU" sz="2800" b="1" dirty="0" err="1"/>
              <a:t>риси</a:t>
            </a:r>
            <a:r>
              <a:rPr lang="ru-RU" sz="2800" b="1" dirty="0"/>
              <a:t>. 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999" y="1489750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Дівч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08879"/>
            <a:ext cx="2127332" cy="31714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269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8"/>
            <a:ext cx="10169071" cy="6914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296288"/>
            <a:ext cx="10169071" cy="47905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71977" y="1753093"/>
            <a:ext cx="6652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Слово </a:t>
            </a:r>
            <a:r>
              <a:rPr lang="ru-RU" sz="2800" b="1" dirty="0">
                <a:solidFill>
                  <a:srgbClr val="FF0000"/>
                </a:solidFill>
              </a:rPr>
              <a:t>«характер» </a:t>
            </a:r>
            <a:r>
              <a:rPr lang="ru-RU" sz="2800" b="1" dirty="0">
                <a:solidFill>
                  <a:srgbClr val="0070C0"/>
                </a:solidFill>
              </a:rPr>
              <a:t>походить </a:t>
            </a:r>
            <a:r>
              <a:rPr lang="ru-RU" sz="2800" b="1" dirty="0" err="1">
                <a:solidFill>
                  <a:srgbClr val="0070C0"/>
                </a:solidFill>
              </a:rPr>
              <a:t>із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грецької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мови</a:t>
            </a:r>
            <a:r>
              <a:rPr lang="ru-RU" sz="2800" b="1" dirty="0">
                <a:solidFill>
                  <a:srgbClr val="0070C0"/>
                </a:solidFill>
              </a:rPr>
              <a:t> та </a:t>
            </a:r>
            <a:r>
              <a:rPr lang="ru-RU" sz="2800" b="1" dirty="0" err="1">
                <a:solidFill>
                  <a:srgbClr val="0070C0"/>
                </a:solidFill>
              </a:rPr>
              <a:t>означає</a:t>
            </a:r>
            <a:r>
              <a:rPr lang="ru-RU" sz="2800" b="1" dirty="0">
                <a:solidFill>
                  <a:srgbClr val="0070C0"/>
                </a:solidFill>
              </a:rPr>
              <a:t> «риса», «</a:t>
            </a:r>
            <a:r>
              <a:rPr lang="ru-RU" sz="2800" b="1" dirty="0" err="1">
                <a:solidFill>
                  <a:srgbClr val="0070C0"/>
                </a:solidFill>
              </a:rPr>
              <a:t>ознака</a:t>
            </a:r>
            <a:r>
              <a:rPr lang="ru-RU" sz="2800" b="1" dirty="0">
                <a:solidFill>
                  <a:srgbClr val="0070C0"/>
                </a:solidFill>
              </a:rPr>
              <a:t>», </a:t>
            </a:r>
            <a:r>
              <a:rPr lang="ru-RU" sz="2800" b="1" dirty="0" err="1" smtClean="0">
                <a:solidFill>
                  <a:srgbClr val="0070C0"/>
                </a:solidFill>
              </a:rPr>
              <a:t>що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виявляється</a:t>
            </a:r>
            <a:r>
              <a:rPr lang="ru-RU" sz="2800" b="1" dirty="0" smtClean="0">
                <a:solidFill>
                  <a:srgbClr val="0070C0"/>
                </a:solidFill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</a:rPr>
              <a:t>поведінці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ставленні</a:t>
            </a:r>
            <a:r>
              <a:rPr lang="ru-RU" sz="2800" b="1" dirty="0" smtClean="0">
                <a:solidFill>
                  <a:srgbClr val="0070C0"/>
                </a:solidFill>
              </a:rPr>
              <a:t> до людей, до себе, речей, </a:t>
            </a:r>
            <a:r>
              <a:rPr lang="ru-RU" sz="2800" b="1" dirty="0" err="1" smtClean="0">
                <a:solidFill>
                  <a:srgbClr val="0070C0"/>
                </a:solidFill>
              </a:rPr>
              <a:t>роботи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2445" y="3568975"/>
            <a:ext cx="6469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Поведінка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— </a:t>
            </a:r>
            <a:r>
              <a:rPr lang="ru-RU" sz="2800" b="1" dirty="0" err="1" smtClean="0">
                <a:solidFill>
                  <a:srgbClr val="0070C0"/>
                </a:solidFill>
              </a:rPr>
              <a:t>це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дії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вчинки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спосіб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життя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Це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дзеркало</a:t>
            </a:r>
            <a:r>
              <a:rPr lang="ru-RU" sz="2800" b="1" dirty="0">
                <a:solidFill>
                  <a:srgbClr val="0070C0"/>
                </a:solidFill>
              </a:rPr>
              <a:t>, у </a:t>
            </a:r>
            <a:r>
              <a:rPr lang="ru-RU" sz="2800" b="1" dirty="0" err="1">
                <a:solidFill>
                  <a:srgbClr val="0070C0"/>
                </a:solidFill>
              </a:rPr>
              <a:t>якому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кожен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показує</a:t>
            </a:r>
            <a:r>
              <a:rPr lang="ru-RU" sz="2800" b="1" dirty="0">
                <a:solidFill>
                  <a:srgbClr val="0070C0"/>
                </a:solidFill>
              </a:rPr>
              <a:t> себе, </a:t>
            </a:r>
            <a:r>
              <a:rPr lang="ru-RU" sz="2800" b="1" dirty="0" err="1">
                <a:solidFill>
                  <a:srgbClr val="0070C0"/>
                </a:solidFill>
              </a:rPr>
              <a:t>свій</a:t>
            </a:r>
            <a:r>
              <a:rPr lang="ru-RU" sz="2800" b="1" dirty="0">
                <a:solidFill>
                  <a:srgbClr val="0070C0"/>
                </a:solidFill>
              </a:rPr>
              <a:t>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0962615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6332" y="516890"/>
            <a:ext cx="8728253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6332" y="1232213"/>
            <a:ext cx="8728253" cy="23499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Характер </a:t>
            </a:r>
            <a:r>
              <a:rPr lang="ru-RU" sz="2800" b="1" dirty="0" err="1"/>
              <a:t>людини</a:t>
            </a:r>
            <a:r>
              <a:rPr lang="ru-RU" sz="2800" b="1" dirty="0"/>
              <a:t> </a:t>
            </a:r>
            <a:r>
              <a:rPr lang="ru-RU" sz="2800" b="1" dirty="0" err="1"/>
              <a:t>впливає</a:t>
            </a:r>
            <a:r>
              <a:rPr lang="ru-RU" sz="2800" b="1" dirty="0"/>
              <a:t> на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здоров’я</a:t>
            </a:r>
            <a:r>
              <a:rPr lang="ru-RU" sz="2800" b="1" dirty="0"/>
              <a:t>. А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позначається</a:t>
            </a:r>
            <a:r>
              <a:rPr lang="ru-RU" sz="2800" b="1" dirty="0"/>
              <a:t> на </a:t>
            </a:r>
            <a:r>
              <a:rPr lang="ru-RU" sz="2800" b="1" dirty="0" err="1"/>
              <a:t>здоров’ї</a:t>
            </a:r>
            <a:r>
              <a:rPr lang="ru-RU" sz="2800" b="1" dirty="0"/>
              <a:t> тих,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поряд</a:t>
            </a:r>
            <a:r>
              <a:rPr lang="ru-RU" sz="2800" b="1" dirty="0"/>
              <a:t>. </a:t>
            </a:r>
          </a:p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приємно</a:t>
            </a:r>
            <a:r>
              <a:rPr lang="ru-RU" sz="2800" b="1" dirty="0"/>
              <a:t> </a:t>
            </a:r>
            <a:r>
              <a:rPr lang="ru-RU" sz="2800" b="1" dirty="0" err="1"/>
              <a:t>перебувати</a:t>
            </a:r>
            <a:r>
              <a:rPr lang="ru-RU" sz="2800" b="1" dirty="0"/>
              <a:t> в </a:t>
            </a:r>
            <a:r>
              <a:rPr lang="ru-RU" sz="2800" b="1" dirty="0" err="1"/>
              <a:t>колі</a:t>
            </a:r>
            <a:r>
              <a:rPr lang="ru-RU" sz="2800" b="1" dirty="0"/>
              <a:t> </a:t>
            </a:r>
            <a:r>
              <a:rPr lang="ru-RU" sz="2800" b="1" dirty="0" err="1"/>
              <a:t>доброзичливих</a:t>
            </a:r>
            <a:r>
              <a:rPr lang="ru-RU" sz="2800" b="1" dirty="0"/>
              <a:t> і </a:t>
            </a:r>
            <a:r>
              <a:rPr lang="ru-RU" sz="2800" b="1" dirty="0" err="1"/>
              <a:t>життєрадісних</a:t>
            </a:r>
            <a:r>
              <a:rPr lang="ru-RU" sz="2800" b="1" dirty="0"/>
              <a:t> людей! І </a:t>
            </a:r>
            <a:r>
              <a:rPr lang="ru-RU" sz="2800" b="1" dirty="0" err="1"/>
              <a:t>навпаки</a:t>
            </a:r>
            <a:r>
              <a:rPr lang="ru-RU" sz="2800" b="1" dirty="0"/>
              <a:t>, як складно, коли </a:t>
            </a:r>
            <a:r>
              <a:rPr lang="ru-RU" sz="2800" b="1" dirty="0" err="1"/>
              <a:t>поруч</a:t>
            </a:r>
            <a:r>
              <a:rPr lang="ru-RU" sz="2800" b="1" dirty="0"/>
              <a:t> </a:t>
            </a:r>
            <a:r>
              <a:rPr lang="ru-RU" sz="2800" b="1" dirty="0" err="1"/>
              <a:t>ті</a:t>
            </a:r>
            <a:r>
              <a:rPr lang="ru-RU" sz="2800" b="1" dirty="0"/>
              <a:t>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ображає</a:t>
            </a:r>
            <a:r>
              <a:rPr lang="ru-RU" sz="2800" b="1" dirty="0"/>
              <a:t>, свариться, </a:t>
            </a:r>
            <a:r>
              <a:rPr lang="ru-RU" sz="2800" b="1" dirty="0" err="1"/>
              <a:t>вередує</a:t>
            </a:r>
            <a:r>
              <a:rPr lang="ru-RU" sz="28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10" y="862602"/>
            <a:ext cx="1108581" cy="2509024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Учні\Діти роблять уро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05" y="3627520"/>
            <a:ext cx="5447560" cy="30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до тестів\Людина\Свара за іграшк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78" y="3582167"/>
            <a:ext cx="3048000" cy="304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224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9"/>
            <a:ext cx="10068403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схему «Риси характеру»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514239" y="3527900"/>
            <a:ext cx="3284114" cy="1352282"/>
          </a:xfrm>
          <a:prstGeom prst="ellipse">
            <a:avLst/>
          </a:prstGeom>
          <a:solidFill>
            <a:srgbClr val="00206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Характер</a:t>
            </a:r>
            <a:endParaRPr lang="ru-RU" sz="3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2172" y="2623457"/>
            <a:ext cx="492325" cy="8655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альтернативный процесс 9"/>
          <p:cNvSpPr/>
          <p:nvPr/>
        </p:nvSpPr>
        <p:spPr>
          <a:xfrm>
            <a:off x="3646714" y="1972268"/>
            <a:ext cx="2313530" cy="622295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Уважний</a:t>
            </a:r>
            <a:endParaRPr lang="ru-RU" sz="32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102016" y="5758600"/>
            <a:ext cx="3085260" cy="660884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Сором’язливий</a:t>
            </a:r>
            <a:endParaRPr lang="ru-RU" sz="3200" b="1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054100" y="4882758"/>
            <a:ext cx="2380534" cy="59843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Лінивий</a:t>
            </a:r>
            <a:endParaRPr lang="ru-RU" sz="3200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054099" y="3722556"/>
            <a:ext cx="2137065" cy="642548"/>
          </a:xfrm>
          <a:prstGeom prst="flowChartAlternateProcess">
            <a:avLst/>
          </a:prstGeom>
          <a:solidFill>
            <a:srgbClr val="1694E9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Злий</a:t>
            </a:r>
            <a:endParaRPr lang="ru-RU" sz="3200" b="1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549086" y="5727328"/>
            <a:ext cx="2818450" cy="669261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Працелюбний </a:t>
            </a:r>
            <a:endParaRPr lang="ru-RU" sz="3200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8869429" y="4989702"/>
            <a:ext cx="2253072" cy="59843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Хитрий</a:t>
            </a:r>
            <a:endParaRPr lang="ru-RU" sz="3200" b="1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8990240" y="3708722"/>
            <a:ext cx="2132262" cy="65638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Добрий</a:t>
            </a:r>
            <a:endParaRPr lang="ru-RU" sz="3200" b="1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8869430" y="2501353"/>
            <a:ext cx="2253072" cy="649945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Сумний </a:t>
            </a:r>
            <a:endParaRPr lang="ru-RU" sz="3200" b="1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379028" y="2009277"/>
            <a:ext cx="2253343" cy="61418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Розумний </a:t>
            </a:r>
            <a:endParaRPr lang="ru-RU" sz="3200" b="1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054100" y="2487559"/>
            <a:ext cx="2248013" cy="667732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Веселий</a:t>
            </a:r>
            <a:endParaRPr lang="ru-RU" sz="32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943423" y="4919088"/>
            <a:ext cx="516050" cy="8082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57456" y="4557506"/>
            <a:ext cx="1135821" cy="6401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191165" y="4036913"/>
            <a:ext cx="1284230" cy="952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355596" y="2754172"/>
            <a:ext cx="1587827" cy="92171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7" idx="1"/>
          </p:cNvCxnSpPr>
          <p:nvPr/>
        </p:nvCxnSpPr>
        <p:spPr>
          <a:xfrm flipV="1">
            <a:off x="7277787" y="2826326"/>
            <a:ext cx="1591643" cy="8799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623198" y="2754172"/>
            <a:ext cx="441504" cy="7348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654844" y="4919088"/>
            <a:ext cx="622943" cy="8082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650866" y="4557506"/>
            <a:ext cx="1257513" cy="5560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7810035" y="4172135"/>
            <a:ext cx="1119799" cy="528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5208" y="1240971"/>
            <a:ext cx="9606184" cy="4625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Які риси характеру ти хочеш розвивати у себе?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763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2371" y="494529"/>
            <a:ext cx="10210799" cy="7355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12371" y="1456403"/>
            <a:ext cx="6337694" cy="1047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Назви </a:t>
            </a:r>
            <a:r>
              <a:rPr lang="uk-UA" sz="2800" b="1" dirty="0"/>
              <a:t>позитивні та негативні риси характеру людини. 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2371" y="2606340"/>
            <a:ext cx="6337694" cy="1007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з них у </a:t>
            </a:r>
            <a:r>
              <a:rPr lang="uk-UA" sz="2800" b="1" dirty="0" smtClean="0"/>
              <a:t>тебе</a:t>
            </a:r>
            <a:r>
              <a:rPr lang="en-US" sz="2800" b="1" dirty="0" smtClean="0"/>
              <a:t> </a:t>
            </a:r>
            <a:r>
              <a:rPr lang="uk-UA" sz="2800" b="1" dirty="0" smtClean="0"/>
              <a:t>є, </a:t>
            </a:r>
            <a:r>
              <a:rPr lang="uk-UA" sz="2800" b="1" dirty="0"/>
              <a:t>а які ти хочеш виховати в себе?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12371" y="3678302"/>
            <a:ext cx="6337694" cy="10134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риси ти найбільше цінуєш в людях? Чому?</a:t>
            </a:r>
            <a:endParaRPr lang="ru-RU" sz="2800" b="1" dirty="0"/>
          </a:p>
        </p:txBody>
      </p:sp>
      <p:pic>
        <p:nvPicPr>
          <p:cNvPr id="1026" name="Picture 2" descr="D:\Картинки до тестів\Людина\Малеч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1427" r="8084" b="2869"/>
          <a:stretch/>
        </p:blipFill>
        <p:spPr bwMode="auto">
          <a:xfrm>
            <a:off x="7632000" y="1656000"/>
            <a:ext cx="3600000" cy="3708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12371" y="4757057"/>
            <a:ext cx="6337694" cy="1132114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Що, на твою думку, має бути найголовнішим у характері людини?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086" y="494529"/>
            <a:ext cx="9655628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Підбери </a:t>
            </a:r>
            <a:r>
              <a:rPr lang="uk-UA" sz="4000" b="1" dirty="0" err="1">
                <a:solidFill>
                  <a:schemeClr val="bg1"/>
                </a:solidFill>
              </a:rPr>
              <a:t>смайлику</a:t>
            </a:r>
            <a:r>
              <a:rPr lang="uk-UA" sz="4000" b="1" dirty="0">
                <a:solidFill>
                  <a:schemeClr val="bg1"/>
                </a:solidFill>
              </a:rPr>
              <a:t> рису характеру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13" y="1420296"/>
            <a:ext cx="1672723" cy="1751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5" y="1414180"/>
            <a:ext cx="1737630" cy="1775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88" y="1427086"/>
            <a:ext cx="1671687" cy="1750458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5861836" y="4008033"/>
            <a:ext cx="1823657" cy="504730"/>
          </a:xfrm>
          <a:prstGeom prst="flowChartAlternateProcess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Лінивий</a:t>
            </a:r>
            <a:endParaRPr lang="ru-RU" sz="2800" b="1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755570" y="5259787"/>
            <a:ext cx="1676401" cy="50473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Злий</a:t>
            </a:r>
            <a:endParaRPr lang="ru-RU" sz="2800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99994" y="4008033"/>
            <a:ext cx="1859657" cy="490755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Сумний 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5932" r="22561" b="2930"/>
          <a:stretch/>
        </p:blipFill>
        <p:spPr>
          <a:xfrm>
            <a:off x="7906214" y="1392159"/>
            <a:ext cx="1910294" cy="17633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15874" r="12755" b="15009"/>
          <a:stretch/>
        </p:blipFill>
        <p:spPr>
          <a:xfrm>
            <a:off x="5952064" y="1402439"/>
            <a:ext cx="1811799" cy="17530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693" y="3901992"/>
            <a:ext cx="2598806" cy="1706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1" y="4008033"/>
            <a:ext cx="2042213" cy="2042213"/>
          </a:xfrm>
          <a:prstGeom prst="rect">
            <a:avLst/>
          </a:prstGeom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5903256" y="4631542"/>
            <a:ext cx="1782238" cy="488821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Уважний</a:t>
            </a:r>
            <a:endParaRPr lang="ru-RU" sz="2800" b="1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903255" y="5263768"/>
            <a:ext cx="2870535" cy="519134"/>
          </a:xfrm>
          <a:prstGeom prst="flowChartAlternateProcess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Сором’язливий</a:t>
            </a:r>
            <a:endParaRPr lang="ru-RU" sz="2800" b="1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795608" y="4613728"/>
            <a:ext cx="1636363" cy="515597"/>
          </a:xfrm>
          <a:prstGeom prst="flowChartAlternateProcess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щедрий</a:t>
            </a:r>
            <a:endParaRPr lang="ru-RU" sz="28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16264" r="2843" b="14722"/>
          <a:stretch/>
        </p:blipFill>
        <p:spPr>
          <a:xfrm>
            <a:off x="9978631" y="1368513"/>
            <a:ext cx="1718868" cy="1796042"/>
          </a:xfrm>
          <a:prstGeom prst="rect">
            <a:avLst/>
          </a:prstGeom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6020776" y="5905729"/>
            <a:ext cx="1479619" cy="470075"/>
          </a:xfrm>
          <a:prstGeom prst="flowChartAlternateProcess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Хитрий</a:t>
            </a:r>
            <a:endParaRPr lang="ru-RU" sz="2800" b="1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581400" y="5905729"/>
            <a:ext cx="1992085" cy="482447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Розумний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27160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7682 -0.103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29115 -0.1120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02773 -0.29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17057 -0.1974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13034 -0.2884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525E-6 -2.09066E-6 L 0.34905 -0.380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2" y="-19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5807 0.011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8216 0.1666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589</Words>
  <Application>Microsoft Office PowerPoint</Application>
  <PresentationFormat>Произвольный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90</cp:revision>
  <dcterms:created xsi:type="dcterms:W3CDTF">2018-01-05T16:38:53Z</dcterms:created>
  <dcterms:modified xsi:type="dcterms:W3CDTF">2024-09-04T14:10:49Z</dcterms:modified>
</cp:coreProperties>
</file>