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3" r:id="rId3"/>
    <p:sldId id="314" r:id="rId4"/>
    <p:sldId id="311" r:id="rId5"/>
    <p:sldId id="316" r:id="rId6"/>
    <p:sldId id="285" r:id="rId7"/>
    <p:sldId id="294" r:id="rId8"/>
    <p:sldId id="317" r:id="rId9"/>
    <p:sldId id="288" r:id="rId10"/>
    <p:sldId id="292" r:id="rId11"/>
    <p:sldId id="290" r:id="rId12"/>
    <p:sldId id="319" r:id="rId13"/>
    <p:sldId id="293" r:id="rId14"/>
    <p:sldId id="318" r:id="rId15"/>
    <p:sldId id="296" r:id="rId16"/>
    <p:sldId id="297" r:id="rId17"/>
    <p:sldId id="312" r:id="rId18"/>
    <p:sldId id="31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4545" y="4087855"/>
            <a:ext cx="9492991" cy="11237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75000"/>
                  </a:schemeClr>
                </a:solidFill>
              </a:rPr>
              <a:t>Які свята «дарує» осінь? 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158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Осенини: жіночі осінні свя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56" y="1369108"/>
            <a:ext cx="4129088" cy="214526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4148" y="1727100"/>
            <a:ext cx="6588313" cy="1788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Свято Покрова відзначали ще за часів Запорізької Січі як День захисту українського козацтва. Вважається, що Пресвята Богородиця є заступницею наших захисників.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0174" y="4400873"/>
            <a:ext cx="6722288" cy="965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Слово «козак» означає вільна людина.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Перша </a:t>
            </a:r>
            <a:r>
              <a:rPr lang="uk-UA" sz="2400" b="1" dirty="0"/>
              <a:t>згадка про козаків датується 1492 роком.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30" b="87305" l="17383" r="93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14206" r="5368" b="11052"/>
          <a:stretch/>
        </p:blipFill>
        <p:spPr>
          <a:xfrm>
            <a:off x="8042607" y="1727099"/>
            <a:ext cx="3575347" cy="4009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76873" y="3662712"/>
            <a:ext cx="4362981" cy="5335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знаєш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хто такі козаки?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0173" y="659782"/>
            <a:ext cx="10499363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Перше жовтня – </a:t>
            </a:r>
            <a:r>
              <a:rPr lang="uk-UA" sz="4000" b="1" dirty="0">
                <a:solidFill>
                  <a:schemeClr val="bg1"/>
                </a:solidFill>
              </a:rPr>
              <a:t>День українського козацтва</a:t>
            </a:r>
          </a:p>
        </p:txBody>
      </p:sp>
    </p:spTree>
    <p:extLst>
      <p:ext uri="{BB962C8B-B14F-4D97-AF65-F5344CB8AC3E}">
        <p14:creationId xmlns:p14="http://schemas.microsoft.com/office/powerpoint/2010/main" val="2413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0173" y="3624942"/>
            <a:ext cx="5619484" cy="7864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хто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такі захисники?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зустрічав/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лася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ти з ними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173" y="659782"/>
            <a:ext cx="10499363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Перше жовтня – </a:t>
            </a:r>
            <a:r>
              <a:rPr lang="uk-UA" sz="4000" b="1" dirty="0">
                <a:solidFill>
                  <a:schemeClr val="bg1"/>
                </a:solidFill>
              </a:rPr>
              <a:t>День захисника України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8658" y="1581081"/>
            <a:ext cx="6953455" cy="1913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Цей день з 2015 року визнали державним святом для вшанування відваги та героїзму захисників і захисниць нашої Вітчизни. Адже сучасна українська армія є справжньою спадкоємицею військових традицій нашого народу.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1" y="3209972"/>
            <a:ext cx="4433565" cy="29526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0173" y="4611955"/>
            <a:ext cx="56194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Захисник</a:t>
            </a:r>
            <a:r>
              <a:rPr lang="ru-RU" sz="2400" b="1" dirty="0"/>
              <a:t> — той,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захищає</a:t>
            </a:r>
            <a:r>
              <a:rPr lang="ru-RU" sz="2400" b="1" dirty="0"/>
              <a:t>, </a:t>
            </a:r>
            <a:r>
              <a:rPr lang="ru-RU" sz="2400" b="1" dirty="0" err="1"/>
              <a:t>обороняє</a:t>
            </a:r>
            <a:r>
              <a:rPr lang="ru-RU" sz="2400" b="1" dirty="0"/>
              <a:t>, </a:t>
            </a:r>
            <a:r>
              <a:rPr lang="ru-RU" sz="2400" b="1" dirty="0" err="1"/>
              <a:t>охороняє</a:t>
            </a:r>
            <a:r>
              <a:rPr lang="ru-RU" sz="2400" b="1" dirty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/>
              <a:t>нападу, замаху, удару, </a:t>
            </a:r>
            <a:r>
              <a:rPr lang="ru-RU" sz="2400" b="1" dirty="0" err="1"/>
              <a:t>ворожих</a:t>
            </a:r>
            <a:r>
              <a:rPr lang="ru-RU" sz="2400" b="1" dirty="0"/>
              <a:t>, </a:t>
            </a:r>
            <a:r>
              <a:rPr lang="ru-RU" sz="2400" b="1" dirty="0" err="1"/>
              <a:t>небезпечних</a:t>
            </a:r>
            <a:r>
              <a:rPr lang="ru-RU" sz="2400" b="1" dirty="0"/>
              <a:t> </a:t>
            </a:r>
            <a:r>
              <a:rPr lang="ru-RU" sz="2400" b="1" dirty="0" err="1"/>
              <a:t>дій</a:t>
            </a:r>
            <a:r>
              <a:rPr lang="ru-RU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688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0173" y="659782"/>
            <a:ext cx="10499363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Перше жовтня – </a:t>
            </a:r>
            <a:r>
              <a:rPr lang="uk-UA" sz="4000" b="1" dirty="0">
                <a:solidFill>
                  <a:schemeClr val="bg1"/>
                </a:solidFill>
              </a:rPr>
              <a:t>День захисника України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141" y="1589313"/>
            <a:ext cx="4511658" cy="781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Які риси притаманні </a:t>
            </a:r>
            <a:r>
              <a:rPr lang="uk-UA" sz="2400" b="1" dirty="0" smtClean="0">
                <a:solidFill>
                  <a:srgbClr val="FFFF00"/>
                </a:solidFill>
              </a:rPr>
              <a:t>захиснику, на твою думку?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9" y="4563741"/>
            <a:ext cx="1985955" cy="12753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80656" y="3998547"/>
            <a:ext cx="3530049" cy="196726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Це привітання використовують в українській армії. Цим гаслом вшановують пам’ять загиблих воїнів.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7151967" y="3998547"/>
            <a:ext cx="4195670" cy="167465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uk-UA" sz="2400" b="1" kern="10" dirty="0" smtClean="0">
                <a:solidFill>
                  <a:srgbClr val="0070C0"/>
                </a:solidFill>
                <a:cs typeface="Arial"/>
              </a:rPr>
              <a:t>Кращі із кращих за свободу</a:t>
            </a:r>
          </a:p>
          <a:p>
            <a:pPr algn="ctr"/>
            <a:r>
              <a:rPr lang="uk-UA" sz="2400" b="1" kern="10" dirty="0" smtClean="0">
                <a:solidFill>
                  <a:srgbClr val="0070C0"/>
                </a:solidFill>
                <a:cs typeface="Arial"/>
              </a:rPr>
              <a:t>Сміливо стали без вагань,</a:t>
            </a:r>
          </a:p>
          <a:p>
            <a:pPr algn="ctr"/>
            <a:r>
              <a:rPr lang="uk-UA" sz="2400" b="1" kern="10" dirty="0" smtClean="0">
                <a:solidFill>
                  <a:srgbClr val="0070C0"/>
                </a:solidFill>
                <a:cs typeface="Arial"/>
              </a:rPr>
              <a:t>За долю </a:t>
            </a:r>
            <a:r>
              <a:rPr lang="uk-UA" sz="2400" b="1" kern="10" dirty="0" smtClean="0">
                <a:solidFill>
                  <a:srgbClr val="0070C0"/>
                </a:solidFill>
                <a:cs typeface="Arial"/>
              </a:rPr>
              <a:t>усього народу</a:t>
            </a:r>
            <a:endParaRPr lang="uk-UA" sz="2400" b="1" kern="10" dirty="0" smtClean="0">
              <a:solidFill>
                <a:srgbClr val="0070C0"/>
              </a:solidFill>
              <a:cs typeface="Arial"/>
            </a:endParaRPr>
          </a:p>
          <a:p>
            <a:pPr algn="ctr"/>
            <a:r>
              <a:rPr lang="uk-UA" sz="2400" b="1" kern="10" dirty="0" smtClean="0">
                <a:solidFill>
                  <a:srgbClr val="0070C0"/>
                </a:solidFill>
                <a:cs typeface="Arial"/>
              </a:rPr>
              <a:t>В години визвольних змагань</a:t>
            </a:r>
            <a:endParaRPr lang="ru-RU" sz="2400" b="1" kern="1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141" y="2396417"/>
            <a:ext cx="45116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Рішучість</a:t>
            </a:r>
            <a:r>
              <a:rPr lang="ru-RU" sz="2400" b="1" dirty="0" smtClean="0">
                <a:solidFill>
                  <a:srgbClr val="0070C0"/>
                </a:solidFill>
              </a:rPr>
              <a:t> у </a:t>
            </a:r>
            <a:r>
              <a:rPr lang="ru-RU" sz="2400" b="1" dirty="0" err="1" smtClean="0">
                <a:solidFill>
                  <a:srgbClr val="0070C0"/>
                </a:solidFill>
              </a:rPr>
              <a:t>вчинках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сміливість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мужність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чесність</a:t>
            </a:r>
            <a:r>
              <a:rPr lang="ru-RU" sz="2400" b="1" dirty="0" smtClean="0">
                <a:solidFill>
                  <a:srgbClr val="0070C0"/>
                </a:solidFill>
              </a:rPr>
              <a:t>,  доброта, </a:t>
            </a:r>
            <a:r>
              <a:rPr lang="ru-RU" sz="2400" b="1" dirty="0" err="1" smtClean="0">
                <a:solidFill>
                  <a:srgbClr val="0070C0"/>
                </a:solidFill>
              </a:rPr>
              <a:t>патріотизм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повага</a:t>
            </a:r>
            <a:r>
              <a:rPr lang="ru-RU" sz="2400" b="1" dirty="0">
                <a:solidFill>
                  <a:srgbClr val="0070C0"/>
                </a:solidFill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</a:rPr>
              <a:t>традицій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української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держави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З Днем захисників України 1 жовтня – як привітати красиво, яскраві листівки  і картинки - Телегра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67" y="1585384"/>
            <a:ext cx="4224197" cy="23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0030" y="3716381"/>
            <a:ext cx="2330512" cy="8473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знайомий тобі цей вислів?</a:t>
            </a:r>
          </a:p>
        </p:txBody>
      </p:sp>
    </p:spTree>
    <p:extLst>
      <p:ext uri="{BB962C8B-B14F-4D97-AF65-F5344CB8AC3E}">
        <p14:creationId xmlns:p14="http://schemas.microsoft.com/office/powerpoint/2010/main" val="6215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13657"/>
            <a:ext cx="10311505" cy="870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27  жовтня </a:t>
            </a:r>
            <a:r>
              <a:rPr lang="uk-UA" sz="3600" b="1" dirty="0">
                <a:solidFill>
                  <a:schemeClr val="bg1"/>
                </a:solidFill>
              </a:rPr>
              <a:t>– День української писемності та мови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615" y="1389363"/>
            <a:ext cx="5466443" cy="1630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Для українців важливо берегти і знати державну мову України. Про це записано в головному законі України – в Конституції.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1258382"/>
            <a:ext cx="4768862" cy="35958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57645" y="1464764"/>
            <a:ext cx="605307" cy="180304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2326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4" y="3226128"/>
            <a:ext cx="4095483" cy="23037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34535" y="4952255"/>
            <a:ext cx="5875563" cy="126290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Щороку</a:t>
            </a:r>
            <a:r>
              <a:rPr lang="ru-RU" sz="2400" b="1" dirty="0"/>
              <a:t> в </a:t>
            </a:r>
            <a:r>
              <a:rPr lang="ru-RU" sz="2400" b="1" dirty="0" err="1"/>
              <a:t>цей</a:t>
            </a:r>
            <a:r>
              <a:rPr lang="ru-RU" sz="2400" b="1" dirty="0"/>
              <a:t> день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охочі</a:t>
            </a:r>
            <a:r>
              <a:rPr lang="ru-RU" sz="2400" b="1" dirty="0"/>
              <a:t> </a:t>
            </a:r>
            <a:r>
              <a:rPr lang="ru-RU" sz="2400" b="1" dirty="0" err="1"/>
              <a:t>пишуть</a:t>
            </a:r>
            <a:r>
              <a:rPr lang="ru-RU" sz="2400" b="1" dirty="0"/>
              <a:t> </a:t>
            </a:r>
            <a:r>
              <a:rPr lang="ru-RU" sz="2400" b="1" dirty="0" err="1"/>
              <a:t>Всеукраїнський</a:t>
            </a:r>
            <a:r>
              <a:rPr lang="ru-RU" sz="2400" b="1" dirty="0"/>
              <a:t> </a:t>
            </a:r>
            <a:r>
              <a:rPr lang="ru-RU" sz="2400" b="1" dirty="0" err="1"/>
              <a:t>радіодиктант</a:t>
            </a:r>
            <a:r>
              <a:rPr lang="ru-RU" sz="2400" b="1" dirty="0"/>
              <a:t> </a:t>
            </a:r>
            <a:r>
              <a:rPr lang="ru-RU" sz="2400" b="1" dirty="0" err="1"/>
              <a:t>єдності</a:t>
            </a:r>
            <a:r>
              <a:rPr lang="ru-RU" sz="2400" b="1" dirty="0"/>
              <a:t>.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хочеш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взяти</a:t>
            </a:r>
            <a:r>
              <a:rPr lang="ru-RU" sz="2400" b="1" dirty="0"/>
              <a:t> в </a:t>
            </a:r>
            <a:r>
              <a:rPr lang="ru-RU" sz="2400" b="1" dirty="0" err="1"/>
              <a:t>ньому</a:t>
            </a:r>
            <a:r>
              <a:rPr lang="ru-RU" sz="2400" b="1" dirty="0"/>
              <a:t> участь?</a:t>
            </a:r>
          </a:p>
        </p:txBody>
      </p:sp>
    </p:spTree>
    <p:extLst>
      <p:ext uri="{BB962C8B-B14F-4D97-AF65-F5344CB8AC3E}">
        <p14:creationId xmlns:p14="http://schemas.microsoft.com/office/powerpoint/2010/main" val="14888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612" y="621956"/>
            <a:ext cx="10380875" cy="7496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21 листопада – День Гідності і Свободи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9086" y="1546005"/>
            <a:ext cx="5562600" cy="1720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Цього</a:t>
            </a:r>
            <a:r>
              <a:rPr lang="ru-RU" sz="2400" b="1" dirty="0"/>
              <a:t> дня, з </a:t>
            </a:r>
            <a:r>
              <a:rPr lang="ru-RU" sz="2400" b="1" dirty="0" err="1"/>
              <a:t>інтервалом</a:t>
            </a:r>
            <a:r>
              <a:rPr lang="ru-RU" sz="2400" b="1" dirty="0"/>
              <a:t> у </a:t>
            </a:r>
            <a:r>
              <a:rPr lang="ru-RU" sz="2400" b="1" dirty="0" err="1"/>
              <a:t>дев’ять</a:t>
            </a:r>
            <a:r>
              <a:rPr lang="ru-RU" sz="2400" b="1" dirty="0"/>
              <a:t> </a:t>
            </a:r>
            <a:r>
              <a:rPr lang="ru-RU" sz="2400" b="1" dirty="0" err="1"/>
              <a:t>років</a:t>
            </a:r>
            <a:r>
              <a:rPr lang="ru-RU" sz="2400" b="1" dirty="0"/>
              <a:t>, </a:t>
            </a:r>
            <a:r>
              <a:rPr lang="ru-RU" sz="2400" b="1" dirty="0" err="1"/>
              <a:t>розпочалися</a:t>
            </a:r>
            <a:r>
              <a:rPr lang="ru-RU" sz="2400" b="1" dirty="0"/>
              <a:t> </a:t>
            </a:r>
            <a:r>
              <a:rPr lang="ru-RU" sz="2400" b="1" dirty="0" err="1"/>
              <a:t>дві</a:t>
            </a:r>
            <a:r>
              <a:rPr lang="ru-RU" sz="2400" b="1" dirty="0"/>
              <a:t> </a:t>
            </a:r>
            <a:r>
              <a:rPr lang="ru-RU" sz="2400" b="1" dirty="0" err="1"/>
              <a:t>доленосні</a:t>
            </a:r>
            <a:r>
              <a:rPr lang="ru-RU" sz="2400" b="1" dirty="0"/>
              <a:t> для </a:t>
            </a:r>
            <a:r>
              <a:rPr lang="ru-RU" sz="2400" b="1" dirty="0" err="1"/>
              <a:t>сучасної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: </a:t>
            </a:r>
            <a:r>
              <a:rPr lang="ru-RU" sz="2400" b="1" dirty="0" err="1"/>
              <a:t>Помаранчева</a:t>
            </a:r>
            <a:r>
              <a:rPr lang="ru-RU" sz="2400" b="1" dirty="0"/>
              <a:t> </a:t>
            </a:r>
            <a:r>
              <a:rPr lang="ru-RU" sz="2400" b="1" dirty="0" err="1"/>
              <a:t>революція</a:t>
            </a:r>
            <a:r>
              <a:rPr lang="ru-RU" sz="2400" b="1" dirty="0"/>
              <a:t> 2004-го та </a:t>
            </a:r>
            <a:r>
              <a:rPr lang="ru-RU" sz="2400" b="1" dirty="0" err="1"/>
              <a:t>революція</a:t>
            </a:r>
            <a:r>
              <a:rPr lang="ru-RU" sz="2400" b="1" dirty="0"/>
              <a:t> </a:t>
            </a:r>
            <a:r>
              <a:rPr lang="ru-RU" sz="2400" b="1" dirty="0" err="1"/>
              <a:t>Гідності</a:t>
            </a:r>
            <a:r>
              <a:rPr lang="ru-RU" sz="2400" b="1" dirty="0"/>
              <a:t> 2013-го. 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0" y="1546005"/>
            <a:ext cx="2488732" cy="17523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21 листопада - День Гідності та Свобо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86" y="3386945"/>
            <a:ext cx="5579401" cy="27897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ьогодні знакове свято новітньої історії України – День Гідності та Свободи  – АрміяInf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7" y="3386944"/>
            <a:ext cx="4742492" cy="27897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612" y="621956"/>
            <a:ext cx="10380875" cy="7496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28 листопада – День </a:t>
            </a:r>
            <a:r>
              <a:rPr lang="uk-UA" sz="4000" b="1" dirty="0">
                <a:solidFill>
                  <a:schemeClr val="bg1"/>
                </a:solidFill>
              </a:rPr>
              <a:t>подяки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5887" y="1599847"/>
            <a:ext cx="5562600" cy="3539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 </a:t>
            </a:r>
            <a:r>
              <a:rPr lang="ru-RU" sz="2400" b="1" dirty="0" err="1">
                <a:solidFill>
                  <a:schemeClr val="bg1"/>
                </a:solidFill>
              </a:rPr>
              <a:t>давніх-давен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жовтні</a:t>
            </a:r>
            <a:r>
              <a:rPr lang="ru-RU" sz="2400" b="1" dirty="0">
                <a:solidFill>
                  <a:schemeClr val="bg1"/>
                </a:solidFill>
              </a:rPr>
              <a:t>, коли </a:t>
            </a:r>
            <a:r>
              <a:rPr lang="ru-RU" sz="2400" b="1" dirty="0" err="1">
                <a:solidFill>
                  <a:schemeClr val="bg1"/>
                </a:solidFill>
              </a:rPr>
              <a:t>закінчувалися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осінні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польові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роботи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хлібороби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урочисто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відзначали</a:t>
            </a:r>
            <a:r>
              <a:rPr lang="ru-RU" sz="2400" b="1" dirty="0">
                <a:solidFill>
                  <a:schemeClr val="bg1"/>
                </a:solidFill>
              </a:rPr>
              <a:t> свято </a:t>
            </a:r>
            <a:r>
              <a:rPr lang="ru-RU" sz="2400" b="1" dirty="0" err="1">
                <a:solidFill>
                  <a:schemeClr val="bg1"/>
                </a:solidFill>
              </a:rPr>
              <a:t>врожаю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Новим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дедалі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популярнішим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стає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</a:rPr>
              <a:t> День </a:t>
            </a:r>
            <a:r>
              <a:rPr lang="ru-RU" sz="2400" b="1" dirty="0" err="1">
                <a:solidFill>
                  <a:schemeClr val="bg1"/>
                </a:solidFill>
              </a:rPr>
              <a:t>подяки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Адже</a:t>
            </a:r>
            <a:r>
              <a:rPr lang="ru-RU" sz="2400" b="1" dirty="0">
                <a:solidFill>
                  <a:schemeClr val="bg1"/>
                </a:solidFill>
              </a:rPr>
              <a:t> люди </a:t>
            </a:r>
            <a:r>
              <a:rPr lang="ru-RU" sz="2400" b="1" dirty="0" err="1">
                <a:solidFill>
                  <a:schemeClr val="bg1"/>
                </a:solidFill>
              </a:rPr>
              <a:t>завжди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вірили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вдячність</a:t>
            </a:r>
            <a:r>
              <a:rPr lang="ru-RU" sz="2400" b="1" dirty="0">
                <a:solidFill>
                  <a:schemeClr val="bg1"/>
                </a:solidFill>
              </a:rPr>
              <a:t> —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запорука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благословення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добробуту</a:t>
            </a:r>
            <a:r>
              <a:rPr lang="ru-RU" sz="2400" b="1" dirty="0">
                <a:solidFill>
                  <a:schemeClr val="bg1"/>
                </a:solidFill>
              </a:rPr>
              <a:t> народу.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2" y="1599847"/>
            <a:ext cx="4719269" cy="35394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2326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086" y="538662"/>
            <a:ext cx="9818913" cy="64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5143" y="1301410"/>
            <a:ext cx="5435765" cy="6407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Чому ти любиш свята?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143" y="2007514"/>
            <a:ext cx="5435765" cy="680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Якими</a:t>
            </a:r>
            <a:r>
              <a:rPr lang="ru-RU" sz="2400" b="1" dirty="0"/>
              <a:t> вони </a:t>
            </a:r>
            <a:r>
              <a:rPr lang="ru-RU" sz="2400" b="1" dirty="0" err="1"/>
              <a:t>бувають</a:t>
            </a:r>
            <a:r>
              <a:rPr lang="ru-RU" sz="24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6171" y="3654176"/>
            <a:ext cx="6444343" cy="591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осінні</a:t>
            </a:r>
            <a:r>
              <a:rPr lang="ru-RU" sz="2400" b="1" dirty="0"/>
              <a:t> свята </a:t>
            </a:r>
            <a:r>
              <a:rPr lang="ru-RU" sz="2400" b="1" dirty="0" err="1"/>
              <a:t>відзначають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в </a:t>
            </a:r>
            <a:r>
              <a:rPr lang="ru-RU" sz="2400" b="1" dirty="0" err="1"/>
              <a:t>Україні</a:t>
            </a:r>
            <a:r>
              <a:rPr lang="ru-RU" sz="24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5142" y="4386783"/>
            <a:ext cx="5435765" cy="68029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Яке свято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4" y="1279638"/>
            <a:ext cx="4224894" cy="5200339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2326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5141" y="5164081"/>
            <a:ext cx="5435765" cy="829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Досліди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/>
              <a:t>професійні</a:t>
            </a:r>
            <a:r>
              <a:rPr lang="ru-RU" sz="2400" b="1" dirty="0"/>
              <a:t> свята </a:t>
            </a:r>
            <a:r>
              <a:rPr lang="ru-RU" sz="2400" b="1" dirty="0" err="1"/>
              <a:t>відзначають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30086" y="2841319"/>
            <a:ext cx="5896759" cy="680295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Релігійні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державні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професійні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родинні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26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83050" y="1227391"/>
            <a:ext cx="8966013" cy="42907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Проведи лінії до дат, коли в Україні відзначають осінні свята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D:\2 клас\4 ЯДС\1 Грущинська\2 Людина і природа восени\№030 Які свята «дарує» осінь\2024-10-27_0908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66849" r="6780" b="-154"/>
          <a:stretch/>
        </p:blipFill>
        <p:spPr bwMode="auto">
          <a:xfrm>
            <a:off x="5693913" y="4223656"/>
            <a:ext cx="5809221" cy="20138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2775" y="4226952"/>
            <a:ext cx="4914504" cy="8523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Роздивись. Створи свою листівку «Любіть українське!»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8212" y="2754086"/>
            <a:ext cx="1607911" cy="786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Покрова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7193" y="2615116"/>
            <a:ext cx="1901826" cy="1379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День захисників Вітчизни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3858" y="2580520"/>
            <a:ext cx="2365425" cy="1379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День українського козацтва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94793" y="2599611"/>
            <a:ext cx="2897750" cy="13796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День української мови і писемності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7365" y="1748854"/>
            <a:ext cx="2022702" cy="548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14 жовтня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2402" y="1748854"/>
            <a:ext cx="2022702" cy="548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9 листопада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771900" y="1790719"/>
            <a:ext cx="40096" cy="3979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872343" y="2242652"/>
            <a:ext cx="1899558" cy="511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00501" y="2242652"/>
            <a:ext cx="0" cy="447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11669" y="2267090"/>
            <a:ext cx="1809336" cy="3023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1" idx="0"/>
          </p:cNvCxnSpPr>
          <p:nvPr/>
        </p:nvCxnSpPr>
        <p:spPr>
          <a:xfrm>
            <a:off x="8135104" y="2267090"/>
            <a:ext cx="1508564" cy="3325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135104" y="1729749"/>
            <a:ext cx="1740492" cy="548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27 жовтня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284021" y="2042420"/>
            <a:ext cx="1679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21005" y="4346273"/>
            <a:ext cx="1655447" cy="54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Любіть українську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0085" y="2209273"/>
            <a:ext cx="2856849" cy="24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9" y="2292587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68" y="2080138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423" y="4824343"/>
            <a:ext cx="283308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605" y="4885899"/>
            <a:ext cx="32620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6981" y="4824343"/>
            <a:ext cx="27684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80724" y="467731"/>
            <a:ext cx="834096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174638" y="1354159"/>
            <a:ext cx="7753132" cy="5617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предмет, яким визначиш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6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549547"/>
            <a:ext cx="8732066" cy="874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1859311"/>
            <a:ext cx="5670537" cy="2919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Наш урок залюбки </a:t>
            </a:r>
          </a:p>
          <a:p>
            <a:pPr algn="ctr"/>
            <a:r>
              <a:rPr lang="uk-UA" sz="3200" b="1" dirty="0" smtClean="0"/>
              <a:t>Поведе тебе в світи.</a:t>
            </a:r>
          </a:p>
          <a:p>
            <a:pPr algn="ctr"/>
            <a:r>
              <a:rPr lang="uk-UA" sz="3200" b="1" dirty="0" smtClean="0"/>
              <a:t>І на «як?», «чому?» і «де?»</a:t>
            </a:r>
          </a:p>
          <a:p>
            <a:pPr algn="ctr"/>
            <a:r>
              <a:rPr lang="uk-UA" sz="3200" b="1" dirty="0" smtClean="0"/>
              <a:t>Завжди відповідь знайде.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26" y="1859311"/>
            <a:ext cx="3860893" cy="41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828801" y="1404392"/>
            <a:ext cx="8686800" cy="1331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Пригадай, який овоч піднімає твій настрій? Чому?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317171" y="522514"/>
            <a:ext cx="9828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9" y="2800740"/>
            <a:ext cx="4835082" cy="307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6" y="2800740"/>
            <a:ext cx="5060255" cy="300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43455" y="1505677"/>
            <a:ext cx="4481373" cy="556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Розкажи </a:t>
            </a:r>
            <a:r>
              <a:rPr lang="uk-UA" sz="2000" b="1" dirty="0">
                <a:solidFill>
                  <a:schemeClr val="bg1"/>
                </a:solidFill>
              </a:rPr>
              <a:t>про осінні турботи людей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43456" y="2110939"/>
            <a:ext cx="4481373" cy="16844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Потрібно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зібрати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врожай</a:t>
            </a:r>
            <a:r>
              <a:rPr lang="ru-RU" sz="2000" b="1" dirty="0">
                <a:solidFill>
                  <a:schemeClr val="bg1"/>
                </a:solidFill>
              </a:rPr>
              <a:t> в садах, городах, полях, </a:t>
            </a:r>
            <a:r>
              <a:rPr lang="ru-RU" sz="2000" b="1" dirty="0" err="1">
                <a:solidFill>
                  <a:schemeClr val="bg1"/>
                </a:solidFill>
              </a:rPr>
              <a:t>зробити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заготівлю</a:t>
            </a:r>
            <a:r>
              <a:rPr lang="ru-RU" sz="2000" b="1" dirty="0">
                <a:solidFill>
                  <a:schemeClr val="bg1"/>
                </a:solidFill>
              </a:rPr>
              <a:t> на зиму для </a:t>
            </a:r>
            <a:r>
              <a:rPr lang="ru-RU" sz="2000" b="1" dirty="0" err="1">
                <a:solidFill>
                  <a:schemeClr val="bg1"/>
                </a:solidFill>
              </a:rPr>
              <a:t>своєї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родини</a:t>
            </a:r>
            <a:r>
              <a:rPr lang="ru-RU" sz="2000" b="1" dirty="0">
                <a:solidFill>
                  <a:schemeClr val="bg1"/>
                </a:solidFill>
              </a:rPr>
              <a:t> і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висіяти озимину, зорати поле, зібрати листя в садах</a:t>
            </a:r>
            <a:r>
              <a:rPr lang="ru-RU" sz="2000" b="1" dirty="0" smtClean="0">
                <a:solidFill>
                  <a:schemeClr val="bg1"/>
                </a:solidFill>
              </a:rPr>
              <a:t> 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0670" y="3972526"/>
            <a:ext cx="6398702" cy="5559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Пригадай свята, які припадають на осінню пору.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4929" y="4582546"/>
            <a:ext cx="7589899" cy="11651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 особливостями календаря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осінніх свят;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розширимо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знання про поняття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«захисник України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» і шанобливе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ставлення до тих, хто захищає нашу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державу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 descr="Осінні турботи люд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0" y="1505677"/>
            <a:ext cx="2747098" cy="23152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742" y="2961758"/>
            <a:ext cx="6402402" cy="713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Яке свято зображено на малюнку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Коли воно настає 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2" y="3816386"/>
            <a:ext cx="3534803" cy="235653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4985" y="1586581"/>
            <a:ext cx="6474159" cy="11783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Осінь дарує нам чимало свят, які прийшли до нас із глибокої давнини. Є серед них і такі, що прославляють сучасні події.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4086" y="659782"/>
            <a:ext cx="10080916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Вересень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92" y="1586580"/>
            <a:ext cx="3240629" cy="25600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29" y="3899613"/>
            <a:ext cx="2536415" cy="25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769" y="652137"/>
            <a:ext cx="9954001" cy="7738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30 вересня – Всеукраїнський день бібліотек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3043" y="4916768"/>
            <a:ext cx="5031014" cy="95587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Розкажи, яку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книжку українською мовою 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прочитав/ла?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014" y="1574672"/>
            <a:ext cx="50348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Свято</a:t>
            </a:r>
            <a:r>
              <a:rPr lang="ru-RU" sz="2400" b="1" dirty="0"/>
              <a:t>, яке </a:t>
            </a:r>
            <a:r>
              <a:rPr lang="ru-RU" sz="2400" b="1" dirty="0" err="1"/>
              <a:t>вшановує</a:t>
            </a:r>
            <a:r>
              <a:rPr lang="ru-RU" sz="2400" b="1" dirty="0"/>
              <a:t> </a:t>
            </a:r>
            <a:r>
              <a:rPr lang="ru-RU" sz="2400" b="1" dirty="0" err="1"/>
              <a:t>важливу</a:t>
            </a:r>
            <a:r>
              <a:rPr lang="ru-RU" sz="2400" b="1" dirty="0"/>
              <a:t> роль </a:t>
            </a:r>
            <a:r>
              <a:rPr lang="ru-RU" sz="2400" b="1" dirty="0" err="1"/>
              <a:t>бібліотек</a:t>
            </a:r>
            <a:r>
              <a:rPr lang="ru-RU" sz="2400" b="1" dirty="0"/>
              <a:t> у </a:t>
            </a:r>
            <a:r>
              <a:rPr lang="ru-RU" sz="2400" b="1" dirty="0" err="1"/>
              <a:t>суспільному</a:t>
            </a:r>
            <a:r>
              <a:rPr lang="ru-RU" sz="2400" b="1" dirty="0"/>
              <a:t> та культурному </a:t>
            </a:r>
            <a:r>
              <a:rPr lang="ru-RU" sz="2400" b="1" dirty="0" err="1"/>
              <a:t>житті</a:t>
            </a:r>
            <a:r>
              <a:rPr lang="ru-RU" sz="2400" b="1" dirty="0"/>
              <a:t> </a:t>
            </a:r>
            <a:r>
              <a:rPr lang="ru-RU" sz="2400" b="1" dirty="0" err="1"/>
              <a:t>країни</a:t>
            </a:r>
            <a:r>
              <a:rPr lang="ru-RU" sz="2400" b="1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22" y="2858757"/>
            <a:ext cx="4571636" cy="299543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Дитячі книги українською купити у Німеччині та Європ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3" y="1566787"/>
            <a:ext cx="2350846" cy="32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Дитячі картонні книжки Казки Українські казочки Лисичка та журавель Книжки  для дітей українською мовою Ран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712" r="5619" b="850"/>
          <a:stretch/>
        </p:blipFill>
        <p:spPr bwMode="auto">
          <a:xfrm>
            <a:off x="8669866" y="1566787"/>
            <a:ext cx="2644679" cy="32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086" y="659782"/>
            <a:ext cx="10080916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Перше жовтня – потрійне свято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0528" y="1602721"/>
            <a:ext cx="6447351" cy="6026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Цього дня український народ відзначає: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4629" y="2721428"/>
            <a:ext cx="2772185" cy="70653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Релігійне свято – Покрова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34722" y="2721429"/>
            <a:ext cx="2779686" cy="7724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День українського козацтва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87373" y="2721427"/>
            <a:ext cx="2525456" cy="7724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День захисника України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810037" y="2259787"/>
            <a:ext cx="2100942" cy="27736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77037" y="2259787"/>
            <a:ext cx="2253342" cy="27736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78584" y="2259787"/>
            <a:ext cx="0" cy="4616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r="1217" b="1"/>
          <a:stretch/>
        </p:blipFill>
        <p:spPr>
          <a:xfrm>
            <a:off x="1654629" y="3674987"/>
            <a:ext cx="3919359" cy="26176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765860" y="3674987"/>
            <a:ext cx="4926418" cy="23083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Покров день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—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народній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традиції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день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відзначав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зустріч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осені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зимою.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Назву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свята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народ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пов'язує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першим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снігом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покривав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 землю,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вказуючи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близькість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зимових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холодів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7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173" y="2060776"/>
            <a:ext cx="379070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Світ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сяйві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впізнати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саду і городу.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То Покрова - </a:t>
            </a:r>
            <a:r>
              <a:rPr lang="ru-RU" sz="2400" b="1" dirty="0" err="1">
                <a:solidFill>
                  <a:schemeClr val="bg1"/>
                </a:solidFill>
              </a:rPr>
              <a:t>світле</a:t>
            </a:r>
            <a:r>
              <a:rPr lang="ru-RU" sz="2400" b="1" dirty="0">
                <a:solidFill>
                  <a:schemeClr val="bg1"/>
                </a:solidFill>
              </a:rPr>
              <a:t> свято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Нашого</a:t>
            </a:r>
            <a:r>
              <a:rPr lang="ru-RU" sz="2400" b="1" dirty="0">
                <a:solidFill>
                  <a:schemeClr val="bg1"/>
                </a:solidFill>
              </a:rPr>
              <a:t> народу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То Покрова землю </a:t>
            </a:r>
            <a:r>
              <a:rPr lang="ru-RU" sz="2400" b="1" dirty="0" err="1">
                <a:solidFill>
                  <a:schemeClr val="bg1"/>
                </a:solidFill>
              </a:rPr>
              <a:t>вкрила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щедрими</a:t>
            </a:r>
            <a:r>
              <a:rPr lang="ru-RU" sz="2400" b="1" dirty="0">
                <a:solidFill>
                  <a:schemeClr val="bg1"/>
                </a:solidFill>
              </a:rPr>
              <a:t> плодами,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розпростерла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ніжні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крила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стала </a:t>
            </a:r>
            <a:r>
              <a:rPr lang="ru-RU" sz="2400" b="1" dirty="0" err="1">
                <a:solidFill>
                  <a:schemeClr val="bg1"/>
                </a:solidFill>
              </a:rPr>
              <a:t>понад</a:t>
            </a:r>
            <a:r>
              <a:rPr lang="ru-RU" sz="2400" b="1" dirty="0">
                <a:solidFill>
                  <a:schemeClr val="bg1"/>
                </a:solidFill>
              </a:rPr>
              <a:t> нами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878" y="2060776"/>
            <a:ext cx="344747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То Покрова – </a:t>
            </a:r>
            <a:r>
              <a:rPr lang="ru-RU" sz="2400" b="1" dirty="0" err="1">
                <a:solidFill>
                  <a:schemeClr val="bg1"/>
                </a:solidFill>
              </a:rPr>
              <a:t>захисниця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людей </a:t>
            </a:r>
            <a:r>
              <a:rPr lang="ru-RU" sz="2400" b="1" dirty="0" err="1">
                <a:solidFill>
                  <a:schemeClr val="bg1"/>
                </a:solidFill>
              </a:rPr>
              <a:t>православних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То – Богиня-</a:t>
            </a:r>
            <a:r>
              <a:rPr lang="ru-RU" sz="2400" b="1" dirty="0" err="1">
                <a:solidFill>
                  <a:schemeClr val="bg1"/>
                </a:solidFill>
              </a:rPr>
              <a:t>помічниця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запорожців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славних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Грає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осінь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кольорова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Пахнуть </a:t>
            </a:r>
            <a:r>
              <a:rPr lang="ru-RU" sz="2400" b="1" dirty="0" err="1">
                <a:solidFill>
                  <a:schemeClr val="bg1"/>
                </a:solidFill>
              </a:rPr>
              <a:t>груші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сливи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Усміхається</a:t>
            </a:r>
            <a:r>
              <a:rPr lang="ru-RU" sz="2400" b="1" dirty="0">
                <a:solidFill>
                  <a:schemeClr val="bg1"/>
                </a:solidFill>
              </a:rPr>
              <a:t> Покрова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до </a:t>
            </a:r>
            <a:r>
              <a:rPr lang="ru-RU" sz="2400" b="1" dirty="0" err="1">
                <a:solidFill>
                  <a:schemeClr val="bg1"/>
                </a:solidFill>
              </a:rPr>
              <a:t>дітей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щасливих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68" r="1356" b="1354"/>
          <a:stretch/>
        </p:blipFill>
        <p:spPr>
          <a:xfrm>
            <a:off x="8273142" y="2056295"/>
            <a:ext cx="3116394" cy="30514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197257" y="1511497"/>
            <a:ext cx="6760200" cy="4873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вірш. Про що ти з нього дізнаєшся?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0173" y="659782"/>
            <a:ext cx="10499363" cy="815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Перше жовтня – Покров день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743" y="5223693"/>
            <a:ext cx="6096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день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віряни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йдуть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до церкви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моляться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Марії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здоров'я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захист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783</Words>
  <Application>Microsoft Office PowerPoint</Application>
  <PresentationFormat>Произвольный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</cp:revision>
  <dcterms:created xsi:type="dcterms:W3CDTF">2018-01-05T16:38:53Z</dcterms:created>
  <dcterms:modified xsi:type="dcterms:W3CDTF">2024-11-08T12:26:13Z</dcterms:modified>
</cp:coreProperties>
</file>