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14" r:id="rId3"/>
    <p:sldId id="311" r:id="rId4"/>
    <p:sldId id="285" r:id="rId5"/>
    <p:sldId id="312" r:id="rId6"/>
    <p:sldId id="297" r:id="rId7"/>
    <p:sldId id="287" r:id="rId8"/>
    <p:sldId id="288" r:id="rId9"/>
    <p:sldId id="289" r:id="rId10"/>
    <p:sldId id="291" r:id="rId11"/>
    <p:sldId id="274" r:id="rId12"/>
    <p:sldId id="313" r:id="rId13"/>
    <p:sldId id="306" r:id="rId14"/>
    <p:sldId id="301" r:id="rId15"/>
    <p:sldId id="315" r:id="rId16"/>
    <p:sldId id="31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z49ookak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6316" y="4625029"/>
            <a:ext cx="9818689" cy="8309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Чи знаєш ти отруйні рослини? 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t="25351" r="-939" b="10610"/>
          <a:stretch/>
        </p:blipFill>
        <p:spPr>
          <a:xfrm>
            <a:off x="1186316" y="1369107"/>
            <a:ext cx="4506913" cy="221130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104627" y="1369107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0" y="494529"/>
            <a:ext cx="10123714" cy="6701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1900" y="3235641"/>
            <a:ext cx="5671457" cy="18723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малих</a:t>
            </a:r>
            <a:r>
              <a:rPr lang="ru-RU" sz="2800" b="1" dirty="0"/>
              <a:t> </a:t>
            </a:r>
            <a:r>
              <a:rPr lang="ru-RU" sz="2800" b="1" dirty="0" err="1"/>
              <a:t>кількостях</a:t>
            </a:r>
            <a:r>
              <a:rPr lang="ru-RU" sz="2800" b="1" dirty="0"/>
              <a:t> </a:t>
            </a:r>
            <a:r>
              <a:rPr lang="ru-RU" sz="2800" b="1" dirty="0" err="1"/>
              <a:t>майже</a:t>
            </a:r>
            <a:r>
              <a:rPr lang="ru-RU" sz="2800" b="1" dirty="0"/>
              <a:t> </a:t>
            </a:r>
            <a:r>
              <a:rPr lang="ru-RU" sz="2800" b="1" dirty="0" err="1"/>
              <a:t>всі</a:t>
            </a:r>
            <a:r>
              <a:rPr lang="ru-RU" sz="2800" b="1" dirty="0"/>
              <a:t> </a:t>
            </a:r>
            <a:r>
              <a:rPr lang="ru-RU" sz="2800" b="1" dirty="0" err="1"/>
              <a:t>отруйні</a:t>
            </a:r>
            <a:r>
              <a:rPr lang="ru-RU" sz="2800" b="1" dirty="0"/>
              <a:t> </a:t>
            </a:r>
            <a:r>
              <a:rPr lang="ru-RU" sz="2800" b="1" dirty="0" err="1"/>
              <a:t>рослини</a:t>
            </a:r>
            <a:r>
              <a:rPr lang="ru-RU" sz="2800" b="1" dirty="0"/>
              <a:t> люди </a:t>
            </a:r>
            <a:r>
              <a:rPr lang="ru-RU" sz="2800" b="1" dirty="0" err="1"/>
              <a:t>навчилися</a:t>
            </a:r>
            <a:r>
              <a:rPr lang="ru-RU" sz="2800" b="1" dirty="0"/>
              <a:t> </a:t>
            </a:r>
            <a:r>
              <a:rPr lang="ru-RU" sz="2800" b="1" dirty="0" err="1"/>
              <a:t>використовувати</a:t>
            </a:r>
            <a:r>
              <a:rPr lang="ru-RU" sz="2800" b="1" dirty="0"/>
              <a:t> як </a:t>
            </a:r>
            <a:r>
              <a:rPr lang="ru-RU" sz="2800" b="1" dirty="0" err="1"/>
              <a:t>лікарські</a:t>
            </a:r>
            <a:r>
              <a:rPr lang="ru-RU" sz="2800" b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874" y="1469474"/>
            <a:ext cx="1755591" cy="39733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66800" y="1257278"/>
            <a:ext cx="5540829" cy="1978363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Ніколи</a:t>
            </a:r>
            <a:r>
              <a:rPr lang="ru-RU" sz="2800" b="1" dirty="0" smtClean="0"/>
              <a:t> </a:t>
            </a:r>
            <a:r>
              <a:rPr lang="ru-RU" sz="2800" b="1" dirty="0"/>
              <a:t>не </a:t>
            </a:r>
            <a:r>
              <a:rPr lang="ru-RU" sz="2800" b="1" dirty="0" err="1"/>
              <a:t>куштуй</a:t>
            </a:r>
            <a:r>
              <a:rPr lang="ru-RU" sz="2800" b="1" dirty="0"/>
              <a:t> </a:t>
            </a:r>
            <a:r>
              <a:rPr lang="ru-RU" sz="2800" b="1" dirty="0" err="1"/>
              <a:t>незнайомі</a:t>
            </a:r>
            <a:r>
              <a:rPr lang="ru-RU" sz="2800" b="1" dirty="0"/>
              <a:t> плоди й </a:t>
            </a:r>
            <a:r>
              <a:rPr lang="ru-RU" sz="2800" b="1" dirty="0" err="1"/>
              <a:t>навіть</a:t>
            </a:r>
            <a:r>
              <a:rPr lang="ru-RU" sz="2800" b="1" dirty="0"/>
              <a:t> не нюхай </a:t>
            </a:r>
            <a:r>
              <a:rPr lang="ru-RU" sz="2800" b="1" dirty="0" err="1"/>
              <a:t>квітки</a:t>
            </a:r>
            <a:r>
              <a:rPr lang="ru-RU" sz="2800" b="1" dirty="0"/>
              <a:t> </a:t>
            </a:r>
            <a:r>
              <a:rPr lang="ru-RU" sz="2800" b="1" dirty="0" err="1"/>
              <a:t>незнайомих</a:t>
            </a:r>
            <a:r>
              <a:rPr lang="ru-RU" sz="2800" b="1" dirty="0"/>
              <a:t> </a:t>
            </a:r>
            <a:r>
              <a:rPr lang="ru-RU" sz="2800" b="1" dirty="0" err="1"/>
              <a:t>рослин</a:t>
            </a:r>
            <a:r>
              <a:rPr lang="ru-RU" sz="2800" b="1" dirty="0"/>
              <a:t>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87394" y="5223824"/>
            <a:ext cx="5655964" cy="8239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Поміркуй, чи можуть </a:t>
            </a:r>
            <a:r>
              <a:rPr lang="uk-UA" sz="2800" b="1" dirty="0"/>
              <a:t>ліки зашкодити?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8" b="8458"/>
          <a:stretch/>
        </p:blipFill>
        <p:spPr>
          <a:xfrm>
            <a:off x="1155436" y="3360923"/>
            <a:ext cx="2523936" cy="26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24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0188" y="484232"/>
            <a:ext cx="10141343" cy="8287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вправа «Збираємо ягоди»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1229" y="1327008"/>
            <a:ext cx="10030302" cy="78482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Якщо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ягода їстівна,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нахиляємося вперед-назад – кладемо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кошик; </a:t>
            </a:r>
          </a:p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якщо отруйна, руки вперед в «замок», повертаємось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вліво-вправо –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викидаємо геть.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62209" y="4481329"/>
            <a:ext cx="2472568" cy="129079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Сунички</a:t>
            </a:r>
            <a:endParaRPr lang="ru-RU" sz="3200" b="1" dirty="0"/>
          </a:p>
        </p:txBody>
      </p:sp>
      <p:sp>
        <p:nvSpPr>
          <p:cNvPr id="8" name="Овал 7"/>
          <p:cNvSpPr/>
          <p:nvPr/>
        </p:nvSpPr>
        <p:spPr>
          <a:xfrm>
            <a:off x="7297971" y="2933197"/>
            <a:ext cx="2026891" cy="1290798"/>
          </a:xfrm>
          <a:prstGeom prst="ellips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Аґрус</a:t>
            </a:r>
            <a:endParaRPr lang="ru-RU" sz="3200" b="1" dirty="0"/>
          </a:p>
        </p:txBody>
      </p:sp>
      <p:sp>
        <p:nvSpPr>
          <p:cNvPr id="9" name="Овал 8"/>
          <p:cNvSpPr/>
          <p:nvPr/>
        </p:nvSpPr>
        <p:spPr>
          <a:xfrm>
            <a:off x="4529977" y="3707256"/>
            <a:ext cx="2767995" cy="1290798"/>
          </a:xfrm>
          <a:prstGeom prst="ellips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Паслін червоний</a:t>
            </a:r>
            <a:endParaRPr lang="ru-RU" sz="3200" b="1" dirty="0"/>
          </a:p>
        </p:txBody>
      </p:sp>
      <p:sp>
        <p:nvSpPr>
          <p:cNvPr id="10" name="Овал 9"/>
          <p:cNvSpPr/>
          <p:nvPr/>
        </p:nvSpPr>
        <p:spPr>
          <a:xfrm>
            <a:off x="7191745" y="4407986"/>
            <a:ext cx="2239341" cy="129079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Вовчі ягоди</a:t>
            </a:r>
            <a:endParaRPr lang="ru-RU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613323" y="2933197"/>
            <a:ext cx="2022584" cy="1290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Вишні</a:t>
            </a:r>
            <a:endParaRPr lang="ru-RU" sz="3200" b="1" dirty="0"/>
          </a:p>
        </p:txBody>
      </p:sp>
      <p:sp>
        <p:nvSpPr>
          <p:cNvPr id="12" name="Овал 11"/>
          <p:cNvSpPr/>
          <p:nvPr/>
        </p:nvSpPr>
        <p:spPr>
          <a:xfrm>
            <a:off x="4635907" y="5126728"/>
            <a:ext cx="2684238" cy="1290798"/>
          </a:xfrm>
          <a:prstGeom prst="ellips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Барбарис</a:t>
            </a:r>
            <a:endParaRPr lang="ru-RU" sz="3200" b="1" dirty="0"/>
          </a:p>
        </p:txBody>
      </p:sp>
      <p:sp>
        <p:nvSpPr>
          <p:cNvPr id="13" name="Овал 12"/>
          <p:cNvSpPr/>
          <p:nvPr/>
        </p:nvSpPr>
        <p:spPr>
          <a:xfrm>
            <a:off x="4769602" y="2287798"/>
            <a:ext cx="2288744" cy="1290798"/>
          </a:xfrm>
          <a:prstGeom prst="ellips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Малина</a:t>
            </a:r>
            <a:endParaRPr lang="ru-RU" sz="32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9" y="2368704"/>
            <a:ext cx="1807620" cy="24197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085" y="2287798"/>
            <a:ext cx="2566623" cy="24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64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 клас\4 ЯДС\1 Грущинська\2 Людина і природа восени\№031 Чи знаєш ти отруйні рослини\2024-11-15_2249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" t="11453" r="3259" b="417"/>
          <a:stretch/>
        </p:blipFill>
        <p:spPr bwMode="auto">
          <a:xfrm>
            <a:off x="6486570" y="1227390"/>
            <a:ext cx="4788000" cy="536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38212" y="465138"/>
            <a:ext cx="1034838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1133972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37-38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38213" y="1227390"/>
            <a:ext cx="4892470" cy="10398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1. З’єднай лініями квітки й плоди конвалії та вовчих ягід. Допиши в речення пропущені назви рослин.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96915" y="2404031"/>
            <a:ext cx="4914504" cy="8523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2. Придумай і створи плакат, який застерігає від уживання отруйних рослин.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76664" y="4746174"/>
            <a:ext cx="1607911" cy="6509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конвалії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18950" y="3360091"/>
            <a:ext cx="4892469" cy="30320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8218714" y="2267286"/>
            <a:ext cx="1458686" cy="1477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218714" y="1883229"/>
            <a:ext cx="1458686" cy="199319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087100" y="5582305"/>
            <a:ext cx="2263228" cy="6509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вовчих ягід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06" y="3518362"/>
            <a:ext cx="2995378" cy="265014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3333" l="5778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9906">
            <a:off x="2392381" y="3326178"/>
            <a:ext cx="3099855" cy="30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7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1" y="538662"/>
            <a:ext cx="10016670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Дай відповіді на запитання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4101" y="1429799"/>
            <a:ext cx="7067717" cy="6929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всі</a:t>
            </a:r>
            <a:r>
              <a:rPr lang="ru-RU" sz="2800" b="1" dirty="0"/>
              <a:t> </a:t>
            </a:r>
            <a:r>
              <a:rPr lang="ru-RU" sz="2800" b="1" dirty="0" err="1"/>
              <a:t>рослини</a:t>
            </a:r>
            <a:r>
              <a:rPr lang="ru-RU" sz="2800" b="1" dirty="0"/>
              <a:t> </a:t>
            </a:r>
            <a:r>
              <a:rPr lang="ru-RU" sz="2800" b="1" dirty="0" err="1"/>
              <a:t>безпечні</a:t>
            </a:r>
            <a:r>
              <a:rPr lang="ru-RU" sz="2800" b="1" dirty="0"/>
              <a:t>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48982" y="2376796"/>
            <a:ext cx="7112311" cy="9123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Чому</a:t>
            </a:r>
            <a:r>
              <a:rPr lang="ru-RU" sz="2800" b="1" dirty="0"/>
              <a:t> </a:t>
            </a:r>
            <a:r>
              <a:rPr lang="ru-RU" sz="2800" b="1" dirty="0" err="1"/>
              <a:t>кажуть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ліки</a:t>
            </a:r>
            <a:r>
              <a:rPr lang="ru-RU" sz="2800" b="1" dirty="0"/>
              <a:t> </a:t>
            </a:r>
            <a:r>
              <a:rPr lang="ru-RU" sz="2800" b="1" dirty="0" err="1"/>
              <a:t>відрізняє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отрути</a:t>
            </a:r>
            <a:r>
              <a:rPr lang="ru-RU" sz="2800" b="1" dirty="0"/>
              <a:t> </a:t>
            </a:r>
            <a:r>
              <a:rPr lang="ru-RU" sz="2800" b="1" dirty="0" err="1"/>
              <a:t>лише</a:t>
            </a:r>
            <a:r>
              <a:rPr lang="ru-RU" sz="2800" b="1" dirty="0"/>
              <a:t> </a:t>
            </a:r>
            <a:r>
              <a:rPr lang="ru-RU" sz="2800" b="1" dirty="0" err="1"/>
              <a:t>їхня</a:t>
            </a:r>
            <a:r>
              <a:rPr lang="ru-RU" sz="2800" b="1" dirty="0"/>
              <a:t> </a:t>
            </a:r>
            <a:r>
              <a:rPr lang="ru-RU" sz="2800" b="1" dirty="0" err="1"/>
              <a:t>кількість</a:t>
            </a:r>
            <a:r>
              <a:rPr lang="ru-RU" sz="2800" b="1" dirty="0"/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54101" y="3338611"/>
            <a:ext cx="7067717" cy="10503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безпечне</a:t>
            </a:r>
            <a:r>
              <a:rPr lang="ru-RU" sz="2800" b="1" dirty="0"/>
              <a:t> </a:t>
            </a:r>
            <a:r>
              <a:rPr lang="ru-RU" sz="2800" b="1" dirty="0" err="1"/>
              <a:t>самолікування</a:t>
            </a:r>
            <a:r>
              <a:rPr lang="ru-RU" sz="2800" b="1" dirty="0"/>
              <a:t> </a:t>
            </a:r>
            <a:r>
              <a:rPr lang="ru-RU" sz="2800" b="1" dirty="0" err="1"/>
              <a:t>лікарськими</a:t>
            </a:r>
            <a:r>
              <a:rPr lang="ru-RU" sz="2800" b="1" dirty="0"/>
              <a:t> </a:t>
            </a:r>
            <a:r>
              <a:rPr lang="ru-RU" sz="2800" b="1" dirty="0" err="1"/>
              <a:t>рослинами</a:t>
            </a:r>
            <a:r>
              <a:rPr lang="ru-RU" sz="2800" b="1" dirty="0"/>
              <a:t>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48982" y="4465172"/>
            <a:ext cx="7112311" cy="1010344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Пригадай</a:t>
            </a:r>
            <a:r>
              <a:rPr lang="ru-RU" sz="2800" b="1" dirty="0"/>
              <a:t>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отруйні</a:t>
            </a:r>
            <a:r>
              <a:rPr lang="ru-RU" sz="2800" b="1" dirty="0"/>
              <a:t> </a:t>
            </a:r>
            <a:r>
              <a:rPr lang="ru-RU" sz="2800" b="1" dirty="0" err="1"/>
              <a:t>рослини</a:t>
            </a:r>
            <a:r>
              <a:rPr lang="ru-RU" sz="2800" b="1" dirty="0"/>
              <a:t> тобі </a:t>
            </a:r>
            <a:r>
              <a:rPr lang="ru-RU" sz="2800" b="1" dirty="0" err="1"/>
              <a:t>траплялося</a:t>
            </a:r>
            <a:r>
              <a:rPr lang="ru-RU" sz="2800" b="1" dirty="0"/>
              <a:t> </a:t>
            </a:r>
            <a:r>
              <a:rPr lang="ru-RU" sz="2800" b="1" dirty="0" err="1"/>
              <a:t>бачити</a:t>
            </a:r>
            <a:r>
              <a:rPr lang="ru-RU" sz="2800" b="1" dirty="0"/>
              <a:t> в </a:t>
            </a:r>
            <a:r>
              <a:rPr lang="ru-RU" sz="2800" b="1" dirty="0" err="1"/>
              <a:t>природі</a:t>
            </a:r>
            <a:r>
              <a:rPr lang="ru-RU" sz="2800" b="1" dirty="0"/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r="56340" b="9412"/>
          <a:stretch/>
        </p:blipFill>
        <p:spPr>
          <a:xfrm>
            <a:off x="8956091" y="1375880"/>
            <a:ext cx="2113261" cy="3925463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32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506004"/>
            <a:ext cx="10200565" cy="732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Закінчи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1" y="1404808"/>
            <a:ext cx="6626501" cy="7505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 зрозумів (зрозуміла), що…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90602" y="2420698"/>
            <a:ext cx="6626500" cy="741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 запам’ятав (запам’ятала), що…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0598" y="4320770"/>
            <a:ext cx="6626501" cy="784630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 буду слідкувати за…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0599" y="3351145"/>
            <a:ext cx="6626501" cy="762332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Сьогоднішній урок навчив мене…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68" b="7463"/>
          <a:stretch/>
        </p:blipFill>
        <p:spPr>
          <a:xfrm>
            <a:off x="7885943" y="1238955"/>
            <a:ext cx="3305222" cy="546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07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8" y="647519"/>
            <a:ext cx="10243457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2219" y="4433614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цікаво!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17859" y="4433614"/>
            <a:ext cx="1836284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</a:t>
            </a:r>
            <a:r>
              <a:rPr lang="uk-UA" sz="2800" b="1" dirty="0" smtClean="0"/>
              <a:t>складно</a:t>
            </a:r>
            <a:r>
              <a:rPr lang="uk-UA" sz="2800" b="1" dirty="0"/>
              <a:t>!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8951" y="4433614"/>
            <a:ext cx="1669764" cy="1222280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</a:t>
            </a:r>
            <a:r>
              <a:rPr lang="uk-UA" sz="2800" b="1" dirty="0" smtClean="0"/>
              <a:t>легко</a:t>
            </a:r>
            <a:r>
              <a:rPr lang="uk-UA" sz="2800" b="1" dirty="0"/>
              <a:t>!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56623" y="4376818"/>
            <a:ext cx="2049867" cy="13358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втомився/</a:t>
            </a:r>
          </a:p>
          <a:p>
            <a:pPr algn="ctr"/>
            <a:r>
              <a:rPr lang="uk-UA" sz="2800" b="1" dirty="0" smtClean="0"/>
              <a:t>втомилась</a:t>
            </a:r>
            <a:endParaRPr lang="ru-RU" sz="2800" b="1" dirty="0"/>
          </a:p>
        </p:txBody>
      </p:sp>
      <p:pic>
        <p:nvPicPr>
          <p:cNvPr id="3076" name="Picture 4" descr="D:\Картинки до тестів\Емоції Помідор\Помідор переляк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166" r="1458" b="7089"/>
          <a:stretch/>
        </p:blipFill>
        <p:spPr bwMode="auto">
          <a:xfrm>
            <a:off x="3312000" y="2647102"/>
            <a:ext cx="2448000" cy="1512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elegram-канал &quot;Pomidor-Sale&quot; — @pomidor_sale — TGS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2" y="2015979"/>
            <a:ext cx="2143125" cy="2143125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омидоры Векторное изображение ©interactimages 532820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812" r="4067" b="9685"/>
          <a:stretch/>
        </p:blipFill>
        <p:spPr bwMode="auto">
          <a:xfrm>
            <a:off x="6227307" y="2647102"/>
            <a:ext cx="2592000" cy="1512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078" r="11455" b="13365"/>
          <a:stretch/>
        </p:blipFill>
        <p:spPr bwMode="auto">
          <a:xfrm>
            <a:off x="9256625" y="2109239"/>
            <a:ext cx="2049865" cy="204986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931101" y="1510523"/>
            <a:ext cx="4592411" cy="6313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0207" y="484214"/>
            <a:ext cx="9987022" cy="11595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bg1"/>
                </a:solidFill>
              </a:rPr>
              <a:t>Щ</a:t>
            </a:r>
            <a:r>
              <a:rPr lang="uk-UA" sz="3600" dirty="0" smtClean="0">
                <a:solidFill>
                  <a:schemeClr val="bg1"/>
                </a:solidFill>
              </a:rPr>
              <a:t>оби </a:t>
            </a:r>
            <a:r>
              <a:rPr lang="uk-UA" sz="3600" dirty="0">
                <a:solidFill>
                  <a:schemeClr val="bg1"/>
                </a:solidFill>
              </a:rPr>
              <a:t>відкрити інтерактивне завдання, натисніть на помаранчевий </a:t>
            </a:r>
            <a:r>
              <a:rPr lang="uk-UA" sz="3600" dirty="0" smtClean="0">
                <a:solidFill>
                  <a:schemeClr val="bg1"/>
                </a:solidFill>
              </a:rPr>
              <a:t>прямокутник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688832" y="1643743"/>
            <a:ext cx="10689772" cy="4618407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401647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872219" y="1458764"/>
            <a:ext cx="5619869" cy="210017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Школярі ми всі старанні,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Нам під силу всі завдання.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Лінь, помилки переможем,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Ми усе,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повірте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 зможем!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1" name="Picture 3" descr="D:\Картинки до тестів\Учні\Школяр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71" y="1481079"/>
            <a:ext cx="4322064" cy="31272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4234" y="495119"/>
            <a:ext cx="10122801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8598" y="4658089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чудовий день!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96986" y="4658089"/>
            <a:ext cx="1836284" cy="12751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сумний день!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68968" y="4658089"/>
            <a:ext cx="1940491" cy="132806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цікавий день!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67798" y="4658091"/>
            <a:ext cx="1919237" cy="13358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тривожний</a:t>
            </a:r>
          </a:p>
          <a:p>
            <a:pPr algn="ctr"/>
            <a:r>
              <a:rPr lang="uk-UA" sz="2400" b="1" dirty="0" smtClean="0"/>
              <a:t>день!</a:t>
            </a:r>
            <a:endParaRPr lang="ru-RU" sz="2400" b="1" dirty="0"/>
          </a:p>
        </p:txBody>
      </p:sp>
      <p:pic>
        <p:nvPicPr>
          <p:cNvPr id="3076" name="Picture 4" descr="D:\Картинки до тестів\Емоції Помідор\Помідор переляк 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166" r="1458" b="7089"/>
          <a:stretch/>
        </p:blipFill>
        <p:spPr bwMode="auto">
          <a:xfrm>
            <a:off x="3312000" y="2926971"/>
            <a:ext cx="2448000" cy="1512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elegram-канал &quot;Pomidor-Sale&quot; — @pomidor_sale — TGSt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9" y="2295848"/>
            <a:ext cx="2143125" cy="21431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омидоры Векторное изображение ©interactimages 5328206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812" r="4067" b="9685"/>
          <a:stretch/>
        </p:blipFill>
        <p:spPr bwMode="auto">
          <a:xfrm>
            <a:off x="6043213" y="3070971"/>
            <a:ext cx="2592000" cy="1368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078" r="11455" b="13365"/>
          <a:stretch/>
        </p:blipFill>
        <p:spPr bwMode="auto">
          <a:xfrm>
            <a:off x="8886510" y="2389108"/>
            <a:ext cx="2049865" cy="204986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479406" y="1674947"/>
            <a:ext cx="4892455" cy="92965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Настрій якого помідорчика співпадає з твоїм настроєм?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1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2" grpId="0" animBg="1"/>
      <p:bldP spid="1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289819"/>
            <a:ext cx="3860570" cy="267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446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06004"/>
            <a:ext cx="10078298" cy="647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31077" y="1439985"/>
            <a:ext cx="3579810" cy="13355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Пригадай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дарунки</a:t>
            </a:r>
            <a:r>
              <a:rPr lang="ru-RU" sz="2400" b="1" dirty="0" smtClean="0"/>
              <a:t> приносить нам золота </a:t>
            </a:r>
            <a:r>
              <a:rPr lang="ru-RU" sz="2400" b="1" dirty="0" err="1" smtClean="0"/>
              <a:t>осінь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164" y="1261879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Інтегроване заняття в старшій групі &quot;Дари осен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1291853"/>
            <a:ext cx="3670300" cy="365410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831076" y="2912283"/>
            <a:ext cx="3475163" cy="17032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Овочі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фрукти</a:t>
            </a:r>
            <a:r>
              <a:rPr lang="ru-RU" sz="2400" b="1" dirty="0" smtClean="0"/>
              <a:t>. </a:t>
            </a:r>
          </a:p>
          <a:p>
            <a:pPr algn="ctr"/>
            <a:r>
              <a:rPr lang="uk-UA" sz="2400" b="1" dirty="0" smtClean="0"/>
              <a:t>Мальовничі рослини в лісах, парках. А також гриби, горіхи, ягоди.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64534" y="4846540"/>
            <a:ext cx="5863630" cy="124946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ознайомимось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 корисними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отруйними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рослинами;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розширимо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знання про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ягідні рослини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55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06004"/>
            <a:ext cx="10078298" cy="647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Упізнай ягоду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5033" y="5683643"/>
            <a:ext cx="5685310" cy="5886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 ти гадаєш, ч</a:t>
            </a:r>
            <a:r>
              <a:rPr lang="uk-UA" sz="2400" b="1" dirty="0" smtClean="0"/>
              <a:t>и </a:t>
            </a:r>
            <a:r>
              <a:rPr lang="uk-UA" sz="2400" b="1" dirty="0"/>
              <a:t>всі ягоди можна їсти?</a:t>
            </a:r>
            <a:endParaRPr lang="ru-RU" sz="24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t="18430" r="8748" b="29895"/>
          <a:stretch/>
        </p:blipFill>
        <p:spPr>
          <a:xfrm>
            <a:off x="8207955" y="1312606"/>
            <a:ext cx="3189388" cy="209462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9" t="21728" r="9275" b="30419"/>
          <a:stretch/>
        </p:blipFill>
        <p:spPr>
          <a:xfrm>
            <a:off x="614632" y="1312604"/>
            <a:ext cx="3226848" cy="209462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8" t="21663" r="16986" b="35202"/>
          <a:stretch/>
        </p:blipFill>
        <p:spPr>
          <a:xfrm>
            <a:off x="3045033" y="3818686"/>
            <a:ext cx="2844138" cy="177758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2" t="7657" r="10997" b="4191"/>
          <a:stretch/>
        </p:blipFill>
        <p:spPr>
          <a:xfrm>
            <a:off x="6303308" y="3826558"/>
            <a:ext cx="2427035" cy="176971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15039" r="4644" b="16327"/>
          <a:stretch/>
        </p:blipFill>
        <p:spPr>
          <a:xfrm>
            <a:off x="3983802" y="1312605"/>
            <a:ext cx="4058328" cy="209462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952090" y="3408554"/>
            <a:ext cx="1453654" cy="5886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Малина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51949" y="4844290"/>
            <a:ext cx="1454537" cy="5886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Чорниця 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76560" y="4844290"/>
            <a:ext cx="1652176" cy="5886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Полуниця 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802648" y="3408554"/>
            <a:ext cx="1329749" cy="5886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Ожина</a:t>
            </a:r>
            <a:endParaRPr lang="ru-RU" sz="2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01540" y="3114208"/>
            <a:ext cx="1769340" cy="5886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Брусниця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28031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53" y="484233"/>
            <a:ext cx="10066490" cy="7942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світлини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55" y="2024359"/>
            <a:ext cx="2654455" cy="199084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0" y="4181659"/>
            <a:ext cx="2531652" cy="189743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57" y="2004305"/>
            <a:ext cx="1967512" cy="199084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63" y="2004305"/>
            <a:ext cx="3019364" cy="20108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0" y="2024359"/>
            <a:ext cx="2531652" cy="196050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429064" y="4181658"/>
            <a:ext cx="3679307" cy="21537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Деякі</a:t>
            </a:r>
            <a:r>
              <a:rPr lang="ru-RU" sz="2400" b="1" dirty="0"/>
              <a:t> </a:t>
            </a:r>
            <a:r>
              <a:rPr lang="ru-RU" sz="2400" b="1" dirty="0" err="1"/>
              <a:t>осінні</a:t>
            </a:r>
            <a:r>
              <a:rPr lang="ru-RU" sz="2400" b="1" dirty="0"/>
              <a:t> </a:t>
            </a:r>
            <a:r>
              <a:rPr lang="ru-RU" sz="2400" b="1" dirty="0" err="1"/>
              <a:t>ягоди</a:t>
            </a:r>
            <a:r>
              <a:rPr lang="ru-RU" sz="2400" b="1" dirty="0"/>
              <a:t> </a:t>
            </a:r>
            <a:r>
              <a:rPr lang="ru-RU" sz="2400" b="1" dirty="0" err="1"/>
              <a:t>становлять</a:t>
            </a:r>
            <a:r>
              <a:rPr lang="ru-RU" sz="2400" b="1" dirty="0"/>
              <a:t> </a:t>
            </a:r>
            <a:r>
              <a:rPr lang="ru-RU" sz="2400" b="1" dirty="0" err="1"/>
              <a:t>небезпеку</a:t>
            </a:r>
            <a:r>
              <a:rPr lang="ru-RU" sz="2400" b="1" dirty="0"/>
              <a:t> для </a:t>
            </a:r>
            <a:r>
              <a:rPr lang="ru-RU" sz="2400" b="1" dirty="0" err="1"/>
              <a:t>здоров’я</a:t>
            </a:r>
            <a:r>
              <a:rPr lang="ru-RU" sz="2400" b="1" dirty="0"/>
              <a:t>, </a:t>
            </a:r>
            <a:r>
              <a:rPr lang="ru-RU" sz="2400" b="1" dirty="0" err="1"/>
              <a:t>хоча</a:t>
            </a:r>
            <a:r>
              <a:rPr lang="ru-RU" sz="2400" b="1" dirty="0"/>
              <a:t> </a:t>
            </a:r>
            <a:r>
              <a:rPr lang="ru-RU" sz="2400" b="1" dirty="0" err="1"/>
              <a:t>мають</a:t>
            </a:r>
            <a:r>
              <a:rPr lang="ru-RU" sz="2400" b="1" dirty="0"/>
              <a:t> </a:t>
            </a:r>
            <a:r>
              <a:rPr lang="ru-RU" sz="2400" b="1" dirty="0" err="1"/>
              <a:t>дуже</a:t>
            </a:r>
            <a:r>
              <a:rPr lang="ru-RU" sz="2400" b="1" dirty="0"/>
              <a:t> </a:t>
            </a:r>
            <a:r>
              <a:rPr lang="ru-RU" sz="2400" b="1" dirty="0" err="1"/>
              <a:t>привабливий</a:t>
            </a:r>
            <a:r>
              <a:rPr lang="ru-RU" sz="2400" b="1" dirty="0"/>
              <a:t> </a:t>
            </a:r>
            <a:r>
              <a:rPr lang="ru-RU" sz="2400" b="1" dirty="0" err="1"/>
              <a:t>вигляд</a:t>
            </a:r>
            <a:r>
              <a:rPr lang="ru-RU" sz="2400" b="1" dirty="0"/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6053" y="1309324"/>
            <a:ext cx="5015518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ягоди, на твою думку, отруйні?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2491" y="4181659"/>
            <a:ext cx="4273710" cy="156966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Отруйні рослини </a:t>
            </a:r>
            <a:r>
              <a:rPr lang="uk-UA" sz="2400" b="1" dirty="0">
                <a:solidFill>
                  <a:schemeClr val="bg1"/>
                </a:solidFill>
              </a:rPr>
              <a:t>– ті, у яких містяться речовини, що можуть спричинити хворобу або навіть смерть.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540" y="2024681"/>
            <a:ext cx="161804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Калина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64" y="2004305"/>
            <a:ext cx="16981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Барбарис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7555" y="1481085"/>
            <a:ext cx="18841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Обліпиха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25546" y="1481085"/>
            <a:ext cx="20297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Вовчі ягоди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649" y="6073778"/>
            <a:ext cx="23605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Вороняче око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83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542" y="508961"/>
            <a:ext cx="9862457" cy="8006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Запам’ятай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отруйні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рослини</a:t>
            </a:r>
            <a:r>
              <a:rPr lang="ru-RU" sz="4000" b="1" dirty="0" smtClean="0"/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8830" y="1422615"/>
            <a:ext cx="6270170" cy="23873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Травнева улюблениця – </a:t>
            </a:r>
            <a:r>
              <a:rPr lang="uk-UA" sz="2800" b="1" dirty="0" smtClean="0">
                <a:solidFill>
                  <a:srgbClr val="FF0000"/>
                </a:solidFill>
              </a:rPr>
              <a:t>конвалія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восени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милує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око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яскраво-червоними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ягідками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Але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стережись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: вони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отруйні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Однак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конвалії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виготовляють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ліки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хвороб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серця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16" y="1422615"/>
            <a:ext cx="3472138" cy="260921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28" y="3809999"/>
            <a:ext cx="2482665" cy="248266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31 Чи знаєш ти отруйні рослини\2024-11-15_1959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01" y="4031825"/>
            <a:ext cx="2373213" cy="7871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13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1" y="1341592"/>
            <a:ext cx="4209140" cy="425905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21083" y="1381676"/>
            <a:ext cx="5627915" cy="193472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дуже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отруйних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належить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кущ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вовчі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ягоди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Небезпеку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становлять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і плоди, 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красиві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духмяні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квітки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можна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навіть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нюхати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08961"/>
            <a:ext cx="9994899" cy="710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Отруйні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рослини</a:t>
            </a:r>
            <a:r>
              <a:rPr lang="ru-RU" sz="4000" b="1" dirty="0" smtClean="0"/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D:\2 клас\4 ЯДС\1 Грущинська\2 Людина і природа восени\№031 Чи знаєш ти отруйні рослини\2024-11-15_195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83" y="3491222"/>
            <a:ext cx="2373213" cy="7871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овчі ягоди (рід)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4" y="3425541"/>
            <a:ext cx="2900134" cy="21751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338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6832" y="592501"/>
            <a:ext cx="10325454" cy="8008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і поясни </a:t>
            </a:r>
            <a:r>
              <a:rPr lang="uk-UA" sz="4000" b="1" dirty="0">
                <a:solidFill>
                  <a:schemeClr val="bg1"/>
                </a:solidFill>
              </a:rPr>
              <a:t>вислів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6832" y="1477560"/>
            <a:ext cx="8844997" cy="53629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Одна й та сама </a:t>
            </a:r>
            <a:r>
              <a:rPr lang="ru-RU" sz="2800" b="1" dirty="0" err="1"/>
              <a:t>рослина</a:t>
            </a:r>
            <a:r>
              <a:rPr lang="ru-RU" sz="2800" b="1" dirty="0"/>
              <a:t> </a:t>
            </a:r>
            <a:r>
              <a:rPr lang="ru-RU" sz="2800" b="1" dirty="0" err="1"/>
              <a:t>може</a:t>
            </a:r>
            <a:r>
              <a:rPr lang="ru-RU" sz="2800" b="1" dirty="0"/>
              <a:t> й </a:t>
            </a:r>
            <a:r>
              <a:rPr lang="ru-RU" sz="2800" b="1" dirty="0" err="1"/>
              <a:t>вилікувати</a:t>
            </a:r>
            <a:r>
              <a:rPr lang="ru-RU" sz="2800" b="1" dirty="0"/>
              <a:t>, й </a:t>
            </a:r>
            <a:r>
              <a:rPr lang="ru-RU" sz="2800" b="1" dirty="0" err="1"/>
              <a:t>отруїти</a:t>
            </a:r>
            <a:r>
              <a:rPr lang="ru-RU" sz="28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89" b="8048"/>
          <a:stretch/>
        </p:blipFill>
        <p:spPr>
          <a:xfrm>
            <a:off x="9827472" y="1509970"/>
            <a:ext cx="1805214" cy="296381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0490" y="2075777"/>
            <a:ext cx="7680225" cy="6774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Роздивись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уважно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вигляд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квітки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й плоди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отруйних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рослин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Запам’ятай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їхній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вид і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назви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! 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65" y="4463099"/>
            <a:ext cx="2628265" cy="181888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1" y="2831562"/>
            <a:ext cx="2771322" cy="16508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86832" y="4537232"/>
            <a:ext cx="20206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>
                <a:solidFill>
                  <a:schemeClr val="bg1"/>
                </a:solidFill>
              </a:rPr>
              <a:t>Беладонна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1547" y="3453418"/>
            <a:ext cx="184589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Блекота чорна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92" y="4452418"/>
            <a:ext cx="2454563" cy="18402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05" y="2831562"/>
            <a:ext cx="2481372" cy="165878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906905" y="4583399"/>
            <a:ext cx="259483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Пасльон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солодко-гіркий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7192" y="3912467"/>
            <a:ext cx="151752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Дурман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46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554</Words>
  <Application>Microsoft Office PowerPoint</Application>
  <PresentationFormat>Произвольный</PresentationFormat>
  <Paragraphs>118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91</cp:revision>
  <dcterms:created xsi:type="dcterms:W3CDTF">2018-01-05T16:38:53Z</dcterms:created>
  <dcterms:modified xsi:type="dcterms:W3CDTF">2024-11-16T12:05:46Z</dcterms:modified>
</cp:coreProperties>
</file>