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316" r:id="rId3"/>
    <p:sldId id="317" r:id="rId4"/>
    <p:sldId id="318" r:id="rId5"/>
    <p:sldId id="285" r:id="rId6"/>
    <p:sldId id="290" r:id="rId7"/>
    <p:sldId id="286" r:id="rId8"/>
    <p:sldId id="292" r:id="rId9"/>
    <p:sldId id="295" r:id="rId10"/>
    <p:sldId id="296" r:id="rId11"/>
    <p:sldId id="304" r:id="rId12"/>
    <p:sldId id="300" r:id="rId13"/>
    <p:sldId id="320" r:id="rId14"/>
    <p:sldId id="321" r:id="rId15"/>
    <p:sldId id="322" r:id="rId16"/>
    <p:sldId id="319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1D58"/>
    <a:srgbClr val="2F3242"/>
    <a:srgbClr val="DFA08E"/>
    <a:srgbClr val="722651"/>
    <a:srgbClr val="DED231"/>
    <a:srgbClr val="295FFF"/>
    <a:srgbClr val="27C268"/>
    <a:srgbClr val="FF3131"/>
    <a:srgbClr val="1694E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2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1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16.11.2024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16.11.2024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16.11.2024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png"/><Relationship Id="rId7" Type="http://schemas.openxmlformats.org/officeDocument/2006/relationships/image" Target="../media/image36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2285" y="4697257"/>
            <a:ext cx="10643670" cy="83099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accent6">
                    <a:lumMod val="75000"/>
                  </a:schemeClr>
                </a:solidFill>
              </a:rPr>
              <a:t>Яких тварин варто стерегтися восени? </a:t>
            </a:r>
            <a:endParaRPr lang="ru-RU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256" y="1128021"/>
            <a:ext cx="3003177" cy="3003177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104627" y="1369107"/>
            <a:ext cx="2900378" cy="214526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Людина і природа восени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Урок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5028" y="494529"/>
            <a:ext cx="9906000" cy="6920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Перша </a:t>
            </a:r>
            <a:r>
              <a:rPr lang="uk-UA" sz="4000" b="1" dirty="0" smtClean="0">
                <a:solidFill>
                  <a:schemeClr val="bg1"/>
                </a:solidFill>
              </a:rPr>
              <a:t>допомога. Укуси </a:t>
            </a:r>
            <a:r>
              <a:rPr lang="uk-UA" sz="4000" b="1" dirty="0">
                <a:solidFill>
                  <a:schemeClr val="bg1"/>
                </a:solidFill>
              </a:rPr>
              <a:t>комах.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28" y="1286166"/>
            <a:ext cx="4779288" cy="329185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449079" y="2066796"/>
            <a:ext cx="5501949" cy="31317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/>
              <a:t>При </a:t>
            </a:r>
            <a:r>
              <a:rPr lang="ru-RU" sz="2400" b="1" dirty="0" err="1"/>
              <a:t>ужаленні</a:t>
            </a:r>
            <a:r>
              <a:rPr lang="ru-RU" sz="2400" b="1" dirty="0"/>
              <a:t> </a:t>
            </a:r>
            <a:r>
              <a:rPr lang="ru-RU" sz="2400" b="1" dirty="0" err="1"/>
              <a:t>бджолою</a:t>
            </a:r>
            <a:r>
              <a:rPr lang="ru-RU" sz="2400" b="1" dirty="0"/>
              <a:t> </a:t>
            </a:r>
            <a:r>
              <a:rPr lang="ru-RU" sz="2400" b="1" dirty="0" err="1"/>
              <a:t>необхідно</a:t>
            </a:r>
            <a:r>
              <a:rPr lang="ru-RU" sz="2400" b="1" dirty="0"/>
              <a:t> </a:t>
            </a:r>
            <a:r>
              <a:rPr lang="ru-RU" sz="2400" b="1" dirty="0" err="1"/>
              <a:t>акуратно</a:t>
            </a:r>
            <a:r>
              <a:rPr lang="ru-RU" sz="2400" b="1" dirty="0"/>
              <a:t> </a:t>
            </a:r>
            <a:r>
              <a:rPr lang="ru-RU" sz="2400" b="1" dirty="0" err="1"/>
              <a:t>видалити</a:t>
            </a:r>
            <a:r>
              <a:rPr lang="ru-RU" sz="2400" b="1" dirty="0"/>
              <a:t> жало </a:t>
            </a:r>
            <a:r>
              <a:rPr lang="ru-RU" sz="2400" b="1" dirty="0" err="1"/>
              <a:t>нігтем</a:t>
            </a:r>
            <a:r>
              <a:rPr lang="ru-RU" sz="2400" b="1" dirty="0"/>
              <a:t>, </a:t>
            </a:r>
            <a:r>
              <a:rPr lang="ru-RU" sz="2400" b="1" dirty="0" err="1"/>
              <a:t>проте</a:t>
            </a:r>
            <a:r>
              <a:rPr lang="ru-RU" sz="2400" b="1" dirty="0"/>
              <a:t> не </a:t>
            </a:r>
            <a:r>
              <a:rPr lang="ru-RU" sz="2400" b="1" dirty="0" err="1"/>
              <a:t>можна</a:t>
            </a:r>
            <a:r>
              <a:rPr lang="ru-RU" sz="2400" b="1" dirty="0"/>
              <a:t> </a:t>
            </a:r>
            <a:r>
              <a:rPr lang="ru-RU" sz="2400" b="1" dirty="0" err="1"/>
              <a:t>видавлювати</a:t>
            </a:r>
            <a:r>
              <a:rPr lang="ru-RU" sz="2400" b="1" dirty="0"/>
              <a:t> </a:t>
            </a:r>
            <a:r>
              <a:rPr lang="ru-RU" sz="2400" b="1" dirty="0" err="1"/>
              <a:t>його</a:t>
            </a:r>
            <a:r>
              <a:rPr lang="ru-RU" sz="2400" b="1" dirty="0"/>
              <a:t>. </a:t>
            </a:r>
            <a:endParaRPr lang="ru-RU" sz="2400" b="1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 err="1" smtClean="0"/>
              <a:t>Далі</a:t>
            </a:r>
            <a:r>
              <a:rPr lang="ru-RU" sz="2400" b="1" dirty="0" smtClean="0"/>
              <a:t> </a:t>
            </a:r>
            <a:r>
              <a:rPr lang="ru-RU" sz="2400" b="1" dirty="0" err="1"/>
              <a:t>промити</a:t>
            </a:r>
            <a:r>
              <a:rPr lang="ru-RU" sz="2400" b="1" dirty="0"/>
              <a:t> ранку водою </a:t>
            </a:r>
            <a:r>
              <a:rPr lang="ru-RU" sz="2400" b="1" dirty="0" err="1"/>
              <a:t>або</a:t>
            </a:r>
            <a:r>
              <a:rPr lang="ru-RU" sz="2400" b="1" dirty="0"/>
              <a:t> </a:t>
            </a:r>
            <a:r>
              <a:rPr lang="ru-RU" sz="2400" b="1" dirty="0" err="1"/>
              <a:t>протерти</a:t>
            </a:r>
            <a:r>
              <a:rPr lang="ru-RU" sz="2400" b="1" dirty="0"/>
              <a:t> </a:t>
            </a:r>
            <a:r>
              <a:rPr lang="ru-RU" sz="2400" b="1" dirty="0" err="1"/>
              <a:t>її</a:t>
            </a:r>
            <a:r>
              <a:rPr lang="ru-RU" sz="2400" b="1" dirty="0"/>
              <a:t> спиртом. </a:t>
            </a:r>
            <a:endParaRPr lang="ru-RU" sz="2400" b="1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 err="1" smtClean="0"/>
              <a:t>Також</a:t>
            </a:r>
            <a:r>
              <a:rPr lang="ru-RU" sz="2400" b="1" dirty="0" smtClean="0"/>
              <a:t> </a:t>
            </a:r>
            <a:r>
              <a:rPr lang="ru-RU" sz="2400" b="1" dirty="0" err="1"/>
              <a:t>необхідно</a:t>
            </a:r>
            <a:r>
              <a:rPr lang="ru-RU" sz="2400" b="1" dirty="0"/>
              <a:t> </a:t>
            </a:r>
            <a:r>
              <a:rPr lang="ru-RU" sz="2400" b="1" dirty="0" err="1"/>
              <a:t>прикласти</a:t>
            </a:r>
            <a:r>
              <a:rPr lang="ru-RU" sz="2400" b="1" dirty="0"/>
              <a:t> до </a:t>
            </a:r>
            <a:r>
              <a:rPr lang="ru-RU" sz="2400" b="1" dirty="0" err="1"/>
              <a:t>місця</a:t>
            </a:r>
            <a:r>
              <a:rPr lang="ru-RU" sz="2400" b="1" dirty="0"/>
              <a:t> укусу </a:t>
            </a:r>
            <a:r>
              <a:rPr lang="ru-RU" sz="2400" b="1" dirty="0" err="1"/>
              <a:t>холодний</a:t>
            </a:r>
            <a:r>
              <a:rPr lang="ru-RU" sz="2400" b="1" dirty="0"/>
              <a:t> </a:t>
            </a:r>
            <a:r>
              <a:rPr lang="ru-RU" sz="2400" b="1" dirty="0" err="1"/>
              <a:t>компрес</a:t>
            </a:r>
            <a:r>
              <a:rPr lang="ru-RU" sz="2400" b="1" dirty="0"/>
              <a:t> </a:t>
            </a:r>
            <a:r>
              <a:rPr lang="ru-RU" sz="2400" b="1" dirty="0" err="1"/>
              <a:t>або</a:t>
            </a:r>
            <a:r>
              <a:rPr lang="ru-RU" sz="2400" b="1" dirty="0"/>
              <a:t> шматок </a:t>
            </a:r>
            <a:r>
              <a:rPr lang="ru-RU" sz="2400" b="1" dirty="0" err="1"/>
              <a:t>льоду</a:t>
            </a:r>
            <a:r>
              <a:rPr lang="ru-RU" sz="2400" b="1" dirty="0"/>
              <a:t>. 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143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47057" y="494529"/>
            <a:ext cx="10146970" cy="6920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Поведінка </a:t>
            </a:r>
            <a:r>
              <a:rPr lang="uk-UA" sz="4000" b="1" dirty="0">
                <a:solidFill>
                  <a:schemeClr val="bg1"/>
                </a:solidFill>
              </a:rPr>
              <a:t>при зустрічі з кабаном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8869" y="1284975"/>
            <a:ext cx="6814457" cy="26336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Це</a:t>
            </a:r>
            <a:r>
              <a:rPr lang="ru-RU" sz="2400" b="1" dirty="0"/>
              <a:t> </a:t>
            </a:r>
            <a:r>
              <a:rPr lang="ru-RU" sz="2400" b="1" dirty="0" err="1"/>
              <a:t>дуже</a:t>
            </a:r>
            <a:r>
              <a:rPr lang="ru-RU" sz="2400" b="1" dirty="0"/>
              <a:t> </a:t>
            </a:r>
            <a:r>
              <a:rPr lang="ru-RU" sz="2400" b="1" dirty="0" err="1"/>
              <a:t>обережна</a:t>
            </a:r>
            <a:r>
              <a:rPr lang="ru-RU" sz="2400" b="1" dirty="0"/>
              <a:t> </a:t>
            </a:r>
            <a:r>
              <a:rPr lang="ru-RU" sz="2400" b="1" dirty="0" err="1"/>
              <a:t>тварина</a:t>
            </a:r>
            <a:r>
              <a:rPr lang="ru-RU" sz="2400" b="1" dirty="0"/>
              <a:t> і при </a:t>
            </a:r>
            <a:r>
              <a:rPr lang="ru-RU" sz="2400" b="1" dirty="0" err="1"/>
              <a:t>зустрічі</a:t>
            </a:r>
            <a:r>
              <a:rPr lang="ru-RU" sz="2400" b="1" dirty="0"/>
              <a:t> з </a:t>
            </a:r>
            <a:r>
              <a:rPr lang="ru-RU" sz="2400" b="1" dirty="0" err="1"/>
              <a:t>людиною</a:t>
            </a:r>
            <a:r>
              <a:rPr lang="ru-RU" sz="2400" b="1" dirty="0"/>
              <a:t> кабан </a:t>
            </a:r>
            <a:r>
              <a:rPr lang="ru-RU" sz="2400" b="1" dirty="0" err="1"/>
              <a:t>намагається</a:t>
            </a:r>
            <a:r>
              <a:rPr lang="ru-RU" sz="2400" b="1" dirty="0"/>
              <a:t> </a:t>
            </a:r>
            <a:r>
              <a:rPr lang="ru-RU" sz="2400" b="1" dirty="0" err="1"/>
              <a:t>втекти</a:t>
            </a:r>
            <a:r>
              <a:rPr lang="ru-RU" sz="2400" b="1" dirty="0"/>
              <a:t> і </a:t>
            </a:r>
            <a:r>
              <a:rPr lang="ru-RU" sz="2400" b="1" dirty="0" err="1"/>
              <a:t>сховатися</a:t>
            </a:r>
            <a:r>
              <a:rPr lang="ru-RU" sz="2400" b="1" dirty="0"/>
              <a:t> в </a:t>
            </a:r>
            <a:r>
              <a:rPr lang="ru-RU" sz="2400" b="1" dirty="0" err="1"/>
              <a:t>гущавині</a:t>
            </a:r>
            <a:r>
              <a:rPr lang="ru-RU" sz="2400" b="1" dirty="0"/>
              <a:t>. </a:t>
            </a:r>
            <a:r>
              <a:rPr lang="ru-RU" sz="2400" b="1" dirty="0" err="1"/>
              <a:t>Основну</a:t>
            </a:r>
            <a:r>
              <a:rPr lang="ru-RU" sz="2400" b="1" dirty="0"/>
              <a:t> </a:t>
            </a:r>
            <a:r>
              <a:rPr lang="ru-RU" sz="2400" b="1" dirty="0" err="1"/>
              <a:t>небезпеку</a:t>
            </a:r>
            <a:r>
              <a:rPr lang="ru-RU" sz="2400" b="1" dirty="0"/>
              <a:t> </a:t>
            </a:r>
            <a:r>
              <a:rPr lang="ru-RU" sz="2400" b="1" dirty="0" err="1"/>
              <a:t>може</a:t>
            </a:r>
            <a:r>
              <a:rPr lang="ru-RU" sz="2400" b="1" dirty="0"/>
              <a:t> </a:t>
            </a:r>
            <a:r>
              <a:rPr lang="ru-RU" sz="2400" b="1" dirty="0" err="1"/>
              <a:t>представляти</a:t>
            </a:r>
            <a:r>
              <a:rPr lang="ru-RU" sz="2400" b="1" dirty="0"/>
              <a:t> поранений </a:t>
            </a:r>
            <a:r>
              <a:rPr lang="ru-RU" sz="2400" b="1" dirty="0" err="1"/>
              <a:t>звір</a:t>
            </a:r>
            <a:r>
              <a:rPr lang="ru-RU" sz="2400" b="1" dirty="0"/>
              <a:t> </a:t>
            </a:r>
            <a:r>
              <a:rPr lang="ru-RU" sz="2400" b="1" dirty="0" err="1"/>
              <a:t>або</a:t>
            </a:r>
            <a:r>
              <a:rPr lang="ru-RU" sz="2400" b="1" dirty="0"/>
              <a:t> самка з </a:t>
            </a:r>
            <a:r>
              <a:rPr lang="ru-RU" sz="2400" b="1" dirty="0" err="1"/>
              <a:t>дитинчатами</a:t>
            </a:r>
            <a:r>
              <a:rPr lang="ru-RU" sz="2400" b="1" dirty="0"/>
              <a:t>. Кабан </a:t>
            </a:r>
            <a:r>
              <a:rPr lang="ru-RU" sz="2400" b="1" dirty="0" err="1"/>
              <a:t>дуже</a:t>
            </a:r>
            <a:r>
              <a:rPr lang="ru-RU" sz="2400" b="1" dirty="0"/>
              <a:t> </a:t>
            </a:r>
            <a:r>
              <a:rPr lang="ru-RU" sz="2400" b="1" dirty="0" err="1"/>
              <a:t>швидкий</a:t>
            </a:r>
            <a:r>
              <a:rPr lang="ru-RU" sz="2400" b="1" dirty="0"/>
              <a:t> </a:t>
            </a:r>
            <a:r>
              <a:rPr lang="ru-RU" sz="2400" b="1" dirty="0" err="1"/>
              <a:t>звір</a:t>
            </a:r>
            <a:r>
              <a:rPr lang="ru-RU" sz="2400" b="1" dirty="0"/>
              <a:t> і </a:t>
            </a:r>
            <a:r>
              <a:rPr lang="ru-RU" sz="2400" b="1" dirty="0" err="1"/>
              <a:t>втекти</a:t>
            </a:r>
            <a:r>
              <a:rPr lang="ru-RU" sz="2400" b="1" dirty="0"/>
              <a:t> </a:t>
            </a:r>
            <a:r>
              <a:rPr lang="ru-RU" sz="2400" b="1" dirty="0" err="1"/>
              <a:t>від</a:t>
            </a:r>
            <a:r>
              <a:rPr lang="ru-RU" sz="2400" b="1" dirty="0"/>
              <a:t> </a:t>
            </a:r>
            <a:r>
              <a:rPr lang="ru-RU" sz="2400" b="1" dirty="0" err="1"/>
              <a:t>нього</a:t>
            </a:r>
            <a:r>
              <a:rPr lang="ru-RU" sz="2400" b="1" dirty="0"/>
              <a:t> складно. </a:t>
            </a:r>
            <a:r>
              <a:rPr lang="ru-RU" sz="2400" b="1" dirty="0" err="1" smtClean="0"/>
              <a:t>Залізь</a:t>
            </a:r>
            <a:r>
              <a:rPr lang="ru-RU" sz="2400" b="1" dirty="0" smtClean="0"/>
              <a:t> </a:t>
            </a:r>
            <a:r>
              <a:rPr lang="ru-RU" sz="2400" b="1" dirty="0"/>
              <a:t>на дерево і </a:t>
            </a:r>
            <a:r>
              <a:rPr lang="ru-RU" sz="2400" b="1" dirty="0" err="1" smtClean="0"/>
              <a:t>відлякуй</a:t>
            </a:r>
            <a:r>
              <a:rPr lang="ru-RU" sz="2400" b="1" dirty="0" smtClean="0"/>
              <a:t> </a:t>
            </a:r>
            <a:r>
              <a:rPr lang="ru-RU" sz="2400" b="1" dirty="0" err="1"/>
              <a:t>його</a:t>
            </a:r>
            <a:r>
              <a:rPr lang="ru-RU" sz="2400" b="1" dirty="0"/>
              <a:t>, </a:t>
            </a:r>
            <a:r>
              <a:rPr lang="ru-RU" sz="2400" b="1" dirty="0" err="1"/>
              <a:t>кидаючи</a:t>
            </a:r>
            <a:r>
              <a:rPr lang="ru-RU" sz="2400" b="1" dirty="0"/>
              <a:t> </a:t>
            </a:r>
            <a:r>
              <a:rPr lang="ru-RU" sz="2400" b="1" dirty="0" err="1"/>
              <a:t>зверху</a:t>
            </a:r>
            <a:r>
              <a:rPr lang="ru-RU" sz="2400" b="1" dirty="0"/>
              <a:t> </a:t>
            </a:r>
            <a:r>
              <a:rPr lang="ru-RU" sz="2400" b="1" dirty="0" err="1"/>
              <a:t>гілки</a:t>
            </a:r>
            <a:r>
              <a:rPr lang="ru-RU" sz="2400" b="1" dirty="0"/>
              <a:t> </a:t>
            </a:r>
            <a:r>
              <a:rPr lang="ru-RU" sz="2400" b="1" dirty="0" err="1"/>
              <a:t>або</a:t>
            </a:r>
            <a:r>
              <a:rPr lang="ru-RU" sz="2400" b="1" dirty="0"/>
              <a:t> </a:t>
            </a:r>
            <a:r>
              <a:rPr lang="ru-RU" sz="2400" b="1" dirty="0" err="1"/>
              <a:t>вміст</a:t>
            </a:r>
            <a:r>
              <a:rPr lang="ru-RU" sz="2400" b="1" dirty="0"/>
              <a:t> </a:t>
            </a:r>
            <a:r>
              <a:rPr lang="ru-RU" sz="2400" b="1" dirty="0" err="1"/>
              <a:t>кишень</a:t>
            </a:r>
            <a:r>
              <a:rPr lang="ru-RU" sz="2400" b="1" dirty="0"/>
              <a:t>.</a:t>
            </a:r>
            <a:endParaRPr lang="uk-UA" sz="24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952" y="1306747"/>
            <a:ext cx="3830733" cy="263362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463326" y="4352003"/>
            <a:ext cx="4103914" cy="15045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Звір</a:t>
            </a:r>
            <a:r>
              <a:rPr lang="ru-RU" sz="2400" b="1" dirty="0"/>
              <a:t> </a:t>
            </a:r>
            <a:r>
              <a:rPr lang="ru-RU" sz="2400" b="1" dirty="0" err="1"/>
              <a:t>боїться</a:t>
            </a:r>
            <a:r>
              <a:rPr lang="ru-RU" sz="2400" b="1" dirty="0"/>
              <a:t> </a:t>
            </a:r>
            <a:r>
              <a:rPr lang="ru-RU" sz="2400" b="1" dirty="0" err="1"/>
              <a:t>різкого</a:t>
            </a:r>
            <a:r>
              <a:rPr lang="ru-RU" sz="2400" b="1" dirty="0"/>
              <a:t> і </a:t>
            </a:r>
            <a:r>
              <a:rPr lang="ru-RU" sz="2400" b="1" dirty="0" err="1"/>
              <a:t>гучного</a:t>
            </a:r>
            <a:r>
              <a:rPr lang="ru-RU" sz="2400" b="1" dirty="0"/>
              <a:t> крику, шуму </a:t>
            </a:r>
            <a:r>
              <a:rPr lang="ru-RU" sz="2400" b="1" dirty="0" err="1"/>
              <a:t>чи</a:t>
            </a:r>
            <a:r>
              <a:rPr lang="ru-RU" sz="2400" b="1" dirty="0"/>
              <a:t> свисту - </a:t>
            </a:r>
            <a:r>
              <a:rPr lang="ru-RU" sz="2400" b="1" dirty="0" err="1"/>
              <a:t>такі</a:t>
            </a:r>
            <a:r>
              <a:rPr lang="ru-RU" sz="2400" b="1" dirty="0"/>
              <a:t> звуки </a:t>
            </a:r>
            <a:r>
              <a:rPr lang="ru-RU" sz="2400" b="1" dirty="0" err="1"/>
              <a:t>викликають</a:t>
            </a:r>
            <a:r>
              <a:rPr lang="ru-RU" sz="2400" b="1" dirty="0"/>
              <a:t> у </a:t>
            </a:r>
            <a:r>
              <a:rPr lang="ru-RU" sz="2400" b="1" dirty="0" err="1"/>
              <a:t>нього</a:t>
            </a:r>
            <a:r>
              <a:rPr lang="ru-RU" sz="2400" b="1" dirty="0"/>
              <a:t> </a:t>
            </a:r>
            <a:r>
              <a:rPr lang="ru-RU" sz="2400" b="1" dirty="0" err="1"/>
              <a:t>паніку</a:t>
            </a:r>
            <a:r>
              <a:rPr lang="ru-RU" sz="2400" b="1" dirty="0"/>
              <a:t> і кабан </a:t>
            </a:r>
            <a:r>
              <a:rPr lang="ru-RU" sz="2400" b="1" dirty="0" err="1"/>
              <a:t>тікає</a:t>
            </a:r>
            <a:r>
              <a:rPr lang="ru-RU" sz="2400" b="1" dirty="0"/>
              <a:t>.</a:t>
            </a:r>
            <a:endParaRPr lang="uk-UA" sz="24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389" y="4052320"/>
            <a:ext cx="3179080" cy="236245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3" r="4905"/>
          <a:stretch/>
        </p:blipFill>
        <p:spPr>
          <a:xfrm>
            <a:off x="816428" y="4052320"/>
            <a:ext cx="2880000" cy="236245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14087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3909" y="494529"/>
            <a:ext cx="10425719" cy="76252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Порада юному досліднику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10744" y="1480137"/>
            <a:ext cx="6781800" cy="3625581"/>
          </a:xfrm>
          <a:prstGeom prst="roundRect">
            <a:avLst/>
          </a:prstGeom>
          <a:solidFill>
            <a:srgbClr val="C31D58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err="1"/>
              <a:t>Ніколи</a:t>
            </a:r>
            <a:r>
              <a:rPr lang="ru-RU" sz="2800" b="1" dirty="0"/>
              <a:t> не </a:t>
            </a:r>
            <a:r>
              <a:rPr lang="ru-RU" sz="2800" b="1" dirty="0" err="1" smtClean="0"/>
              <a:t>намагайся</a:t>
            </a:r>
            <a:r>
              <a:rPr lang="ru-RU" sz="2800" b="1" dirty="0" smtClean="0"/>
              <a:t> </a:t>
            </a:r>
            <a:r>
              <a:rPr lang="ru-RU" sz="2800" b="1" dirty="0" err="1"/>
              <a:t>упіймати</a:t>
            </a:r>
            <a:r>
              <a:rPr lang="ru-RU" sz="2800" b="1" dirty="0"/>
              <a:t> диких </a:t>
            </a:r>
            <a:r>
              <a:rPr lang="ru-RU" sz="2800" b="1" dirty="0" err="1"/>
              <a:t>тварин</a:t>
            </a:r>
            <a:r>
              <a:rPr lang="ru-RU" sz="2800" b="1" dirty="0"/>
              <a:t> і </a:t>
            </a:r>
            <a:r>
              <a:rPr lang="ru-RU" sz="2800" b="1" dirty="0" err="1"/>
              <a:t>забрати</a:t>
            </a:r>
            <a:r>
              <a:rPr lang="ru-RU" sz="2800" b="1" dirty="0"/>
              <a:t> </a:t>
            </a:r>
            <a:r>
              <a:rPr lang="ru-RU" sz="2800" b="1" dirty="0" err="1"/>
              <a:t>їх</a:t>
            </a:r>
            <a:r>
              <a:rPr lang="ru-RU" sz="2800" b="1" dirty="0"/>
              <a:t> до себе </a:t>
            </a:r>
            <a:r>
              <a:rPr lang="ru-RU" sz="2800" b="1" dirty="0" err="1"/>
              <a:t>додому</a:t>
            </a:r>
            <a:r>
              <a:rPr lang="ru-RU" sz="2800" b="1" dirty="0"/>
              <a:t>. Так </a:t>
            </a:r>
            <a:r>
              <a:rPr lang="ru-RU" sz="2800" b="1" dirty="0" err="1"/>
              <a:t>т</a:t>
            </a:r>
            <a:r>
              <a:rPr lang="ru-RU" sz="2800" b="1" dirty="0" err="1" smtClean="0"/>
              <a:t>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завдаш</a:t>
            </a:r>
            <a:r>
              <a:rPr lang="ru-RU" sz="2800" b="1" dirty="0" smtClean="0"/>
              <a:t> </a:t>
            </a:r>
            <a:r>
              <a:rPr lang="ru-RU" sz="2800" b="1" dirty="0" err="1"/>
              <a:t>шкоди</a:t>
            </a:r>
            <a:r>
              <a:rPr lang="ru-RU" sz="2800" b="1" dirty="0"/>
              <a:t> і </a:t>
            </a:r>
            <a:r>
              <a:rPr lang="ru-RU" sz="2800" b="1" dirty="0" err="1"/>
              <a:t>їм</a:t>
            </a:r>
            <a:r>
              <a:rPr lang="ru-RU" sz="2800" b="1" dirty="0"/>
              <a:t>, і </a:t>
            </a:r>
            <a:r>
              <a:rPr lang="ru-RU" sz="2800" b="1" dirty="0" err="1"/>
              <a:t>собі</a:t>
            </a:r>
            <a:r>
              <a:rPr lang="ru-RU" sz="2800" b="1" dirty="0"/>
              <a:t>. </a:t>
            </a:r>
            <a:endParaRPr lang="ru-RU" sz="2800" b="1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smtClean="0"/>
              <a:t>Не </a:t>
            </a:r>
            <a:r>
              <a:rPr lang="ru-RU" sz="2800" b="1" dirty="0" err="1" smtClean="0"/>
              <a:t>просувай</a:t>
            </a:r>
            <a:r>
              <a:rPr lang="ru-RU" sz="2800" b="1" dirty="0" smtClean="0"/>
              <a:t> </a:t>
            </a:r>
            <a:r>
              <a:rPr lang="ru-RU" sz="2800" b="1" dirty="0"/>
              <a:t>руки в </a:t>
            </a:r>
            <a:r>
              <a:rPr lang="ru-RU" sz="2800" b="1" dirty="0" err="1"/>
              <a:t>щілини</a:t>
            </a:r>
            <a:r>
              <a:rPr lang="ru-RU" sz="2800" b="1" dirty="0"/>
              <a:t> </a:t>
            </a:r>
            <a:r>
              <a:rPr lang="ru-RU" sz="2800" b="1" dirty="0" err="1"/>
              <a:t>між</a:t>
            </a:r>
            <a:r>
              <a:rPr lang="ru-RU" sz="2800" b="1" dirty="0"/>
              <a:t> </a:t>
            </a:r>
            <a:r>
              <a:rPr lang="ru-RU" sz="2800" b="1" dirty="0" err="1"/>
              <a:t>камінням</a:t>
            </a:r>
            <a:r>
              <a:rPr lang="ru-RU" sz="2800" b="1" dirty="0"/>
              <a:t>, у </a:t>
            </a:r>
            <a:r>
              <a:rPr lang="ru-RU" sz="2800" b="1" dirty="0" err="1"/>
              <a:t>нори</a:t>
            </a:r>
            <a:r>
              <a:rPr lang="ru-RU" sz="2800" b="1" dirty="0"/>
              <a:t> й </a:t>
            </a:r>
            <a:r>
              <a:rPr lang="ru-RU" sz="2800" b="1" dirty="0" err="1"/>
              <a:t>пустоти</a:t>
            </a:r>
            <a:r>
              <a:rPr lang="ru-RU" sz="2800" b="1" dirty="0"/>
              <a:t> в </a:t>
            </a:r>
            <a:r>
              <a:rPr lang="ru-RU" sz="2800" b="1" dirty="0" err="1"/>
              <a:t>ґрунті</a:t>
            </a:r>
            <a:r>
              <a:rPr lang="ru-RU" sz="2800" b="1" dirty="0"/>
              <a:t>, </a:t>
            </a:r>
            <a:r>
              <a:rPr lang="ru-RU" sz="2800" b="1" dirty="0" err="1"/>
              <a:t>відшукуючи</a:t>
            </a:r>
            <a:r>
              <a:rPr lang="ru-RU" sz="2800" b="1" dirty="0"/>
              <a:t> диких </a:t>
            </a:r>
            <a:r>
              <a:rPr lang="ru-RU" sz="2800" b="1" dirty="0" err="1"/>
              <a:t>тварин</a:t>
            </a:r>
            <a:r>
              <a:rPr lang="ru-RU" sz="2800" b="1" dirty="0"/>
              <a:t>.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29" r="1" b="7606"/>
          <a:stretch/>
        </p:blipFill>
        <p:spPr>
          <a:xfrm>
            <a:off x="1541497" y="1534886"/>
            <a:ext cx="1894531" cy="3516085"/>
          </a:xfrm>
          <a:prstGeom prst="rect">
            <a:avLst/>
          </a:prstGeom>
        </p:spPr>
      </p:pic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46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2948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828439" y="4541494"/>
            <a:ext cx="5106947" cy="88655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Чи може зустріч з кабаном, лосем, або гадюкою становити загрозу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? ___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28441" y="3620525"/>
            <a:ext cx="5106945" cy="92384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Чи безпечно «товаришувати» з дикими тваринами в природі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? ___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28440" y="2595721"/>
            <a:ext cx="5106946" cy="520594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Чи всі свійські тварини безпечні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? ___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38212" y="465138"/>
            <a:ext cx="10348380" cy="6371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9027" y="5926238"/>
            <a:ext cx="929185" cy="9317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r>
              <a:rPr lang="uk-UA" sz="16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38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3" name="AutoShape 4" descr="Ластівка сільська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Суперзірка Ярослав Мудрий. День пам'яті великого правителя - Главко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Ярослава Магучіх завоювала «золото» Олімпіади для України - Букв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938213" y="1227389"/>
            <a:ext cx="3720873" cy="131986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3. 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</a:rPr>
              <a:t>Зіграти хочеться мені</a:t>
            </a:r>
          </a:p>
          <a:p>
            <a:r>
              <a:rPr lang="uk-UA" sz="2000" b="1" dirty="0">
                <a:solidFill>
                  <a:schemeClr val="accent6">
                    <a:lumMod val="75000"/>
                  </a:schemeClr>
                </a:solidFill>
              </a:rPr>
              <a:t>З тобою, друже, в «Так чи Ні».</a:t>
            </a:r>
          </a:p>
          <a:p>
            <a:r>
              <a:rPr lang="uk-UA" sz="2000" b="1" dirty="0">
                <a:solidFill>
                  <a:schemeClr val="accent6">
                    <a:lumMod val="75000"/>
                  </a:schemeClr>
                </a:solidFill>
              </a:rPr>
              <a:t>Відповідай, коли мастак,</a:t>
            </a:r>
          </a:p>
          <a:p>
            <a:r>
              <a:rPr lang="uk-UA" sz="2000" b="1" dirty="0">
                <a:solidFill>
                  <a:schemeClr val="accent6">
                    <a:lumMod val="75000"/>
                  </a:schemeClr>
                </a:solidFill>
              </a:rPr>
              <a:t>Єдиним словом «Ні» чи «Так»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6" t="11026" r="3633" b="9987"/>
          <a:stretch/>
        </p:blipFill>
        <p:spPr>
          <a:xfrm>
            <a:off x="5971274" y="1220339"/>
            <a:ext cx="3934726" cy="333570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Прямоугольник 21"/>
          <p:cNvSpPr/>
          <p:nvPr/>
        </p:nvSpPr>
        <p:spPr>
          <a:xfrm>
            <a:off x="5288479" y="2466042"/>
            <a:ext cx="665745" cy="65091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Ні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28440" y="3113955"/>
            <a:ext cx="5106946" cy="50657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Чи всі дикі тварини небезпечні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? ___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612" y="1192307"/>
            <a:ext cx="2308580" cy="172217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4" name="Прямоугольник 23"/>
          <p:cNvSpPr/>
          <p:nvPr/>
        </p:nvSpPr>
        <p:spPr>
          <a:xfrm>
            <a:off x="5206376" y="3041783"/>
            <a:ext cx="665745" cy="65091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Ні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31545" y="3842147"/>
            <a:ext cx="665745" cy="65091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Ні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193" y="1113240"/>
            <a:ext cx="2212161" cy="154816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9" r="-490"/>
          <a:stretch/>
        </p:blipFill>
        <p:spPr>
          <a:xfrm>
            <a:off x="8890612" y="2818775"/>
            <a:ext cx="2063379" cy="186208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230" y="4167604"/>
            <a:ext cx="2230999" cy="148345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3" name="Прямоугольник 32"/>
          <p:cNvSpPr/>
          <p:nvPr/>
        </p:nvSpPr>
        <p:spPr>
          <a:xfrm>
            <a:off x="828441" y="5438192"/>
            <a:ext cx="5043680" cy="86853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Чи безпечні укуси шершня, бджоли, оси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? ___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612" y="4493061"/>
            <a:ext cx="2392490" cy="135681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090" y="5291024"/>
            <a:ext cx="1985042" cy="127042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5" name="Прямоугольник 34"/>
          <p:cNvSpPr/>
          <p:nvPr/>
        </p:nvSpPr>
        <p:spPr>
          <a:xfrm>
            <a:off x="5183944" y="4777138"/>
            <a:ext cx="847286" cy="65091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Так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373944" y="5741205"/>
            <a:ext cx="847286" cy="65091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Ні 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4929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75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6" grpId="0"/>
      <p:bldP spid="35" grpId="0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2 клас\4 ЯДС\1 Грущинська\2 Людина і природа восени\№032 Яких тварин варто стерегтися восени\2024-11-15_23544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4" r="1842" b="180"/>
          <a:stretch/>
        </p:blipFill>
        <p:spPr bwMode="auto">
          <a:xfrm>
            <a:off x="938212" y="2238724"/>
            <a:ext cx="6038152" cy="301907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938212" y="465138"/>
            <a:ext cx="10348380" cy="6371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9027" y="5926238"/>
            <a:ext cx="1155743" cy="9317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r>
              <a:rPr lang="uk-UA" sz="16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39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3" name="AutoShape 4" descr="Ластівка сільська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Суперзірка Ярослав Мудрий. День пам'яті великого правителя - Главко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Ярослава Магучіх завоювала «золото» Олімпіади для України - Букв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959982" y="1342778"/>
            <a:ext cx="5584040" cy="532463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4. Прочитай загадки. Напиши відгадки.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91252" y="2260496"/>
            <a:ext cx="1148676" cy="426767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Змія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491252" y="3423606"/>
            <a:ext cx="972250" cy="65091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Вовк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508369" y="4650733"/>
            <a:ext cx="1320591" cy="65091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Кабан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960" y="1961629"/>
            <a:ext cx="2938597" cy="195396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2" descr="Вовк – Arde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4" r="13247"/>
          <a:stretch/>
        </p:blipFill>
        <p:spPr bwMode="auto">
          <a:xfrm>
            <a:off x="8575499" y="2610937"/>
            <a:ext cx="2926635" cy="236525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095740"/>
            <a:ext cx="3196335" cy="213089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17491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9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90600" y="506004"/>
            <a:ext cx="10200565" cy="7329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Закінчи речення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90601" y="1404808"/>
            <a:ext cx="6626501" cy="7505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 зрозумів (зрозуміла), що…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90603" y="2529555"/>
            <a:ext cx="6626500" cy="74167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 запам’ятав (запам’ятала), що…</a:t>
            </a: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90602" y="4875942"/>
            <a:ext cx="6626501" cy="784630"/>
          </a:xfrm>
          <a:prstGeom prst="rect">
            <a:avLst/>
          </a:prstGeom>
          <a:solidFill>
            <a:srgbClr val="C31D58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 буду слідкувати за…</a:t>
            </a:r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90602" y="3686951"/>
            <a:ext cx="6626501" cy="762332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Сьогоднішній урок навчив мене…</a:t>
            </a:r>
            <a:endParaRPr lang="ru-RU" sz="2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68" b="7463"/>
          <a:stretch/>
        </p:blipFill>
        <p:spPr>
          <a:xfrm>
            <a:off x="8294914" y="1404808"/>
            <a:ext cx="2722080" cy="450161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163073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68828" y="647519"/>
            <a:ext cx="10243457" cy="7785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72219" y="4433614"/>
            <a:ext cx="1730367" cy="12222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Було цікаво!</a:t>
            </a:r>
            <a:endParaRPr lang="ru-RU" sz="28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617859" y="4433614"/>
            <a:ext cx="1836284" cy="12222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Було </a:t>
            </a:r>
            <a:r>
              <a:rPr lang="uk-UA" sz="2800" b="1" dirty="0" smtClean="0"/>
              <a:t>складно</a:t>
            </a:r>
            <a:r>
              <a:rPr lang="uk-UA" sz="2800" b="1" dirty="0"/>
              <a:t>!</a:t>
            </a:r>
            <a:endParaRPr lang="ru-RU" sz="28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48951" y="4433614"/>
            <a:ext cx="1669764" cy="1222280"/>
          </a:xfrm>
          <a:prstGeom prst="roundRect">
            <a:avLst/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Було </a:t>
            </a:r>
            <a:r>
              <a:rPr lang="uk-UA" sz="2800" b="1" dirty="0" smtClean="0"/>
              <a:t>легко</a:t>
            </a:r>
            <a:r>
              <a:rPr lang="uk-UA" sz="2800" b="1" dirty="0"/>
              <a:t>!</a:t>
            </a:r>
            <a:endParaRPr lang="ru-RU" sz="28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256623" y="4376818"/>
            <a:ext cx="2049867" cy="133587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Я втомився/</a:t>
            </a:r>
          </a:p>
          <a:p>
            <a:pPr algn="ctr"/>
            <a:r>
              <a:rPr lang="uk-UA" sz="2800" b="1" dirty="0" smtClean="0"/>
              <a:t>втомилась</a:t>
            </a:r>
            <a:endParaRPr lang="ru-RU" sz="2800" b="1" dirty="0"/>
          </a:p>
        </p:txBody>
      </p:sp>
      <p:pic>
        <p:nvPicPr>
          <p:cNvPr id="3076" name="Picture 4" descr="D:\Картинки до тестів\Емоції Помідор\Помідор переляк 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" t="6166" r="1458" b="7089"/>
          <a:stretch/>
        </p:blipFill>
        <p:spPr bwMode="auto">
          <a:xfrm>
            <a:off x="3312000" y="2647102"/>
            <a:ext cx="2448000" cy="151200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Telegram-канал &quot;Pomidor-Sale&quot; — @pomidor_sale — TGSt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62" y="2015979"/>
            <a:ext cx="2143125" cy="2143125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Помидоры Векторное изображение ©interactimages 5328206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" t="6812" r="4067" b="9685"/>
          <a:stretch/>
        </p:blipFill>
        <p:spPr bwMode="auto">
          <a:xfrm>
            <a:off x="6227307" y="2647102"/>
            <a:ext cx="2592000" cy="1512000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5" descr="Помидор с лицом и глазами, на которых написано «счастливый». | Премиум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8" name="Picture 1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9" t="12078" r="11455" b="13365"/>
          <a:stretch/>
        </p:blipFill>
        <p:spPr bwMode="auto">
          <a:xfrm>
            <a:off x="9256625" y="2109239"/>
            <a:ext cx="2049865" cy="2049865"/>
          </a:xfrm>
          <a:prstGeom prst="round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3931101" y="1510523"/>
            <a:ext cx="4592411" cy="63137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Оціни свою роботу на </a:t>
            </a:r>
            <a:r>
              <a:rPr lang="uk-UA" sz="2400" b="1" dirty="0" err="1" smtClean="0">
                <a:solidFill>
                  <a:schemeClr val="accent6">
                    <a:lumMod val="75000"/>
                  </a:schemeClr>
                </a:solidFill>
              </a:rPr>
              <a:t>уроці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6407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872219" y="1458764"/>
            <a:ext cx="5619869" cy="2100173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Школярі ми всі старанні,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Нам під силу всі завдання.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Лінь, помилки переможем,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Ми усе, </a:t>
            </a:r>
            <a:r>
              <a:rPr lang="uk-UA" sz="2800" b="1" dirty="0" err="1">
                <a:solidFill>
                  <a:schemeClr val="accent6">
                    <a:lumMod val="75000"/>
                  </a:schemeClr>
                </a:solidFill>
              </a:rPr>
              <a:t>повірте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, зможем!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171" name="Picture 3" descr="D:\Картинки до тестів\Учні\Школярі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971" y="1481079"/>
            <a:ext cx="4322064" cy="312724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64234" y="495119"/>
            <a:ext cx="10122801" cy="7785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78598" y="4658089"/>
            <a:ext cx="1730367" cy="12222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чудовий день!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96986" y="4658089"/>
            <a:ext cx="1836284" cy="127517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сумний день!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68968" y="4658089"/>
            <a:ext cx="1940491" cy="1328062"/>
          </a:xfrm>
          <a:prstGeom prst="roundRect">
            <a:avLst/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цікавий день!</a:t>
            </a:r>
            <a:endParaRPr lang="ru-RU" sz="24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067798" y="4658091"/>
            <a:ext cx="1919237" cy="133587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тривожний</a:t>
            </a:r>
          </a:p>
          <a:p>
            <a:pPr algn="ctr"/>
            <a:r>
              <a:rPr lang="uk-UA" sz="2400" b="1" dirty="0" smtClean="0"/>
              <a:t>день!</a:t>
            </a:r>
            <a:endParaRPr lang="ru-RU" sz="2400" b="1" dirty="0"/>
          </a:p>
        </p:txBody>
      </p:sp>
      <p:pic>
        <p:nvPicPr>
          <p:cNvPr id="3076" name="Picture 4" descr="D:\Картинки до тестів\Емоції Помідор\Помідор переляк 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" t="6166" r="1458" b="7089"/>
          <a:stretch/>
        </p:blipFill>
        <p:spPr bwMode="auto">
          <a:xfrm>
            <a:off x="3312000" y="2926971"/>
            <a:ext cx="2448000" cy="151200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Telegram-канал &quot;Pomidor-Sale&quot; — @pomidor_sale — TGSt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219" y="2295848"/>
            <a:ext cx="2143125" cy="2143125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Помидоры Векторное изображение ©interactimages 5328206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" t="6812" r="4067" b="9685"/>
          <a:stretch/>
        </p:blipFill>
        <p:spPr bwMode="auto">
          <a:xfrm>
            <a:off x="6043213" y="3070971"/>
            <a:ext cx="2592000" cy="136800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5" descr="Помидор с лицом и глазами, на которых написано «счастливый». | Премиум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8" name="Picture 1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9" t="12078" r="11455" b="13365"/>
          <a:stretch/>
        </p:blipFill>
        <p:spPr bwMode="auto">
          <a:xfrm>
            <a:off x="8886510" y="2389108"/>
            <a:ext cx="2049865" cy="2049865"/>
          </a:xfrm>
          <a:prstGeom prst="round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3479406" y="1674947"/>
            <a:ext cx="4892455" cy="929651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Настрій якого помідорчика співпадає з твоїм настроєм?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8058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  <p:bldP spid="11" grpId="0" animBg="1"/>
      <p:bldP spid="12" grpId="0" animBg="1"/>
      <p:bldP spid="15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820936"/>
            <a:ext cx="1070517" cy="10370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18-19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2 клас\4 ЯДС\1 Грущинська\2 Людина і природа восени\№015 Урок-екскурсія. Що змінюється в природі та житті людей восени\2024-10-02_18122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14"/>
          <a:stretch/>
        </p:blipFill>
        <p:spPr bwMode="auto">
          <a:xfrm>
            <a:off x="2321989" y="2604682"/>
            <a:ext cx="8617062" cy="37440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336997" y="2604682"/>
            <a:ext cx="1984992" cy="213640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sz="2000" b="1" dirty="0" err="1" smtClean="0">
                <a:solidFill>
                  <a:schemeClr val="accent6">
                    <a:lumMod val="75000"/>
                  </a:schemeClr>
                </a:solidFill>
              </a:rPr>
              <a:t>Запиши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 свої спостереження за неживою природою у календар спостережень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49089" y="495119"/>
            <a:ext cx="6466112" cy="74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49087" y="1321530"/>
            <a:ext cx="3122072" cy="5217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9087" y="1888511"/>
            <a:ext cx="3122072" cy="5267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94796" y="1310135"/>
            <a:ext cx="2920405" cy="526797"/>
          </a:xfrm>
          <a:prstGeom prst="roundRect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95732" y="1887186"/>
            <a:ext cx="2919469" cy="5274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9218" name="Picture 2" descr="Набір карток для фенологічних спостережень &quot;Календар природ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365" y="289819"/>
            <a:ext cx="3860570" cy="267309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1353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75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4100" y="506004"/>
            <a:ext cx="10078298" cy="6478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Слово вчителя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14058" y="1311561"/>
            <a:ext cx="4667942" cy="5825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Які отруйні рослини ти знаєш?</a:t>
            </a:r>
            <a:endParaRPr lang="ru-RU" sz="2400" b="1" dirty="0"/>
          </a:p>
        </p:txBody>
      </p:sp>
      <p:pic>
        <p:nvPicPr>
          <p:cNvPr id="8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164" y="1261879"/>
            <a:ext cx="2604234" cy="3903222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3037115" y="4371746"/>
            <a:ext cx="5344885" cy="1355581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Сьогодні на </a:t>
            </a:r>
            <a:r>
              <a:rPr lang="uk-UA" sz="2000" b="1" dirty="0" err="1" smtClean="0">
                <a:solidFill>
                  <a:schemeClr val="accent6">
                    <a:lumMod val="75000"/>
                  </a:schemeClr>
                </a:solidFill>
              </a:rPr>
              <a:t>уроці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 дізнаємось про небезпеку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</a:rPr>
              <a:t>, яку можуть нести 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тварини восени. Вчитимемось правильній поведінці 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</a:rPr>
              <a:t>у небезпечній 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ситуації.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816" y="1281097"/>
            <a:ext cx="2314088" cy="173896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589" y="2222948"/>
            <a:ext cx="1654630" cy="165463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9" r="8663"/>
          <a:stretch/>
        </p:blipFill>
        <p:spPr>
          <a:xfrm>
            <a:off x="4437249" y="1943747"/>
            <a:ext cx="1656000" cy="212952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4" descr="Вовчі ягоди (рід) — Вікіпеді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630" y="2116434"/>
            <a:ext cx="1996542" cy="149740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38" y="4161193"/>
            <a:ext cx="1906105" cy="142905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880638" y="3668454"/>
            <a:ext cx="1517529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Дурман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90357" y="3071972"/>
            <a:ext cx="1517529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Конвалія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45630" y="3646746"/>
            <a:ext cx="1996542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Вовчі ягоди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7836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68829" y="473347"/>
            <a:ext cx="10287000" cy="77380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Побесідуймо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68829" y="1247155"/>
            <a:ext cx="5802085" cy="12021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Чи траплялися </a:t>
            </a:r>
            <a:r>
              <a:rPr lang="uk-UA" sz="2800" b="1" dirty="0" smtClean="0"/>
              <a:t>тобі  </a:t>
            </a:r>
            <a:r>
              <a:rPr lang="uk-UA" sz="2800" b="1" dirty="0"/>
              <a:t>в природі отруйні та небезпечні тварини?</a:t>
            </a: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097486" y="1466593"/>
            <a:ext cx="3940629" cy="76325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Хто до них належить?</a:t>
            </a:r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13516" y="2598175"/>
            <a:ext cx="5802085" cy="144725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Чи можуть тварини бути отруйними та становити загрозу для </a:t>
            </a:r>
            <a:r>
              <a:rPr lang="uk-UA" sz="2800" b="1" dirty="0" smtClean="0"/>
              <a:t>людей?</a:t>
            </a:r>
            <a:endParaRPr lang="ru-RU" sz="2800" b="1" dirty="0"/>
          </a:p>
        </p:txBody>
      </p:sp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45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Топ-10 найотруйніших тварин планети - Публікації - Українська правда. Житт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829" y="2619407"/>
            <a:ext cx="3472542" cy="216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Топ-10 найотруйніших тварин планети - Публікації - Українська правда. Житт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18" y="4063214"/>
            <a:ext cx="2781811" cy="240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Топ-10 найотруйніших тварин планети - Публікації - Українська правда. Житт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516" y="4180569"/>
            <a:ext cx="2901042" cy="232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4482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8080" y="646929"/>
            <a:ext cx="10175349" cy="79504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Розглянь уважно комах. Упізнай їх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904" y="2342851"/>
            <a:ext cx="2786620" cy="181470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93" y="2373558"/>
            <a:ext cx="2943102" cy="196125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251" y="2373558"/>
            <a:ext cx="2658545" cy="199390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54100" y="1441968"/>
            <a:ext cx="9674605" cy="83314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Скажи, у який період осені можна побачити цих небезпечних комах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? Яка небезпека від комах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260954" y="2412225"/>
            <a:ext cx="1850450" cy="485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Шершень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830285" y="3849037"/>
            <a:ext cx="1046709" cy="485775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Оса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44143" y="4124579"/>
            <a:ext cx="1549334" cy="485775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Бджола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75280" y="4697440"/>
            <a:ext cx="4989795" cy="1346038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Небезпеку для людини становить не сам укус </a:t>
            </a:r>
            <a:r>
              <a:rPr lang="uk-UA" sz="2000" b="1" dirty="0" smtClean="0"/>
              <a:t>оси чи бджоли</a:t>
            </a:r>
            <a:r>
              <a:rPr lang="uk-UA" sz="2000" b="1" dirty="0"/>
              <a:t>, а алергічна реакція на отруту </a:t>
            </a:r>
            <a:r>
              <a:rPr lang="uk-UA" sz="2000" b="1" dirty="0" smtClean="0"/>
              <a:t>цих комах. </a:t>
            </a:r>
            <a:r>
              <a:rPr lang="ru-RU" sz="2000" b="1" dirty="0" err="1"/>
              <a:t>Після</a:t>
            </a:r>
            <a:r>
              <a:rPr lang="ru-RU" sz="2000" b="1" dirty="0"/>
              <a:t> укусу </a:t>
            </a:r>
            <a:r>
              <a:rPr lang="ru-RU" sz="2000" b="1" dirty="0" err="1"/>
              <a:t>бджола</a:t>
            </a:r>
            <a:r>
              <a:rPr lang="ru-RU" sz="2000" b="1" dirty="0"/>
              <a:t> </a:t>
            </a:r>
            <a:r>
              <a:rPr lang="ru-RU" sz="2000" b="1" dirty="0" err="1" smtClean="0"/>
              <a:t>гине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422572" y="4272633"/>
            <a:ext cx="5072743" cy="197384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/>
              <a:t>Наслідки</a:t>
            </a:r>
            <a:r>
              <a:rPr lang="ru-RU" sz="2000" b="1" dirty="0"/>
              <a:t> укусу шершня </a:t>
            </a:r>
            <a:r>
              <a:rPr lang="ru-RU" sz="2000" b="1" dirty="0" err="1"/>
              <a:t>залежать</a:t>
            </a:r>
            <a:r>
              <a:rPr lang="ru-RU" sz="2000" b="1" dirty="0"/>
              <a:t> </a:t>
            </a:r>
            <a:r>
              <a:rPr lang="ru-RU" sz="2000" b="1" dirty="0" err="1"/>
              <a:t>від</a:t>
            </a:r>
            <a:r>
              <a:rPr lang="ru-RU" sz="2000" b="1" dirty="0"/>
              <a:t> </a:t>
            </a:r>
            <a:r>
              <a:rPr lang="ru-RU" sz="2000" b="1" dirty="0" err="1"/>
              <a:t>реакції</a:t>
            </a:r>
            <a:r>
              <a:rPr lang="ru-RU" sz="2000" b="1" dirty="0"/>
              <a:t> </a:t>
            </a:r>
            <a:r>
              <a:rPr lang="ru-RU" sz="2000" b="1" dirty="0" err="1"/>
              <a:t>організму</a:t>
            </a:r>
            <a:r>
              <a:rPr lang="ru-RU" sz="2000" b="1" dirty="0"/>
              <a:t> та </a:t>
            </a:r>
            <a:r>
              <a:rPr lang="ru-RU" sz="2000" b="1" dirty="0" err="1"/>
              <a:t>можуть</a:t>
            </a:r>
            <a:r>
              <a:rPr lang="ru-RU" sz="2000" b="1" dirty="0"/>
              <a:t> бути </a:t>
            </a:r>
            <a:r>
              <a:rPr lang="ru-RU" sz="2000" b="1" dirty="0" err="1"/>
              <a:t>різними</a:t>
            </a:r>
            <a:r>
              <a:rPr lang="ru-RU" sz="2000" b="1" dirty="0"/>
              <a:t>. </a:t>
            </a:r>
            <a:r>
              <a:rPr lang="ru-RU" sz="2000" b="1" dirty="0" err="1"/>
              <a:t>Отрута</a:t>
            </a:r>
            <a:r>
              <a:rPr lang="ru-RU" sz="2000" b="1" dirty="0"/>
              <a:t> </a:t>
            </a:r>
            <a:r>
              <a:rPr lang="ru-RU" sz="2000" b="1" dirty="0" err="1"/>
              <a:t>звичайних</a:t>
            </a:r>
            <a:r>
              <a:rPr lang="ru-RU" sz="2000" b="1" dirty="0"/>
              <a:t> </a:t>
            </a:r>
            <a:r>
              <a:rPr lang="ru-RU" sz="2000" b="1" dirty="0" err="1"/>
              <a:t>шершнів</a:t>
            </a:r>
            <a:r>
              <a:rPr lang="ru-RU" sz="2000" b="1" dirty="0"/>
              <a:t> </a:t>
            </a:r>
            <a:r>
              <a:rPr lang="ru-RU" sz="2000" b="1" dirty="0" err="1"/>
              <a:t>менш</a:t>
            </a:r>
            <a:r>
              <a:rPr lang="ru-RU" sz="2000" b="1" dirty="0"/>
              <a:t> токсична, </a:t>
            </a:r>
            <a:r>
              <a:rPr lang="ru-RU" sz="2000" b="1" dirty="0" err="1"/>
              <a:t>ніж</a:t>
            </a:r>
            <a:r>
              <a:rPr lang="ru-RU" sz="2000" b="1" dirty="0"/>
              <a:t> </a:t>
            </a:r>
            <a:r>
              <a:rPr lang="ru-RU" sz="2000" b="1" dirty="0" err="1"/>
              <a:t>бджолина</a:t>
            </a:r>
            <a:r>
              <a:rPr lang="ru-RU" sz="2000" b="1" dirty="0"/>
              <a:t>, жало </a:t>
            </a:r>
            <a:r>
              <a:rPr lang="ru-RU" sz="2000" b="1" dirty="0" err="1"/>
              <a:t>після</a:t>
            </a:r>
            <a:r>
              <a:rPr lang="ru-RU" sz="2000" b="1" dirty="0"/>
              <a:t> укусу не </a:t>
            </a:r>
            <a:r>
              <a:rPr lang="ru-RU" sz="2000" b="1" dirty="0" err="1"/>
              <a:t>залишається</a:t>
            </a:r>
            <a:r>
              <a:rPr lang="ru-RU" sz="2000" b="1" dirty="0"/>
              <a:t> в </a:t>
            </a:r>
            <a:r>
              <a:rPr lang="ru-RU" sz="2000" b="1" dirty="0" err="1"/>
              <a:t>рані</a:t>
            </a:r>
            <a:r>
              <a:rPr lang="ru-RU" sz="2000" b="1" dirty="0"/>
              <a:t>, але шершень </a:t>
            </a:r>
            <a:r>
              <a:rPr lang="ru-RU" sz="2000" b="1" dirty="0" err="1"/>
              <a:t>може</a:t>
            </a:r>
            <a:r>
              <a:rPr lang="ru-RU" sz="2000" b="1" dirty="0"/>
              <a:t> </a:t>
            </a:r>
            <a:r>
              <a:rPr lang="ru-RU" sz="2000" b="1" dirty="0" err="1"/>
              <a:t>вжалити</a:t>
            </a:r>
            <a:r>
              <a:rPr lang="ru-RU" sz="2000" b="1" dirty="0"/>
              <a:t> </a:t>
            </a:r>
            <a:r>
              <a:rPr lang="ru-RU" sz="2000" b="1" dirty="0" err="1"/>
              <a:t>кілька</a:t>
            </a:r>
            <a:r>
              <a:rPr lang="ru-RU" sz="2000" b="1" dirty="0"/>
              <a:t> </a:t>
            </a:r>
            <a:r>
              <a:rPr lang="ru-RU" sz="2000" b="1" dirty="0" err="1"/>
              <a:t>разів</a:t>
            </a:r>
            <a:r>
              <a:rPr lang="ru-RU" sz="2000" b="1" dirty="0"/>
              <a:t> </a:t>
            </a:r>
            <a:r>
              <a:rPr lang="ru-RU" sz="2000" b="1" dirty="0" err="1"/>
              <a:t>поспіль</a:t>
            </a:r>
            <a:r>
              <a:rPr lang="ru-RU" sz="20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664639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5795" y="581614"/>
            <a:ext cx="9870547" cy="7137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Відгадай загадку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09157" y="1459340"/>
            <a:ext cx="4083329" cy="200231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Самі собі живуть, </a:t>
            </a:r>
            <a:endParaRPr lang="uk-UA" sz="2800" b="1" dirty="0" smtClean="0"/>
          </a:p>
          <a:p>
            <a:pPr algn="ctr"/>
            <a:r>
              <a:rPr lang="uk-UA" sz="2800" b="1" dirty="0" smtClean="0"/>
              <a:t>їжу </a:t>
            </a:r>
            <a:r>
              <a:rPr lang="uk-UA" sz="2800" b="1" dirty="0"/>
              <a:t>добувають,</a:t>
            </a:r>
          </a:p>
          <a:p>
            <a:pPr algn="ctr"/>
            <a:r>
              <a:rPr lang="uk-UA" sz="2800" b="1" dirty="0"/>
              <a:t>У степу, у лісі, в річці…</a:t>
            </a:r>
          </a:p>
          <a:p>
            <a:pPr algn="ctr"/>
            <a:r>
              <a:rPr lang="uk-UA" sz="2800" b="1" dirty="0"/>
              <a:t>Люди їм не заважають.</a:t>
            </a:r>
            <a:endParaRPr lang="ru-RU" sz="2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772" y="1459340"/>
            <a:ext cx="5697209" cy="333436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2623457" y="3603784"/>
            <a:ext cx="2569029" cy="74415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Дикі тварини</a:t>
            </a:r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82509" y="4651424"/>
            <a:ext cx="4209977" cy="1111109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Розкажи, яких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тварин можна зустріти в осінньому лісі?</a:t>
            </a:r>
          </a:p>
        </p:txBody>
      </p:sp>
    </p:spTree>
    <p:extLst>
      <p:ext uri="{BB962C8B-B14F-4D97-AF65-F5344CB8AC3E}">
        <p14:creationId xmlns:p14="http://schemas.microsoft.com/office/powerpoint/2010/main" val="28263296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949" y="1487727"/>
            <a:ext cx="3668445" cy="244562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18"/>
          <a:stretch/>
        </p:blipFill>
        <p:spPr>
          <a:xfrm>
            <a:off x="3283864" y="3933356"/>
            <a:ext cx="3312000" cy="243218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667310" y="4299245"/>
            <a:ext cx="1478662" cy="485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Лось 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6" t="17632" r="6392" b="1233"/>
          <a:stretch/>
        </p:blipFill>
        <p:spPr>
          <a:xfrm>
            <a:off x="7053943" y="3929169"/>
            <a:ext cx="4181566" cy="244434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9721304" y="3686282"/>
            <a:ext cx="1616555" cy="4857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Олень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45794" y="1599433"/>
            <a:ext cx="4276140" cy="2333923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Під час прогулянок в осінньому лісі можна випадково натрапити на диких тварин: кабана, велетня лося, оленя. Усі вони однаково небезпечні.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45795" y="581613"/>
            <a:ext cx="9870547" cy="70290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Дикі тварини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58712" y="1763808"/>
            <a:ext cx="2479147" cy="485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Дикий кабан</a:t>
            </a:r>
          </a:p>
        </p:txBody>
      </p:sp>
    </p:spTree>
    <p:extLst>
      <p:ext uri="{BB962C8B-B14F-4D97-AF65-F5344CB8AC3E}">
        <p14:creationId xmlns:p14="http://schemas.microsoft.com/office/powerpoint/2010/main" val="10871957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58686" y="530588"/>
            <a:ext cx="9274627" cy="8410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Запам’ятай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846654" y="1632747"/>
            <a:ext cx="6803572" cy="4256424"/>
          </a:xfrm>
          <a:prstGeom prst="roundRect">
            <a:avLst/>
          </a:prstGeom>
          <a:solidFill>
            <a:srgbClr val="C31D58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err="1"/>
              <a:t>Ніколи</a:t>
            </a:r>
            <a:r>
              <a:rPr lang="ru-RU" sz="2800" b="1" dirty="0"/>
              <a:t> не </a:t>
            </a:r>
            <a:r>
              <a:rPr lang="ru-RU" sz="2800" b="1" dirty="0" err="1" smtClean="0"/>
              <a:t>намагайся</a:t>
            </a:r>
            <a:r>
              <a:rPr lang="ru-RU" sz="2800" b="1" dirty="0" smtClean="0"/>
              <a:t> </a:t>
            </a:r>
            <a:r>
              <a:rPr lang="ru-RU" sz="2800" b="1" dirty="0" err="1"/>
              <a:t>підійти</a:t>
            </a:r>
            <a:r>
              <a:rPr lang="ru-RU" sz="2800" b="1" dirty="0"/>
              <a:t> до диких </a:t>
            </a:r>
            <a:r>
              <a:rPr lang="ru-RU" sz="2800" b="1" dirty="0" err="1"/>
              <a:t>тварин</a:t>
            </a:r>
            <a:r>
              <a:rPr lang="ru-RU" sz="2800" b="1" dirty="0"/>
              <a:t>, </a:t>
            </a:r>
            <a:r>
              <a:rPr lang="ru-RU" sz="2800" b="1" dirty="0" err="1"/>
              <a:t>щоб</a:t>
            </a:r>
            <a:r>
              <a:rPr lang="ru-RU" sz="2800" b="1" dirty="0"/>
              <a:t> «</a:t>
            </a:r>
            <a:r>
              <a:rPr lang="ru-RU" sz="2800" b="1" dirty="0" err="1"/>
              <a:t>подружитися</a:t>
            </a:r>
            <a:r>
              <a:rPr lang="ru-RU" sz="2800" b="1" dirty="0"/>
              <a:t>». </a:t>
            </a:r>
            <a:endParaRPr lang="ru-RU" sz="2800" b="1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err="1" smtClean="0"/>
              <a:t>Краще</a:t>
            </a:r>
            <a:r>
              <a:rPr lang="ru-RU" sz="2800" b="1" dirty="0" smtClean="0"/>
              <a:t> </a:t>
            </a:r>
            <a:r>
              <a:rPr lang="ru-RU" sz="2800" b="1" dirty="0" err="1"/>
              <a:t>непомітно</a:t>
            </a:r>
            <a:r>
              <a:rPr lang="ru-RU" sz="2800" b="1" dirty="0"/>
              <a:t> </a:t>
            </a:r>
            <a:r>
              <a:rPr lang="ru-RU" sz="2800" b="1" dirty="0" err="1"/>
              <a:t>зійти</a:t>
            </a:r>
            <a:r>
              <a:rPr lang="ru-RU" sz="2800" b="1" dirty="0"/>
              <a:t> з </a:t>
            </a:r>
            <a:r>
              <a:rPr lang="ru-RU" sz="2800" b="1" dirty="0" err="1"/>
              <a:t>їхньої</a:t>
            </a:r>
            <a:r>
              <a:rPr lang="ru-RU" sz="2800" b="1" dirty="0"/>
              <a:t> дороги. </a:t>
            </a:r>
            <a:endParaRPr lang="ru-RU" sz="2800" b="1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err="1" smtClean="0"/>
              <a:t>Зберігай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спокій</a:t>
            </a:r>
            <a:r>
              <a:rPr lang="ru-RU" sz="2800" b="1" dirty="0" smtClean="0"/>
              <a:t> і </a:t>
            </a:r>
            <a:r>
              <a:rPr lang="ru-RU" sz="2800" b="1" dirty="0" err="1" smtClean="0"/>
              <a:t>розсудливість</a:t>
            </a:r>
            <a:r>
              <a:rPr lang="ru-RU" sz="2800" b="1" dirty="0" smtClean="0"/>
              <a:t>.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smtClean="0"/>
              <a:t>Не </a:t>
            </a:r>
            <a:r>
              <a:rPr lang="ru-RU" sz="2800" b="1" dirty="0" err="1" smtClean="0"/>
              <a:t>роби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різких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рухів</a:t>
            </a:r>
            <a:r>
              <a:rPr lang="ru-RU" sz="2800" b="1" dirty="0" smtClean="0"/>
              <a:t>.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smtClean="0"/>
              <a:t>У </a:t>
            </a:r>
            <a:r>
              <a:rPr lang="ru-RU" sz="2800" b="1" dirty="0" err="1" smtClean="0"/>
              <a:t>разі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небезпеки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потрібно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кликати</a:t>
            </a:r>
            <a:r>
              <a:rPr lang="ru-RU" sz="2800" b="1" dirty="0" smtClean="0"/>
              <a:t> на </a:t>
            </a:r>
            <a:r>
              <a:rPr lang="ru-RU" sz="2800" b="1" dirty="0" err="1" smtClean="0"/>
              <a:t>допомогу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дорослих</a:t>
            </a:r>
            <a:r>
              <a:rPr lang="ru-RU" sz="2800" b="1" dirty="0" smtClean="0"/>
              <a:t>. </a:t>
            </a:r>
            <a:endParaRPr lang="ru-RU" sz="28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29" r="1" b="7606"/>
          <a:stretch/>
        </p:blipFill>
        <p:spPr>
          <a:xfrm>
            <a:off x="1458686" y="1632747"/>
            <a:ext cx="2243658" cy="4164034"/>
          </a:xfrm>
          <a:prstGeom prst="rect">
            <a:avLst/>
          </a:prstGeom>
        </p:spPr>
      </p:pic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46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0804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1119</TotalTime>
  <Words>664</Words>
  <Application>Microsoft Office PowerPoint</Application>
  <PresentationFormat>Произвольный</PresentationFormat>
  <Paragraphs>121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85</cp:revision>
  <dcterms:created xsi:type="dcterms:W3CDTF">2018-01-05T16:38:53Z</dcterms:created>
  <dcterms:modified xsi:type="dcterms:W3CDTF">2024-11-16T12:20:49Z</dcterms:modified>
</cp:coreProperties>
</file>