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9" r:id="rId3"/>
    <p:sldId id="318" r:id="rId4"/>
    <p:sldId id="317" r:id="rId5"/>
    <p:sldId id="321" r:id="rId6"/>
    <p:sldId id="320" r:id="rId7"/>
    <p:sldId id="303" r:id="rId8"/>
    <p:sldId id="286" r:id="rId9"/>
    <p:sldId id="287" r:id="rId10"/>
    <p:sldId id="288" r:id="rId11"/>
    <p:sldId id="291" r:id="rId12"/>
    <p:sldId id="292" r:id="rId13"/>
    <p:sldId id="293" r:id="rId14"/>
    <p:sldId id="309" r:id="rId15"/>
    <p:sldId id="308" r:id="rId16"/>
    <p:sldId id="30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6" y="4628872"/>
            <a:ext cx="9677399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таке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суспільство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46" b="9914"/>
          <a:stretch/>
        </p:blipFill>
        <p:spPr>
          <a:xfrm>
            <a:off x="1230087" y="1219131"/>
            <a:ext cx="4750655" cy="265862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16142" y="1219131"/>
            <a:ext cx="3291343" cy="1736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досліджую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087" y="495119"/>
            <a:ext cx="9862456" cy="7676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0087" y="1491342"/>
            <a:ext cx="6422571" cy="29631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Від</a:t>
            </a:r>
            <a:r>
              <a:rPr lang="ru-RU" sz="3200" b="1" dirty="0"/>
              <a:t> людей </a:t>
            </a:r>
            <a:r>
              <a:rPr lang="ru-RU" sz="3200" b="1" dirty="0" err="1"/>
              <a:t>ти</a:t>
            </a:r>
            <a:r>
              <a:rPr lang="ru-RU" sz="3200" b="1" dirty="0"/>
              <a:t> </a:t>
            </a:r>
            <a:r>
              <a:rPr lang="ru-RU" sz="3200" b="1" dirty="0" err="1"/>
              <a:t>переймаєш</a:t>
            </a:r>
            <a:r>
              <a:rPr lang="ru-RU" sz="3200" b="1" dirty="0"/>
              <a:t> </a:t>
            </a:r>
            <a:r>
              <a:rPr lang="ru-RU" sz="3200" b="1" dirty="0" err="1"/>
              <a:t>досвід</a:t>
            </a:r>
            <a:r>
              <a:rPr lang="ru-RU" sz="3200" b="1" dirty="0"/>
              <a:t>, </a:t>
            </a:r>
            <a:r>
              <a:rPr lang="ru-RU" sz="3200" b="1" dirty="0" err="1"/>
              <a:t>учишся</a:t>
            </a:r>
            <a:r>
              <a:rPr lang="ru-RU" sz="3200" b="1" dirty="0"/>
              <a:t> </a:t>
            </a:r>
            <a:r>
              <a:rPr lang="ru-RU" sz="3200" b="1" dirty="0" err="1"/>
              <a:t>співчувати</a:t>
            </a:r>
            <a:r>
              <a:rPr lang="ru-RU" sz="3200" b="1" dirty="0"/>
              <a:t> й </a:t>
            </a:r>
            <a:r>
              <a:rPr lang="ru-RU" sz="3200" b="1" dirty="0" err="1"/>
              <a:t>радіти</a:t>
            </a:r>
            <a:r>
              <a:rPr lang="ru-RU" sz="3200" b="1" dirty="0"/>
              <a:t>, </a:t>
            </a:r>
            <a:r>
              <a:rPr lang="ru-RU" sz="3200" b="1" dirty="0" err="1"/>
              <a:t>мріяти</a:t>
            </a:r>
            <a:r>
              <a:rPr lang="ru-RU" sz="3200" b="1" dirty="0"/>
              <a:t> й </a:t>
            </a:r>
            <a:r>
              <a:rPr lang="ru-RU" sz="3200" b="1" dirty="0" err="1"/>
              <a:t>творити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Однак</a:t>
            </a:r>
            <a:r>
              <a:rPr lang="ru-RU" sz="3200" b="1" dirty="0" smtClean="0"/>
              <a:t> </a:t>
            </a:r>
            <a:r>
              <a:rPr lang="ru-RU" sz="3200" b="1" dirty="0" err="1"/>
              <a:t>найбільший</a:t>
            </a:r>
            <a:r>
              <a:rPr lang="ru-RU" sz="3200" b="1" dirty="0"/>
              <a:t> </a:t>
            </a:r>
            <a:r>
              <a:rPr lang="ru-RU" sz="3200" b="1" dirty="0" err="1"/>
              <a:t>вплив</a:t>
            </a:r>
            <a:r>
              <a:rPr lang="ru-RU" sz="3200" b="1" dirty="0"/>
              <a:t> на </a:t>
            </a:r>
            <a:r>
              <a:rPr lang="ru-RU" sz="3200" b="1" dirty="0" err="1"/>
              <a:t>кожну</a:t>
            </a:r>
            <a:r>
              <a:rPr lang="ru-RU" sz="3200" b="1" dirty="0"/>
              <a:t> </a:t>
            </a:r>
            <a:r>
              <a:rPr lang="ru-RU" sz="3200" b="1" dirty="0" err="1"/>
              <a:t>людину</a:t>
            </a:r>
            <a:r>
              <a:rPr lang="ru-RU" sz="3200" b="1" dirty="0"/>
              <a:t> </a:t>
            </a:r>
            <a:r>
              <a:rPr lang="ru-RU" sz="3200" b="1" dirty="0" err="1"/>
              <a:t>має</a:t>
            </a:r>
            <a:r>
              <a:rPr lang="ru-RU" sz="3200" b="1" dirty="0"/>
              <a:t> </a:t>
            </a:r>
            <a:r>
              <a:rPr lang="ru-RU" sz="3200" b="1" dirty="0" err="1"/>
              <a:t>її</a:t>
            </a:r>
            <a:r>
              <a:rPr lang="ru-RU" sz="3200" b="1" dirty="0"/>
              <a:t> </a:t>
            </a:r>
            <a:r>
              <a:rPr lang="ru-RU" sz="3200" b="1" dirty="0" err="1"/>
              <a:t>сім’я</a:t>
            </a:r>
            <a:r>
              <a:rPr lang="ru-RU" sz="3200" b="1" dirty="0"/>
              <a:t>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67705" y="4615545"/>
            <a:ext cx="6153523" cy="8490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Сім’я – це основа суспільства.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9" r="-1" b="7647"/>
          <a:stretch/>
        </p:blipFill>
        <p:spPr>
          <a:xfrm flipH="1">
            <a:off x="8455949" y="1491343"/>
            <a:ext cx="2479855" cy="431594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01566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0083" y="581615"/>
            <a:ext cx="9709174" cy="779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Розкажи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0084" y="1514672"/>
            <a:ext cx="5261020" cy="208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Як ти можеш дарувати радість кожному члену своєї родини?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0084" y="3743982"/>
            <a:ext cx="5261020" cy="15029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Намагайся</a:t>
            </a:r>
            <a:r>
              <a:rPr lang="ru-RU" sz="3200" b="1" dirty="0"/>
              <a:t> </a:t>
            </a:r>
            <a:r>
              <a:rPr lang="ru-RU" sz="3200" b="1" dirty="0" err="1"/>
              <a:t>щодня</a:t>
            </a:r>
            <a:r>
              <a:rPr lang="ru-RU" sz="3200" b="1" dirty="0"/>
              <a:t> </a:t>
            </a:r>
            <a:r>
              <a:rPr lang="ru-RU" sz="3200" b="1" dirty="0" err="1"/>
              <a:t>робити</a:t>
            </a:r>
            <a:r>
              <a:rPr lang="ru-RU" sz="3200" b="1" dirty="0"/>
              <a:t> </a:t>
            </a:r>
            <a:r>
              <a:rPr lang="ru-RU" sz="3200" b="1" dirty="0" err="1"/>
              <a:t>щось</a:t>
            </a:r>
            <a:r>
              <a:rPr lang="ru-RU" sz="3200" b="1" dirty="0"/>
              <a:t> </a:t>
            </a:r>
            <a:r>
              <a:rPr lang="ru-RU" sz="3200" b="1" dirty="0" err="1"/>
              <a:t>приємне</a:t>
            </a:r>
            <a:r>
              <a:rPr lang="ru-RU" sz="3200" b="1" dirty="0"/>
              <a:t> </a:t>
            </a:r>
            <a:r>
              <a:rPr lang="ru-RU" sz="3200" b="1" dirty="0" err="1"/>
              <a:t>своїм</a:t>
            </a:r>
            <a:r>
              <a:rPr lang="ru-RU" sz="3200" b="1" dirty="0"/>
              <a:t> </a:t>
            </a:r>
            <a:r>
              <a:rPr lang="ru-RU" sz="3200" b="1" dirty="0" err="1"/>
              <a:t>близьким</a:t>
            </a:r>
            <a:r>
              <a:rPr lang="ru-RU" sz="32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8627"/>
          <a:stretch/>
        </p:blipFill>
        <p:spPr>
          <a:xfrm>
            <a:off x="6911742" y="1471129"/>
            <a:ext cx="4017515" cy="36335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63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8"/>
            <a:ext cx="10016671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Розкажи про свою родину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384" y="1309920"/>
            <a:ext cx="6649016" cy="14514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Зі</a:t>
            </a:r>
            <a:r>
              <a:rPr lang="ru-RU" sz="3200" b="1" dirty="0"/>
              <a:t> </a:t>
            </a:r>
            <a:r>
              <a:rPr lang="ru-RU" sz="3200" b="1" dirty="0" err="1"/>
              <a:t>скількох</a:t>
            </a:r>
            <a:r>
              <a:rPr lang="ru-RU" sz="3200" b="1" dirty="0"/>
              <a:t> </a:t>
            </a:r>
            <a:r>
              <a:rPr lang="ru-RU" sz="3200" b="1" dirty="0" err="1"/>
              <a:t>поколінь</a:t>
            </a:r>
            <a:r>
              <a:rPr lang="ru-RU" sz="3200" b="1" dirty="0"/>
              <a:t>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твоя родина?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384" y="2885555"/>
            <a:ext cx="6649016" cy="9290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Чого</a:t>
            </a:r>
            <a:r>
              <a:rPr lang="ru-RU" sz="3200" b="1" dirty="0"/>
              <a:t> </a:t>
            </a:r>
            <a:r>
              <a:rPr lang="ru-RU" sz="3200" b="1" dirty="0" err="1"/>
              <a:t>навчають</a:t>
            </a:r>
            <a:r>
              <a:rPr lang="ru-RU" sz="3200" b="1" dirty="0"/>
              <a:t> тебе </a:t>
            </a:r>
            <a:r>
              <a:rPr lang="ru-RU" sz="3200" b="1" dirty="0" err="1"/>
              <a:t>стосунки</a:t>
            </a:r>
            <a:r>
              <a:rPr lang="ru-RU" sz="3200" b="1" dirty="0"/>
              <a:t> у </a:t>
            </a:r>
            <a:r>
              <a:rPr lang="ru-RU" sz="3200" b="1" dirty="0" err="1"/>
              <a:t>твоїй</a:t>
            </a:r>
            <a:r>
              <a:rPr lang="ru-RU" sz="3200" b="1" dirty="0"/>
              <a:t> </a:t>
            </a:r>
            <a:r>
              <a:rPr lang="ru-RU" sz="3200" b="1" dirty="0" err="1"/>
              <a:t>сім’ї</a:t>
            </a:r>
            <a:r>
              <a:rPr lang="ru-RU" sz="3200" b="1" dirty="0"/>
              <a:t>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4463" y="3933558"/>
            <a:ext cx="6647937" cy="867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Як рідні допомагають тобі в житті? 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298" l="9942" r="92788">
                        <a14:foregroundMark x1="41715" y1="30303" x2="69006" y2="39141"/>
                        <a14:foregroundMark x1="60819" y1="47601" x2="39376" y2="45202"/>
                        <a14:foregroundMark x1="44444" y1="80556" x2="36257" y2="90278"/>
                        <a14:foregroundMark x1="66277" y1="78409" x2="57505" y2="91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23" b="8333"/>
          <a:stretch/>
        </p:blipFill>
        <p:spPr>
          <a:xfrm>
            <a:off x="8271665" y="1309920"/>
            <a:ext cx="2739589" cy="4153809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85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574130"/>
            <a:ext cx="10232572" cy="623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171" y="2345928"/>
            <a:ext cx="1685129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країна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802086"/>
            <a:ext cx="1079543" cy="1055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4000" b="1" dirty="0">
                <a:solidFill>
                  <a:schemeClr val="bg1"/>
                </a:solidFill>
              </a:rPr>
              <a:t>5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8371962" y="1337346"/>
            <a:ext cx="1831979" cy="22413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36171" y="1309920"/>
            <a:ext cx="6466115" cy="9682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1. Що, на твою думку, є основою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суспільства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Вибери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й обведи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відповідь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5288" y="2367700"/>
            <a:ext cx="1402101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сім’я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5907" y="2376180"/>
            <a:ext cx="2636379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група людей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152" y="2992141"/>
            <a:ext cx="6497376" cy="5865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2. До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спільнот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належиш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Напиши.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910" y="3652214"/>
            <a:ext cx="4929833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Сім’я, клас, </a:t>
            </a:r>
            <a:r>
              <a:rPr lang="uk-UA" sz="2800" b="1" dirty="0" smtClean="0">
                <a:solidFill>
                  <a:srgbClr val="FF0000"/>
                </a:solidFill>
              </a:rPr>
              <a:t>команда (гурток), громада.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4909" y="4750830"/>
            <a:ext cx="4929833" cy="9401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належить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людського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суспільства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Познач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2 клас\4 ЯДС\1 Грущинська\1 Людина в суспільстві\№004 Що таке суспільство\2024-06-12_183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61" y="3652214"/>
            <a:ext cx="5297300" cy="27594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22007" y="480111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2457" y="5884246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41775" y="589066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7952" y="5930412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25288" y="2367700"/>
            <a:ext cx="461534" cy="559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18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/>
      <p:bldP spid="17" grpId="0"/>
      <p:bldP spid="18" grpId="0"/>
      <p:bldP spid="1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2501" y="386314"/>
            <a:ext cx="9924977" cy="736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82501" y="1247360"/>
            <a:ext cx="7475699" cy="12927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 давніх часів люди зрозуміли, що разом вони стають сильнішими.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415" y="2519454"/>
            <a:ext cx="7475699" cy="18566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>
                <a:solidFill>
                  <a:prstClr val="white"/>
                </a:solidFill>
              </a:rPr>
              <a:t>З народження і протягом свого життя людина належить різним спільнотам. Така належність дає почуття захищеності, впевненості, допомагає розвиватися.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5415" y="4485554"/>
            <a:ext cx="8411871" cy="18273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>
                <a:solidFill>
                  <a:prstClr val="white"/>
                </a:solidFill>
              </a:rPr>
              <a:t>Суспільством можна назвати людей, які водночас належать до різних спільнот, але мають спільні культуру, територію, а також інтереси та цілі.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49" y="1247360"/>
            <a:ext cx="1724939" cy="39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64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7" y="451576"/>
            <a:ext cx="10156370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«Інтерв’ю»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51B524C-59DB-4919-9303-C936BD06E329}"/>
              </a:ext>
            </a:extLst>
          </p:cNvPr>
          <p:cNvSpPr/>
          <p:nvPr/>
        </p:nvSpPr>
        <p:spPr>
          <a:xfrm>
            <a:off x="1001487" y="1514818"/>
            <a:ext cx="3738612" cy="13111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є твій клас спільнотою</a:t>
            </a:r>
            <a:r>
              <a:rPr lang="uk-UA" sz="2800" b="1" dirty="0" smtClean="0"/>
              <a:t>?</a:t>
            </a:r>
            <a:endParaRPr lang="uk-UA" sz="2800" b="1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1D8C3491-9708-40EA-A943-8D1D02266EC3}"/>
              </a:ext>
            </a:extLst>
          </p:cNvPr>
          <p:cNvSpPr/>
          <p:nvPr/>
        </p:nvSpPr>
        <p:spPr>
          <a:xfrm>
            <a:off x="7860031" y="1526333"/>
            <a:ext cx="3614792" cy="1299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у вас спільні інтереси?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83094D12-AFB6-47FB-ACC3-2379992DB83E}"/>
              </a:ext>
            </a:extLst>
          </p:cNvPr>
          <p:cNvSpPr/>
          <p:nvPr/>
        </p:nvSpPr>
        <p:spPr>
          <a:xfrm>
            <a:off x="607122" y="3094993"/>
            <a:ext cx="3301621" cy="1832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Що найбільше </a:t>
            </a:r>
            <a:r>
              <a:rPr lang="uk-UA" sz="2800" b="1" dirty="0" smtClean="0">
                <a:solidFill>
                  <a:schemeClr val="bg1"/>
                </a:solidFill>
              </a:rPr>
              <a:t>тебе  </a:t>
            </a:r>
            <a:r>
              <a:rPr lang="uk-UA" sz="2800" b="1" dirty="0">
                <a:solidFill>
                  <a:schemeClr val="bg1"/>
                </a:solidFill>
              </a:rPr>
              <a:t>вразило чи здивувало під час уроку?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00AF619D-B011-4A09-88CA-71A61A7FE4F9}"/>
              </a:ext>
            </a:extLst>
          </p:cNvPr>
          <p:cNvSpPr/>
          <p:nvPr/>
        </p:nvSpPr>
        <p:spPr>
          <a:xfrm>
            <a:off x="7680462" y="4045006"/>
            <a:ext cx="3794361" cy="11683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Продовж </a:t>
            </a:r>
            <a:r>
              <a:rPr lang="uk-UA" sz="2800" b="1" dirty="0">
                <a:solidFill>
                  <a:schemeClr val="bg1"/>
                </a:solidFill>
              </a:rPr>
              <a:t>речення. Тепер я знаю, що 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4C370A-8450-4FF3-9B5F-B8EF247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8316" r="14256" b="15609"/>
          <a:stretch/>
        </p:blipFill>
        <p:spPr>
          <a:xfrm>
            <a:off x="3908743" y="1375120"/>
            <a:ext cx="4212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4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79714" y="494529"/>
            <a:ext cx="10374086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«Ранець – м'ясорубка – 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714" y="1568065"/>
            <a:ext cx="3041907" cy="26483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42" y="1556933"/>
            <a:ext cx="2774030" cy="2367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41" y="1556933"/>
            <a:ext cx="2953259" cy="2607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961715" y="4548083"/>
            <a:ext cx="3059906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</a:rPr>
              <a:t>знання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023351"/>
            <a:ext cx="2774030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над цим варто замислитися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0541" y="4548084"/>
            <a:ext cx="2768431" cy="12003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це мені  потрібно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91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295" y="574475"/>
            <a:ext cx="9942653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Аутотренінг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18602" y="1484312"/>
            <a:ext cx="5100818" cy="10605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Щоб урок нам розпочати,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Треба разом промовляти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682868" y="2650261"/>
            <a:ext cx="5100818" cy="3067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«Я </a:t>
            </a:r>
            <a:r>
              <a:rPr lang="uk-UA" sz="2800" b="1" dirty="0"/>
              <a:t>уважний і серйозний,</a:t>
            </a:r>
            <a:endParaRPr lang="ru-RU" sz="2800" b="1" dirty="0"/>
          </a:p>
          <a:p>
            <a:r>
              <a:rPr lang="uk-UA" sz="2800" b="1" dirty="0"/>
              <a:t>Хоч іще малого зросту.</a:t>
            </a:r>
            <a:endParaRPr lang="ru-RU" sz="2800" b="1" dirty="0"/>
          </a:p>
          <a:p>
            <a:r>
              <a:rPr lang="uk-UA" sz="2800" b="1" dirty="0"/>
              <a:t>Зараз з силами зберусь,</a:t>
            </a:r>
            <a:endParaRPr lang="ru-RU" sz="2800" b="1" dirty="0"/>
          </a:p>
          <a:p>
            <a:r>
              <a:rPr lang="uk-UA" sz="2800" b="1" dirty="0"/>
              <a:t>Я нічого не боюсь.</a:t>
            </a:r>
            <a:endParaRPr lang="ru-RU" sz="2800" b="1" dirty="0"/>
          </a:p>
          <a:p>
            <a:r>
              <a:rPr lang="uk-UA" sz="2800" b="1" dirty="0"/>
              <a:t>Впевнений, кмітливий я,</a:t>
            </a:r>
            <a:endParaRPr lang="ru-RU" sz="2800" b="1" dirty="0"/>
          </a:p>
          <a:p>
            <a:r>
              <a:rPr lang="uk-UA" sz="2800" b="1" dirty="0"/>
              <a:t>Хочу отримати знання» </a:t>
            </a:r>
            <a:endParaRPr lang="ru-RU" sz="2800" b="1" dirty="0"/>
          </a:p>
        </p:txBody>
      </p:sp>
      <p:pic>
        <p:nvPicPr>
          <p:cNvPr id="2051" name="Picture 3" descr="D:\Картинки до тестів\Людина\Діти з книж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3" y="1473346"/>
            <a:ext cx="3823736" cy="419896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355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51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18227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08314" y="592500"/>
            <a:ext cx="9819439" cy="733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1440838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0753" y="1458687"/>
            <a:ext cx="6161313" cy="8909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Поміркуй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не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існувати</a:t>
            </a:r>
            <a:r>
              <a:rPr lang="ru-RU" sz="2400" b="1" dirty="0"/>
              <a:t> поза </a:t>
            </a:r>
            <a:r>
              <a:rPr lang="ru-RU" sz="2400" b="1" dirty="0" err="1"/>
              <a:t>спільнотою</a:t>
            </a:r>
            <a:r>
              <a:rPr lang="ru-RU" sz="2400" b="1" dirty="0"/>
              <a:t> людей і поза природою?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0753" y="2511706"/>
            <a:ext cx="6161313" cy="9844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Тому що людина є частиною спільноти людей і частиною природи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0753" y="3618970"/>
            <a:ext cx="6161313" cy="189439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Сьогодні на </a:t>
            </a:r>
            <a:r>
              <a:rPr lang="uk-UA" sz="2400" b="1" dirty="0" err="1" smtClean="0"/>
              <a:t>уроці</a:t>
            </a:r>
            <a:r>
              <a:rPr lang="uk-UA" sz="2400" b="1" dirty="0" smtClean="0"/>
              <a:t> ти дізнаєшся, </a:t>
            </a:r>
          </a:p>
          <a:p>
            <a:pPr algn="ctr"/>
            <a:r>
              <a:rPr lang="uk-UA" sz="2400" b="1" dirty="0" smtClean="0"/>
              <a:t>що означає слово «суспільство»; </a:t>
            </a:r>
          </a:p>
          <a:p>
            <a:pPr algn="ctr"/>
            <a:r>
              <a:rPr lang="uk-UA" sz="2400" b="1" dirty="0" smtClean="0"/>
              <a:t>з’ясуєш, як культурна поведінка допомагає в стосунках між людьми та природою.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89110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35653" y="342718"/>
            <a:ext cx="8732066" cy="6805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 </a:t>
            </a:r>
            <a:r>
              <a:rPr lang="uk-UA" sz="3600" b="1" dirty="0" smtClean="0">
                <a:solidFill>
                  <a:schemeClr val="bg1"/>
                </a:solidFill>
              </a:rPr>
              <a:t>вірш і скажи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3849" y="1629486"/>
            <a:ext cx="5254629" cy="4087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Повітря</a:t>
            </a:r>
            <a:r>
              <a:rPr lang="ru-RU" sz="3200" b="1" dirty="0"/>
              <a:t>, земля і вода — </a:t>
            </a:r>
            <a:r>
              <a:rPr lang="ru-RU" sz="3200" b="1" dirty="0" err="1"/>
              <a:t>це</a:t>
            </a:r>
            <a:r>
              <a:rPr lang="ru-RU" sz="3200" b="1" dirty="0"/>
              <a:t> Природа.</a:t>
            </a:r>
          </a:p>
          <a:p>
            <a:pPr algn="ctr"/>
            <a:r>
              <a:rPr lang="ru-RU" sz="3200" b="1" dirty="0"/>
              <a:t>Природа — </a:t>
            </a:r>
            <a:r>
              <a:rPr lang="ru-RU" sz="3200" b="1" dirty="0" err="1"/>
              <a:t>це</a:t>
            </a:r>
            <a:r>
              <a:rPr lang="ru-RU" sz="3200" b="1" dirty="0"/>
              <a:t> Я.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І </a:t>
            </a:r>
            <a:r>
              <a:rPr lang="ru-RU" sz="3200" b="1" dirty="0" err="1"/>
              <a:t>ти</a:t>
            </a:r>
            <a:r>
              <a:rPr lang="ru-RU" sz="3200" b="1" dirty="0"/>
              <a:t> — </a:t>
            </a:r>
            <a:r>
              <a:rPr lang="ru-RU" sz="3200" b="1" dirty="0" err="1"/>
              <a:t>це</a:t>
            </a:r>
            <a:r>
              <a:rPr lang="ru-RU" sz="3200" b="1" dirty="0"/>
              <a:t> Природа.</a:t>
            </a:r>
          </a:p>
          <a:p>
            <a:pPr algn="ctr"/>
            <a:r>
              <a:rPr lang="ru-RU" sz="3200" b="1" dirty="0" err="1"/>
              <a:t>Пустелі</a:t>
            </a:r>
            <a:r>
              <a:rPr lang="ru-RU" sz="3200" b="1" dirty="0"/>
              <a:t> і гори, </a:t>
            </a:r>
            <a:r>
              <a:rPr lang="ru-RU" sz="3200" b="1" dirty="0" smtClean="0"/>
              <a:t>поля </a:t>
            </a:r>
            <a:r>
              <a:rPr lang="ru-RU" sz="3200" b="1" dirty="0"/>
              <a:t>і </a:t>
            </a:r>
            <a:r>
              <a:rPr lang="ru-RU" sz="3200" b="1" dirty="0" err="1"/>
              <a:t>ліси</a:t>
            </a:r>
            <a:r>
              <a:rPr lang="ru-RU" sz="3200" b="1" dirty="0"/>
              <a:t>.</a:t>
            </a:r>
          </a:p>
          <a:p>
            <a:pPr algn="ctr"/>
            <a:r>
              <a:rPr lang="ru-RU" sz="3200" b="1" dirty="0"/>
              <a:t>І ми — </a:t>
            </a:r>
            <a:r>
              <a:rPr lang="ru-RU" sz="3200" b="1" dirty="0" err="1"/>
              <a:t>тільки</a:t>
            </a:r>
            <a:r>
              <a:rPr lang="ru-RU" sz="3200" b="1" dirty="0"/>
              <a:t> </a:t>
            </a:r>
            <a:r>
              <a:rPr lang="ru-RU" sz="3200" b="1" dirty="0" err="1"/>
              <a:t>частка</a:t>
            </a:r>
            <a:r>
              <a:rPr lang="ru-RU" sz="3200" b="1" dirty="0"/>
              <a:t> </a:t>
            </a:r>
            <a:r>
              <a:rPr lang="ru-RU" sz="3200" b="1" dirty="0" err="1"/>
              <a:t>цієї</a:t>
            </a:r>
            <a:r>
              <a:rPr lang="ru-RU" sz="3200" b="1" dirty="0"/>
              <a:t> </a:t>
            </a:r>
            <a:r>
              <a:rPr lang="ru-RU" sz="3200" b="1" dirty="0" err="1"/>
              <a:t>краси</a:t>
            </a:r>
            <a:r>
              <a:rPr lang="ru-RU" sz="3200" b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9" b="7768"/>
          <a:stretch/>
        </p:blipFill>
        <p:spPr>
          <a:xfrm>
            <a:off x="6486774" y="1629486"/>
            <a:ext cx="4796214" cy="4087096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67557" y="1113856"/>
            <a:ext cx="6700939" cy="4718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Чи може існувати життя без природи?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8083" y="5510575"/>
            <a:ext cx="5328691" cy="97124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Жива і нежива природа існують у постійному взаємозв’язку.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642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4101" y="506004"/>
            <a:ext cx="8159348" cy="8873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3133" y="1551460"/>
            <a:ext cx="3217261" cy="71508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СУ</a:t>
            </a:r>
            <a:r>
              <a:rPr lang="uk-UA" sz="3600" b="1" dirty="0">
                <a:solidFill>
                  <a:srgbClr val="C00000"/>
                </a:solidFill>
              </a:rPr>
              <a:t>СПІЛ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ЬСТВО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4663" y="2266549"/>
            <a:ext cx="3119756" cy="71508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СПІЛ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КУВАННЯ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" b="8169"/>
          <a:stretch/>
        </p:blipFill>
        <p:spPr>
          <a:xfrm>
            <a:off x="9549114" y="393181"/>
            <a:ext cx="2084822" cy="239394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">
            <a:extLst>
              <a:ext uri="{FF2B5EF4-FFF2-40B4-BE49-F238E27FC236}">
                <a16:creationId xmlns:a16="http://schemas.microsoft.com/office/drawing/2014/main" xmlns="" id="{ADCA6D74-F568-404F-A777-BAA6496FFA23}"/>
              </a:ext>
            </a:extLst>
          </p:cNvPr>
          <p:cNvSpPr/>
          <p:nvPr/>
        </p:nvSpPr>
        <p:spPr>
          <a:xfrm>
            <a:off x="2797781" y="3125671"/>
            <a:ext cx="7075424" cy="12611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жодне</a:t>
            </a:r>
            <a:r>
              <a:rPr lang="ru-RU" sz="2800" b="1" dirty="0"/>
              <a:t> суспільство не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існувати</a:t>
            </a:r>
            <a:r>
              <a:rPr lang="ru-RU" sz="2800" b="1" dirty="0"/>
              <a:t> без </a:t>
            </a:r>
            <a:r>
              <a:rPr lang="ru-RU" sz="2800" b="1" dirty="0" err="1"/>
              <a:t>спілкування</a:t>
            </a:r>
            <a:r>
              <a:rPr lang="ru-RU" sz="2800" b="1" dirty="0"/>
              <a:t> людей </a:t>
            </a:r>
            <a:r>
              <a:rPr lang="ru-RU" sz="2800" b="1" dirty="0" err="1"/>
              <a:t>між</a:t>
            </a:r>
            <a:r>
              <a:rPr lang="ru-RU" sz="2800" b="1" dirty="0"/>
              <a:t> собою?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51544" y="1590151"/>
            <a:ext cx="2556106" cy="11969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Чим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подібні слова?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04841" y="4480229"/>
            <a:ext cx="7316578" cy="181243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Люди спілкуються, щоб почути, побачити, відчути </a:t>
            </a:r>
            <a:r>
              <a:rPr lang="uk-UA" sz="2800" b="1" dirty="0"/>
              <a:t>нові </a:t>
            </a:r>
            <a:r>
              <a:rPr lang="uk-UA" sz="2800" b="1" dirty="0" smtClean="0"/>
              <a:t>враження, почуття, знання </a:t>
            </a:r>
            <a:r>
              <a:rPr lang="uk-UA" sz="2800" b="1" dirty="0"/>
              <a:t>та </a:t>
            </a:r>
            <a:r>
              <a:rPr lang="uk-UA" sz="2800" b="1" dirty="0" smtClean="0"/>
              <a:t>поділитися </a:t>
            </a:r>
            <a:r>
              <a:rPr lang="uk-UA" sz="2800" b="1" dirty="0"/>
              <a:t>з кимось власними переживаннями і думками.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18272" b="8060"/>
          <a:stretch/>
        </p:blipFill>
        <p:spPr>
          <a:xfrm>
            <a:off x="527050" y="1814227"/>
            <a:ext cx="1924461" cy="38323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3356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7053" y="494528"/>
            <a:ext cx="9467776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8C8CE9-DEEF-4DC6-9315-AA1EBFD4B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9" y="1181641"/>
            <a:ext cx="10175055" cy="5111023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A5A203C-42B0-4175-9103-135DDFC1F04F}"/>
              </a:ext>
            </a:extLst>
          </p:cNvPr>
          <p:cNvSpPr/>
          <p:nvPr/>
        </p:nvSpPr>
        <p:spPr>
          <a:xfrm>
            <a:off x="2029951" y="1732069"/>
            <a:ext cx="6028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Слово «Суспільство»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означає спільноту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людей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котрі взаємодіють між собою, і впливають одне на одного. </a:t>
            </a:r>
            <a:endParaRPr lang="uk-U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9904" y="4045895"/>
            <a:ext cx="666701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Тобто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суспільстві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люди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залежать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одне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одного,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допомагають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одне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одному. 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Спільнота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 люди,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об'єднані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спільними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ідеями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інтересами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724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0887" y="1258074"/>
            <a:ext cx="8779948" cy="96043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Наприклад, бджоли у вулику,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мурахи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в мурашнику.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їх об’єднує? Як вони спілкуються?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87" y="2311108"/>
            <a:ext cx="3863333" cy="28975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Віра Сенчина. „Мурашина держава” – Колос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01" y="2309471"/>
            <a:ext cx="3863334" cy="28975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7428" y="494528"/>
            <a:ext cx="9828618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 природі теж є </a:t>
            </a:r>
            <a:r>
              <a:rPr lang="uk-UA" sz="4000" b="1" dirty="0" smtClean="0">
                <a:solidFill>
                  <a:schemeClr val="bg1"/>
                </a:solidFill>
              </a:rPr>
              <a:t>спільноти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0887" y="5206971"/>
            <a:ext cx="8779948" cy="11591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Цих комах об’єднує спільна робота всієї спільноти сім’ї.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них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є своя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мова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якою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спілкуються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між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собою.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мова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жестів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рухів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тіла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виділяють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спеціальні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феромони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89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к устроен оркестр • Arza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86" y="2014654"/>
            <a:ext cx="2168055" cy="21680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7428" y="1380494"/>
            <a:ext cx="9828618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Назви, які бувають спільноти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людей, об’єднаних спільними інтересами.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54" y="2014654"/>
            <a:ext cx="2989530" cy="21097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8" y="4206193"/>
            <a:ext cx="1859143" cy="193603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" b="12786"/>
          <a:stretch/>
        </p:blipFill>
        <p:spPr>
          <a:xfrm>
            <a:off x="7677901" y="1948474"/>
            <a:ext cx="3063405" cy="21076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7428" y="494528"/>
            <a:ext cx="9828618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4100" y="4153024"/>
            <a:ext cx="2004786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Родина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2591" y="5564001"/>
            <a:ext cx="1636295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Клас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9206" y="2014654"/>
            <a:ext cx="1985523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Команда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utoShape 2" descr="Венгерский симфонический оркест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0421" y="1948474"/>
            <a:ext cx="1830541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Оркестр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22579" y="4395911"/>
            <a:ext cx="2306748" cy="1261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 </a:t>
            </a:r>
            <a:r>
              <a:rPr lang="uk-UA" sz="2400" b="1" dirty="0">
                <a:solidFill>
                  <a:schemeClr val="bg1"/>
                </a:solidFill>
              </a:rPr>
              <a:t>яких </a:t>
            </a:r>
            <a:r>
              <a:rPr lang="uk-UA" sz="2400" b="1" dirty="0" smtClean="0">
                <a:solidFill>
                  <a:schemeClr val="bg1"/>
                </a:solidFill>
              </a:rPr>
              <a:t>спільнот належиш </a:t>
            </a:r>
            <a:r>
              <a:rPr lang="uk-UA" sz="2400" b="1" dirty="0">
                <a:solidFill>
                  <a:schemeClr val="bg1"/>
                </a:solidFill>
              </a:rPr>
              <a:t>ти?</a:t>
            </a:r>
          </a:p>
        </p:txBody>
      </p:sp>
      <p:pic>
        <p:nvPicPr>
          <p:cNvPr id="1030" name="Picture 6" descr="ВИВЧАЮ СВОЄ МІСТО (СЕЛО), ЗАПАМ'ЯТОВУЮ АДРЕСУ - Природа рідного краю -  Підручник - Я досліджую світ 1 клас Частина 2 - М. С. Вашуленко - Освіта  20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00" y="4202848"/>
            <a:ext cx="3513328" cy="14695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17713" y="5711970"/>
            <a:ext cx="3172335" cy="9396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Громада міста чи села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711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649</Words>
  <Application>Microsoft Office PowerPoint</Application>
  <PresentationFormat>Произвольный</PresentationFormat>
  <Paragraphs>123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урок. Аутотренінг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88</cp:revision>
  <dcterms:created xsi:type="dcterms:W3CDTF">2018-01-05T16:38:53Z</dcterms:created>
  <dcterms:modified xsi:type="dcterms:W3CDTF">2024-09-07T08:17:21Z</dcterms:modified>
</cp:coreProperties>
</file>