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23" r:id="rId3"/>
    <p:sldId id="322" r:id="rId4"/>
    <p:sldId id="321" r:id="rId5"/>
    <p:sldId id="306" r:id="rId6"/>
    <p:sldId id="307" r:id="rId7"/>
    <p:sldId id="287" r:id="rId8"/>
    <p:sldId id="308" r:id="rId9"/>
    <p:sldId id="309" r:id="rId10"/>
    <p:sldId id="312" r:id="rId11"/>
    <p:sldId id="317" r:id="rId12"/>
    <p:sldId id="316" r:id="rId13"/>
    <p:sldId id="324" r:id="rId14"/>
    <p:sldId id="288" r:id="rId15"/>
    <p:sldId id="31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71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08543" y="4207328"/>
            <a:ext cx="9720713" cy="1940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Як потрібно поводитися </a:t>
            </a:r>
            <a:endParaRPr lang="uk-UA" sz="5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5400" b="1" dirty="0" smtClean="0">
                <a:solidFill>
                  <a:schemeClr val="accent6">
                    <a:lumMod val="75000"/>
                  </a:schemeClr>
                </a:solidFill>
              </a:rPr>
              <a:t>серед 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людей?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34" y="861133"/>
            <a:ext cx="3716877" cy="299323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546694" y="889022"/>
            <a:ext cx="3382562" cy="17366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досліджую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в суспільстві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5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186106" y="1527443"/>
            <a:ext cx="5121729" cy="943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порушують діти  правила поведінки на перерві?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08E7B18-94B1-44DF-B785-CA0DBA2BC6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1" b="19822"/>
          <a:stretch/>
        </p:blipFill>
        <p:spPr>
          <a:xfrm>
            <a:off x="1199402" y="2640230"/>
            <a:ext cx="4585325" cy="288000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45006A45-F75E-42AC-B042-831AAF57F2E3}"/>
              </a:ext>
            </a:extLst>
          </p:cNvPr>
          <p:cNvSpPr/>
          <p:nvPr/>
        </p:nvSpPr>
        <p:spPr>
          <a:xfrm>
            <a:off x="3492065" y="5543380"/>
            <a:ext cx="5515899" cy="7062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Чому не можна бігати під час перерви? 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1201" y="1527443"/>
            <a:ext cx="5121729" cy="94307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Чи існують правила, які потрібно виконувати на перерві? Які?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31201" y="625157"/>
            <a:ext cx="10243458" cy="844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Учні\Вічливіст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919" y="2640230"/>
            <a:ext cx="3688080" cy="278587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2481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2395" y="494529"/>
            <a:ext cx="10212547" cy="8770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Пам’ятай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32394" y="1463992"/>
            <a:ext cx="10212547" cy="10940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Думай, як люди оцінюють твій вчинок. Запам’ятай, що не все, що приємне для тебе, так само приємне і бажане для інших.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7314" y="2671332"/>
            <a:ext cx="4052687" cy="8552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Умій підтримати людину, коли в неї трапилася біда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0" r="2260" b="7647"/>
          <a:stretch/>
        </p:blipFill>
        <p:spPr>
          <a:xfrm>
            <a:off x="757315" y="3569089"/>
            <a:ext cx="4052687" cy="29510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7088128" y="2671332"/>
            <a:ext cx="3492454" cy="85529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завдавай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іншим зла, кривди, болю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28" y="3526631"/>
            <a:ext cx="3492454" cy="299353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400538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800" y="459805"/>
            <a:ext cx="10419889" cy="8481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З’єднаємо </a:t>
            </a:r>
            <a:r>
              <a:rPr lang="uk-UA" sz="4000" b="1" dirty="0" smtClean="0">
                <a:solidFill>
                  <a:schemeClr val="bg1"/>
                </a:solidFill>
              </a:rPr>
              <a:t>частини прислів’я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88962" y="1775805"/>
            <a:ext cx="3865946" cy="7403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Життя дане для </a:t>
            </a:r>
            <a:endParaRPr lang="ru-RU" sz="3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86223" y="4944504"/>
            <a:ext cx="4955461" cy="65764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добрих справ.</a:t>
            </a:r>
            <a:endParaRPr lang="ru-RU" sz="36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88969" y="2787557"/>
            <a:ext cx="3865946" cy="7468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Добрі справи</a:t>
            </a:r>
            <a:endParaRPr lang="ru-RU" sz="36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86218" y="2771470"/>
            <a:ext cx="4955461" cy="7629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прикрашають людину.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8969" y="3949080"/>
            <a:ext cx="3865946" cy="65764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Що посієш, </a:t>
            </a:r>
            <a:endParaRPr lang="ru-RU" sz="36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6226" y="1752656"/>
            <a:ext cx="4955460" cy="74038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те й пожнеш.</a:t>
            </a:r>
            <a:endParaRPr lang="ru-RU" sz="36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88962" y="4944504"/>
            <a:ext cx="3865946" cy="65764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 добро</a:t>
            </a:r>
            <a:endParaRPr lang="ru-RU" sz="36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6222" y="3787844"/>
            <a:ext cx="4955457" cy="746896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добром платять.</a:t>
            </a:r>
            <a:endParaRPr lang="ru-RU" sz="36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446843" y="1192645"/>
            <a:ext cx="4819891" cy="5831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Поясни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як ти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їх розумієш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>
            <a:stCxn id="6" idx="3"/>
            <a:endCxn id="8" idx="1"/>
          </p:cNvCxnSpPr>
          <p:nvPr/>
        </p:nvCxnSpPr>
        <p:spPr>
          <a:xfrm>
            <a:off x="5254908" y="2145999"/>
            <a:ext cx="1031315" cy="3127329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3"/>
            <a:endCxn id="11" idx="1"/>
          </p:cNvCxnSpPr>
          <p:nvPr/>
        </p:nvCxnSpPr>
        <p:spPr>
          <a:xfrm flipV="1">
            <a:off x="5254915" y="3152962"/>
            <a:ext cx="1031303" cy="804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254915" y="1972375"/>
            <a:ext cx="949115" cy="248387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4" idx="3"/>
            <a:endCxn id="15" idx="1"/>
          </p:cNvCxnSpPr>
          <p:nvPr/>
        </p:nvCxnSpPr>
        <p:spPr>
          <a:xfrm flipV="1">
            <a:off x="5254908" y="4161292"/>
            <a:ext cx="1031314" cy="1112036"/>
          </a:xfrm>
          <a:prstGeom prst="straightConnector1">
            <a:avLst/>
          </a:prstGeom>
          <a:ln w="57150">
            <a:solidFill>
              <a:srgbClr val="C31D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9" r="56473" b="9484"/>
          <a:stretch/>
        </p:blipFill>
        <p:spPr>
          <a:xfrm flipH="1">
            <a:off x="135528" y="4387996"/>
            <a:ext cx="1372543" cy="242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027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36171" y="574130"/>
            <a:ext cx="10232572" cy="623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6171" y="2403803"/>
            <a:ext cx="3583053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А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ображати інших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802086"/>
            <a:ext cx="1079543" cy="10559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r>
              <a:rPr lang="ru-RU" sz="4000" b="1" dirty="0">
                <a:solidFill>
                  <a:schemeClr val="bg1"/>
                </a:solidFill>
              </a:rPr>
              <a:t>5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3" b="7647"/>
          <a:stretch/>
        </p:blipFill>
        <p:spPr>
          <a:xfrm>
            <a:off x="9633603" y="1346918"/>
            <a:ext cx="1831979" cy="224138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36171" y="1309920"/>
            <a:ext cx="7953186" cy="96829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означає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жити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по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совісті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Вибери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й обведи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відповіді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вважаєш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правильними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6171" y="3065708"/>
            <a:ext cx="538867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дотримуватися своєї обіцянки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170" y="3741992"/>
            <a:ext cx="6552649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доброзичливо спілкуватися з іншими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57804" y="3065708"/>
            <a:ext cx="461534" cy="559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36171" y="4406837"/>
            <a:ext cx="5388670" cy="52322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Г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бути щирим/щирою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57804" y="3741992"/>
            <a:ext cx="461534" cy="559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857804" y="4406837"/>
            <a:ext cx="461534" cy="559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509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25709"/>
            <a:ext cx="10011297" cy="759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Для роздумів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8092" y="1422157"/>
            <a:ext cx="7241508" cy="869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/>
              <a:t>може</a:t>
            </a:r>
            <a:r>
              <a:rPr lang="ru-RU" sz="2800" b="1" dirty="0"/>
              <a:t> </a:t>
            </a:r>
            <a:r>
              <a:rPr lang="ru-RU" sz="2800" b="1" dirty="0" err="1"/>
              <a:t>грубість</a:t>
            </a:r>
            <a:r>
              <a:rPr lang="ru-RU" sz="2800" b="1" dirty="0"/>
              <a:t> бути будь-коли </a:t>
            </a:r>
            <a:r>
              <a:rPr lang="ru-RU" sz="2800" b="1" dirty="0" err="1"/>
              <a:t>доречною</a:t>
            </a:r>
            <a:r>
              <a:rPr lang="ru-RU" sz="2800" b="1" dirty="0"/>
              <a:t>?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0767" y="3797805"/>
            <a:ext cx="5607355" cy="936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Як подолати байдужість? 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" b="7451"/>
          <a:stretch/>
        </p:blipFill>
        <p:spPr>
          <a:xfrm>
            <a:off x="8590856" y="1445308"/>
            <a:ext cx="2671311" cy="4054933"/>
          </a:xfrm>
          <a:prstGeom prst="rect">
            <a:avLst/>
          </a:prstGeom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20767" y="2446335"/>
            <a:ext cx="5607355" cy="11649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означає</a:t>
            </a:r>
            <a:r>
              <a:rPr lang="ru-RU" sz="2800" b="1" dirty="0"/>
              <a:t> — «</a:t>
            </a:r>
            <a:r>
              <a:rPr lang="ru-RU" sz="2800" b="1" dirty="0" err="1"/>
              <a:t>жити</a:t>
            </a:r>
            <a:r>
              <a:rPr lang="ru-RU" sz="2800" b="1" dirty="0"/>
              <a:t> по </a:t>
            </a:r>
            <a:r>
              <a:rPr lang="ru-RU" sz="2800" b="1" dirty="0" err="1"/>
              <a:t>совісті</a:t>
            </a:r>
            <a:r>
              <a:rPr lang="ru-RU" sz="2800" b="1" dirty="0"/>
              <a:t>»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вчиняти</a:t>
            </a:r>
            <a:r>
              <a:rPr lang="ru-RU" sz="2800" b="1" dirty="0"/>
              <a:t> </a:t>
            </a:r>
            <a:r>
              <a:rPr lang="ru-RU" sz="2800" b="1" dirty="0" err="1"/>
              <a:t>порядно</a:t>
            </a:r>
            <a:r>
              <a:rPr lang="ru-RU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326435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109752" y="1605593"/>
              <a:ext cx="17362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01539" y="1605593"/>
              <a:ext cx="17593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69" y="4110680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232379" y="4277166"/>
              <a:ext cx="173620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69466" y="4310292"/>
              <a:ext cx="1655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rgbClr val="7030A0"/>
                  </a:solidFill>
                </a:rPr>
                <a:t>Труднощі виникали…</a:t>
              </a:r>
              <a:endParaRPr lang="ru-RU" sz="2000" dirty="0">
                <a:solidFill>
                  <a:srgbClr val="7030A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98155" y="494529"/>
            <a:ext cx="10028346" cy="8134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275071" y="2215327"/>
            <a:ext cx="4310576" cy="4234022"/>
          </a:xfrm>
          <a:prstGeom prst="rect">
            <a:avLst/>
          </a:prstGeom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6823046" y="1203767"/>
            <a:ext cx="5214626" cy="923330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600" i="1" dirty="0">
                <a:solidFill>
                  <a:schemeClr val="accent6">
                    <a:lumMod val="75000"/>
                  </a:schemeClr>
                </a:solidFill>
              </a:rPr>
              <a:t>(для відкриття по листі варто натиснути)</a:t>
            </a:r>
          </a:p>
        </p:txBody>
      </p:sp>
    </p:spTree>
    <p:extLst>
      <p:ext uri="{BB962C8B-B14F-4D97-AF65-F5344CB8AC3E}">
        <p14:creationId xmlns:p14="http://schemas.microsoft.com/office/powerpoint/2010/main" val="29293842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53295" y="574475"/>
            <a:ext cx="9942653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</a:t>
            </a:r>
            <a:r>
              <a:rPr lang="uk-UA" sz="4000" b="1" dirty="0" smtClean="0">
                <a:solidFill>
                  <a:schemeClr val="bg1"/>
                </a:solidFill>
              </a:rPr>
              <a:t>урок. Аутотренінг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5618602" y="1484312"/>
            <a:ext cx="5100818" cy="106058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Щоб урок нам розпочати,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Треба разом промовляти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68075" y="7146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 smtClean="0"/>
              <a:t> </a:t>
            </a:r>
            <a:endParaRPr lang="ru-RU" dirty="0"/>
          </a:p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5682868" y="2650261"/>
            <a:ext cx="5100818" cy="30674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b="1" dirty="0" smtClean="0"/>
              <a:t>«Я </a:t>
            </a:r>
            <a:r>
              <a:rPr lang="uk-UA" sz="2800" b="1" dirty="0"/>
              <a:t>уважний і серйозний,</a:t>
            </a:r>
            <a:endParaRPr lang="ru-RU" sz="2800" b="1" dirty="0"/>
          </a:p>
          <a:p>
            <a:r>
              <a:rPr lang="uk-UA" sz="2800" b="1" dirty="0"/>
              <a:t>Хоч іще малого зросту.</a:t>
            </a:r>
            <a:endParaRPr lang="ru-RU" sz="2800" b="1" dirty="0"/>
          </a:p>
          <a:p>
            <a:r>
              <a:rPr lang="uk-UA" sz="2800" b="1" dirty="0"/>
              <a:t>Зараз з силами зберусь,</a:t>
            </a:r>
            <a:endParaRPr lang="ru-RU" sz="2800" b="1" dirty="0"/>
          </a:p>
          <a:p>
            <a:r>
              <a:rPr lang="uk-UA" sz="2800" b="1" dirty="0"/>
              <a:t>Я нічого не боюсь.</a:t>
            </a:r>
            <a:endParaRPr lang="ru-RU" sz="2800" b="1" dirty="0"/>
          </a:p>
          <a:p>
            <a:r>
              <a:rPr lang="uk-UA" sz="2800" b="1" dirty="0"/>
              <a:t>Впевнений, кмітливий я,</a:t>
            </a:r>
            <a:endParaRPr lang="ru-RU" sz="2800" b="1" dirty="0"/>
          </a:p>
          <a:p>
            <a:r>
              <a:rPr lang="uk-UA" sz="2800" b="1" dirty="0"/>
              <a:t>Хочу отримати знання» </a:t>
            </a:r>
            <a:endParaRPr lang="ru-RU" sz="2800" b="1" dirty="0"/>
          </a:p>
        </p:txBody>
      </p:sp>
      <p:pic>
        <p:nvPicPr>
          <p:cNvPr id="2051" name="Picture 3" descr="D:\Картинки до тестів\Людина\Діти з 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33" y="1473346"/>
            <a:ext cx="3823736" cy="419896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7965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7" y="495119"/>
            <a:ext cx="10526484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7" y="2737543"/>
            <a:ext cx="3122072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232243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232243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232243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476" y="2664385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2" y="2664385"/>
            <a:ext cx="2967736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2967737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2981777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2967737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32628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018227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08314" y="592500"/>
            <a:ext cx="9819439" cy="7334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Слово вчителя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57" y="1440838"/>
            <a:ext cx="2841696" cy="435626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0753" y="1458686"/>
            <a:ext cx="6161313" cy="10298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Поміркуй</a:t>
            </a:r>
            <a:r>
              <a:rPr lang="ru-RU" sz="2800" b="1" dirty="0" smtClean="0"/>
              <a:t>, яка </a:t>
            </a:r>
            <a:r>
              <a:rPr lang="ru-RU" sz="2800" b="1" dirty="0" err="1"/>
              <a:t>поведінка</a:t>
            </a:r>
            <a:r>
              <a:rPr lang="ru-RU" sz="2800" b="1" dirty="0"/>
              <a:t> </a:t>
            </a:r>
            <a:r>
              <a:rPr lang="ru-RU" sz="2800" b="1" dirty="0" err="1"/>
              <a:t>притаманна</a:t>
            </a:r>
            <a:r>
              <a:rPr lang="ru-RU" sz="2800" b="1" dirty="0"/>
              <a:t> </a:t>
            </a:r>
            <a:r>
              <a:rPr lang="ru-RU" sz="2800" b="1" dirty="0" err="1"/>
              <a:t>чемній</a:t>
            </a:r>
            <a:r>
              <a:rPr lang="ru-RU" sz="2800" b="1" dirty="0"/>
              <a:t> і </a:t>
            </a:r>
            <a:r>
              <a:rPr lang="ru-RU" sz="2800" b="1" dirty="0" err="1"/>
              <a:t>вихованій</a:t>
            </a:r>
            <a:r>
              <a:rPr lang="ru-RU" sz="2800" b="1" dirty="0"/>
              <a:t> </a:t>
            </a:r>
            <a:r>
              <a:rPr lang="ru-RU" sz="2800" b="1" dirty="0" err="1"/>
              <a:t>дитині</a:t>
            </a:r>
            <a:r>
              <a:rPr lang="ru-RU" sz="2800" b="1" dirty="0"/>
              <a:t>?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0754" y="2488557"/>
            <a:ext cx="6161314" cy="636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виявляєш</a:t>
            </a:r>
            <a:r>
              <a:rPr lang="ru-RU" sz="2800" b="1" dirty="0"/>
              <a:t> </a:t>
            </a:r>
            <a:r>
              <a:rPr lang="ru-RU" sz="2800" b="1" dirty="0" err="1"/>
              <a:t>повагу</a:t>
            </a:r>
            <a:r>
              <a:rPr lang="ru-RU" sz="2800" b="1" dirty="0"/>
              <a:t> до </a:t>
            </a:r>
            <a:r>
              <a:rPr lang="ru-RU" sz="2800" b="1" dirty="0" err="1"/>
              <a:t>дорослих</a:t>
            </a:r>
            <a:r>
              <a:rPr lang="ru-RU" sz="2800" b="1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40751" y="4155312"/>
            <a:ext cx="6161313" cy="1955600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Сьогодні на </a:t>
            </a:r>
            <a:r>
              <a:rPr lang="uk-UA" sz="2800" b="1" dirty="0" err="1" smtClean="0"/>
              <a:t>уроці</a:t>
            </a:r>
            <a:r>
              <a:rPr lang="uk-UA" sz="2800" b="1" dirty="0" smtClean="0"/>
              <a:t> ти дізнаєшся, </a:t>
            </a:r>
          </a:p>
          <a:p>
            <a:pPr algn="ctr"/>
            <a:r>
              <a:rPr lang="uk-UA" sz="2800" b="1" dirty="0" smtClean="0"/>
              <a:t>що </a:t>
            </a:r>
            <a:r>
              <a:rPr lang="uk-UA" sz="2800" b="1" dirty="0"/>
              <a:t>таке правила </a:t>
            </a:r>
            <a:r>
              <a:rPr lang="uk-UA" sz="2800" b="1" dirty="0" smtClean="0"/>
              <a:t>поведінки; </a:t>
            </a:r>
            <a:endParaRPr lang="uk-UA" sz="2800" b="1" dirty="0"/>
          </a:p>
          <a:p>
            <a:pPr algn="ctr"/>
            <a:r>
              <a:rPr lang="uk-UA" sz="2800" b="1" dirty="0" smtClean="0"/>
              <a:t>для </a:t>
            </a:r>
            <a:r>
              <a:rPr lang="uk-UA" sz="2800" b="1" dirty="0"/>
              <a:t>чого вони </a:t>
            </a:r>
            <a:r>
              <a:rPr lang="uk-UA" sz="2800" b="1" dirty="0" smtClean="0"/>
              <a:t>потрібні; </a:t>
            </a:r>
            <a:r>
              <a:rPr lang="uk-UA" sz="2800" b="1" dirty="0" smtClean="0"/>
              <a:t> </a:t>
            </a:r>
          </a:p>
          <a:p>
            <a:pPr algn="ctr"/>
            <a:r>
              <a:rPr lang="uk-UA" sz="2800" b="1" dirty="0" smtClean="0"/>
              <a:t>чому </a:t>
            </a:r>
            <a:r>
              <a:rPr lang="uk-UA" sz="2800" b="1" dirty="0"/>
              <a:t>важливо їх </a:t>
            </a:r>
            <a:r>
              <a:rPr lang="uk-UA" sz="2800" b="1" dirty="0" smtClean="0"/>
              <a:t>виконувати. 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40752" y="3125165"/>
            <a:ext cx="6161314" cy="94912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Навіщо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встановлюють</a:t>
            </a:r>
            <a:r>
              <a:rPr lang="ru-RU" sz="2800" b="1" dirty="0" smtClean="0"/>
              <a:t> правила </a:t>
            </a:r>
            <a:r>
              <a:rPr lang="ru-RU" sz="2800" b="1" dirty="0" err="1" smtClean="0"/>
              <a:t>поведінки</a:t>
            </a:r>
            <a:r>
              <a:rPr lang="ru-RU" sz="2800" b="1" dirty="0" smtClean="0"/>
              <a:t>?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2895916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4529"/>
            <a:ext cx="9907814" cy="691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Словничок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426" y="1337708"/>
            <a:ext cx="9631162" cy="45371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58686" y="1905493"/>
            <a:ext cx="6117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solidFill>
                  <a:srgbClr val="C00000"/>
                </a:solidFill>
              </a:rPr>
              <a:t>Поведінка</a:t>
            </a:r>
            <a:r>
              <a:rPr lang="ru-RU" sz="4000" b="1" dirty="0"/>
              <a:t> </a:t>
            </a:r>
            <a:r>
              <a:rPr lang="ru-RU" sz="4000" b="1" dirty="0">
                <a:solidFill>
                  <a:srgbClr val="2F3242"/>
                </a:solidFill>
              </a:rPr>
              <a:t>— </a:t>
            </a:r>
            <a:r>
              <a:rPr lang="ru-RU" sz="4000" b="1" dirty="0" err="1">
                <a:solidFill>
                  <a:srgbClr val="2F3242"/>
                </a:solidFill>
              </a:rPr>
              <a:t>це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вміння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поводитися</a:t>
            </a:r>
            <a:r>
              <a:rPr lang="ru-RU" sz="4000" b="1" dirty="0">
                <a:solidFill>
                  <a:srgbClr val="2F3242"/>
                </a:solidFill>
              </a:rPr>
              <a:t> </a:t>
            </a:r>
            <a:r>
              <a:rPr lang="ru-RU" sz="4000" b="1" dirty="0" err="1">
                <a:solidFill>
                  <a:srgbClr val="2F3242"/>
                </a:solidFill>
              </a:rPr>
              <a:t>серед</a:t>
            </a:r>
            <a:r>
              <a:rPr lang="ru-RU" sz="4000" b="1" dirty="0">
                <a:solidFill>
                  <a:srgbClr val="2F3242"/>
                </a:solidFill>
              </a:rPr>
              <a:t> людей </a:t>
            </a:r>
            <a:r>
              <a:rPr lang="ru-RU" sz="4000" b="1" dirty="0" err="1">
                <a:solidFill>
                  <a:srgbClr val="2F3242"/>
                </a:solidFill>
              </a:rPr>
              <a:t>відповідно</a:t>
            </a:r>
            <a:r>
              <a:rPr lang="ru-RU" sz="4000" b="1" dirty="0">
                <a:solidFill>
                  <a:srgbClr val="2F3242"/>
                </a:solidFill>
              </a:rPr>
              <a:t> до </a:t>
            </a:r>
            <a:r>
              <a:rPr lang="ru-RU" sz="4000" b="1" dirty="0" err="1">
                <a:solidFill>
                  <a:srgbClr val="2F3242"/>
                </a:solidFill>
              </a:rPr>
              <a:t>прийнятих</a:t>
            </a:r>
            <a:r>
              <a:rPr lang="ru-RU" sz="4000" b="1" dirty="0">
                <a:solidFill>
                  <a:srgbClr val="2F3242"/>
                </a:solidFill>
              </a:rPr>
              <a:t> правил.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1640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16429" y="570729"/>
            <a:ext cx="10570029" cy="747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Запам’ятай головне правило культурної поведінки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6430" y="1406432"/>
            <a:ext cx="5804290" cy="10821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Поводься з іншими так, як хочеш, щоб поводилися з тобою!</a:t>
            </a:r>
            <a:endParaRPr lang="ru-RU" sz="2800" b="1" dirty="0"/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9970" y="2642225"/>
            <a:ext cx="5418870" cy="153989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Важливо</a:t>
            </a:r>
            <a:r>
              <a:rPr lang="ru-RU" sz="2800" b="1" dirty="0"/>
              <a:t> не </a:t>
            </a:r>
            <a:r>
              <a:rPr lang="ru-RU" sz="2800" b="1" dirty="0" err="1"/>
              <a:t>тільки</a:t>
            </a:r>
            <a:r>
              <a:rPr lang="ru-RU" sz="2800" b="1" dirty="0"/>
              <a:t> знати </a:t>
            </a:r>
            <a:r>
              <a:rPr lang="ru-RU" sz="2800" b="1" dirty="0" err="1"/>
              <a:t>це</a:t>
            </a:r>
            <a:r>
              <a:rPr lang="ru-RU" sz="2800" b="1" dirty="0"/>
              <a:t> та </a:t>
            </a:r>
            <a:r>
              <a:rPr lang="ru-RU" sz="2800" b="1" dirty="0" err="1"/>
              <a:t>інші</a:t>
            </a:r>
            <a:r>
              <a:rPr lang="ru-RU" sz="2800" b="1" dirty="0"/>
              <a:t> правила </a:t>
            </a:r>
            <a:r>
              <a:rPr lang="ru-RU" sz="2800" b="1" dirty="0" err="1"/>
              <a:t>співжиття</a:t>
            </a:r>
            <a:r>
              <a:rPr lang="ru-RU" sz="2800" b="1" dirty="0"/>
              <a:t> людей</a:t>
            </a:r>
            <a:r>
              <a:rPr lang="ru-RU" sz="2800" b="1" dirty="0" smtClean="0"/>
              <a:t>,</a:t>
            </a:r>
          </a:p>
          <a:p>
            <a:pPr algn="ctr"/>
            <a:r>
              <a:rPr lang="ru-RU" sz="2800" b="1" dirty="0" smtClean="0"/>
              <a:t> </a:t>
            </a:r>
            <a:r>
              <a:rPr lang="ru-RU" sz="2800" b="1" dirty="0"/>
              <a:t>а й </a:t>
            </a:r>
            <a:r>
              <a:rPr lang="ru-RU" sz="2800" b="1" dirty="0" err="1"/>
              <a:t>повсякчас</a:t>
            </a:r>
            <a:r>
              <a:rPr lang="ru-RU" sz="2800" b="1" dirty="0"/>
              <a:t> </a:t>
            </a:r>
            <a:r>
              <a:rPr lang="ru-RU" sz="2800" b="1" dirty="0" err="1"/>
              <a:t>виконувати</a:t>
            </a:r>
            <a:r>
              <a:rPr lang="ru-RU" sz="2800" b="1" dirty="0"/>
              <a:t> </a:t>
            </a:r>
            <a:r>
              <a:rPr lang="ru-RU" sz="2800" b="1" dirty="0" err="1"/>
              <a:t>їх</a:t>
            </a:r>
            <a:r>
              <a:rPr lang="ru-RU" sz="28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227" y="1499028"/>
            <a:ext cx="2712090" cy="4068135"/>
          </a:xfrm>
          <a:prstGeom prst="rect">
            <a:avLst/>
          </a:prstGeom>
        </p:spPr>
      </p:pic>
      <p:pic>
        <p:nvPicPr>
          <p:cNvPr id="1026" name="Picture 2" descr="D:\Картинки до тестів\Людина\Хлопець тягне за косу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5" y="4021955"/>
            <a:ext cx="3090416" cy="309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Людина\Хлоп з дівчиною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29" y="2642224"/>
            <a:ext cx="2030621" cy="223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771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27776"/>
            <a:ext cx="10027557" cy="7729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групі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54100" y="1323091"/>
            <a:ext cx="10027557" cy="94554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 </a:t>
            </a:r>
            <a:r>
              <a:rPr lang="ru-RU" sz="2400" b="1" dirty="0" err="1" smtClean="0"/>
              <a:t>потрібні</a:t>
            </a:r>
            <a:r>
              <a:rPr lang="ru-RU" sz="2400" b="1" dirty="0" smtClean="0"/>
              <a:t> правила </a:t>
            </a:r>
            <a:r>
              <a:rPr lang="ru-RU" sz="2400" b="1" dirty="0" err="1" smtClean="0"/>
              <a:t>поведінки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існують</a:t>
            </a:r>
            <a:r>
              <a:rPr lang="ru-RU" sz="2400" b="1" dirty="0" smtClean="0"/>
              <a:t> правила </a:t>
            </a:r>
            <a:r>
              <a:rPr lang="ru-RU" sz="2400" b="1" dirty="0" err="1" smtClean="0"/>
              <a:t>поведінки</a:t>
            </a:r>
            <a:r>
              <a:rPr lang="ru-RU" sz="2400" b="1" dirty="0" smtClean="0"/>
              <a:t> </a:t>
            </a:r>
            <a:r>
              <a:rPr lang="ru-RU" sz="2400" b="1" dirty="0"/>
              <a:t>за столом, на </a:t>
            </a:r>
            <a:r>
              <a:rPr lang="ru-RU" sz="2400" b="1" dirty="0" err="1"/>
              <a:t>вулиці</a:t>
            </a:r>
            <a:r>
              <a:rPr lang="ru-RU" sz="2400" b="1" dirty="0"/>
              <a:t>, у </a:t>
            </a:r>
            <a:r>
              <a:rPr lang="ru-RU" sz="2400" b="1" dirty="0" err="1"/>
              <a:t>театрі</a:t>
            </a:r>
            <a:r>
              <a:rPr lang="ru-RU" sz="2400" b="1" dirty="0"/>
              <a:t> </a:t>
            </a:r>
            <a:r>
              <a:rPr lang="ru-RU" sz="2400" b="1" dirty="0" err="1"/>
              <a:t>тощо</a:t>
            </a:r>
            <a:r>
              <a:rPr lang="ru-RU" sz="2400" b="1" dirty="0"/>
              <a:t>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13" y="3401072"/>
            <a:ext cx="6534039" cy="2891592"/>
          </a:xfrm>
          <a:prstGeom prst="rect">
            <a:avLst/>
          </a:prstGeom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54099" y="2302795"/>
            <a:ext cx="10027557" cy="9149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Об’єднайтесь у команди та позмагайтеся: хто назве більше правил поведінки — за столом, на вулиці, у театрі тощо? Продемонструйте їх.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8478241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Картинки до тестів\Людина\Діти на сходах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678" y="4669400"/>
            <a:ext cx="3780306" cy="19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72886" y="506003"/>
            <a:ext cx="10596318" cy="778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Що ти можеш сказати про себе? </a:t>
            </a:r>
            <a:r>
              <a:rPr lang="uk-UA" sz="3200" b="1" dirty="0" err="1">
                <a:solidFill>
                  <a:schemeClr val="bg1"/>
                </a:solidFill>
              </a:rPr>
              <a:t>Обери</a:t>
            </a:r>
            <a:r>
              <a:rPr lang="uk-UA" sz="3200" b="1" dirty="0">
                <a:solidFill>
                  <a:schemeClr val="bg1"/>
                </a:solidFill>
              </a:rPr>
              <a:t> те, що про тебе</a:t>
            </a:r>
          </a:p>
        </p:txBody>
      </p:sp>
      <p:sp>
        <p:nvSpPr>
          <p:cNvPr id="6" name="Табличка 5"/>
          <p:cNvSpPr/>
          <p:nvPr/>
        </p:nvSpPr>
        <p:spPr>
          <a:xfrm>
            <a:off x="772887" y="1456402"/>
            <a:ext cx="5074070" cy="1090855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Допомагаю </a:t>
            </a:r>
            <a:r>
              <a:rPr lang="uk-UA" sz="3600" b="1" dirty="0" smtClean="0"/>
              <a:t>іншим</a:t>
            </a:r>
            <a:endParaRPr lang="ru-RU" sz="3600" b="1" dirty="0"/>
          </a:p>
        </p:txBody>
      </p:sp>
      <p:sp>
        <p:nvSpPr>
          <p:cNvPr id="7" name="Табличка 6"/>
          <p:cNvSpPr/>
          <p:nvPr/>
        </p:nvSpPr>
        <p:spPr>
          <a:xfrm>
            <a:off x="772886" y="2598744"/>
            <a:ext cx="5074070" cy="1058346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Радію успіхам </a:t>
            </a:r>
            <a:r>
              <a:rPr lang="uk-UA" sz="3600" b="1" dirty="0" smtClean="0"/>
              <a:t>інших</a:t>
            </a:r>
            <a:endParaRPr lang="ru-RU" sz="3600" b="1" dirty="0"/>
          </a:p>
        </p:txBody>
      </p:sp>
      <p:sp>
        <p:nvSpPr>
          <p:cNvPr id="8" name="Табличка 7"/>
          <p:cNvSpPr/>
          <p:nvPr/>
        </p:nvSpPr>
        <p:spPr>
          <a:xfrm>
            <a:off x="3084313" y="3756478"/>
            <a:ext cx="5973461" cy="1323261"/>
          </a:xfrm>
          <a:prstGeom prst="plaque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Заздрю, коли інші роблять щось краще, ніж </a:t>
            </a:r>
            <a:r>
              <a:rPr lang="uk-UA" sz="3600" b="1" dirty="0" smtClean="0"/>
              <a:t>я</a:t>
            </a:r>
            <a:endParaRPr lang="ru-RU" sz="3600" b="1" dirty="0"/>
          </a:p>
        </p:txBody>
      </p:sp>
      <p:sp>
        <p:nvSpPr>
          <p:cNvPr id="9" name="Табличка 8"/>
          <p:cNvSpPr/>
          <p:nvPr/>
        </p:nvSpPr>
        <p:spPr>
          <a:xfrm>
            <a:off x="6385943" y="1469080"/>
            <a:ext cx="4983262" cy="1079122"/>
          </a:xfrm>
          <a:prstGeom prst="plaqu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Виручаю з </a:t>
            </a:r>
            <a:r>
              <a:rPr lang="uk-UA" sz="3600" b="1" dirty="0" smtClean="0"/>
              <a:t>біди</a:t>
            </a:r>
            <a:endParaRPr lang="ru-RU" sz="3600" b="1" dirty="0"/>
          </a:p>
        </p:txBody>
      </p:sp>
      <p:sp>
        <p:nvSpPr>
          <p:cNvPr id="10" name="Табличка 9"/>
          <p:cNvSpPr/>
          <p:nvPr/>
        </p:nvSpPr>
        <p:spPr>
          <a:xfrm>
            <a:off x="6385943" y="2611422"/>
            <a:ext cx="4983262" cy="1080505"/>
          </a:xfrm>
          <a:prstGeom prst="plaque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Ображаю </a:t>
            </a:r>
            <a:r>
              <a:rPr lang="uk-UA" sz="3600" b="1" dirty="0" smtClean="0"/>
              <a:t>інших</a:t>
            </a:r>
            <a:endParaRPr lang="ru-RU" sz="3600" b="1" dirty="0"/>
          </a:p>
        </p:txBody>
      </p:sp>
      <p:pic>
        <p:nvPicPr>
          <p:cNvPr id="2051" name="Picture 3" descr="D:\Картинки до тестів\Людина\Малюк кмітикує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86" y="3981691"/>
            <a:ext cx="1350265" cy="260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8395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31201" y="520985"/>
            <a:ext cx="10243458" cy="8444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Розкажи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D879E1-444C-46B2-A331-FC27EB27B2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1173662" y="2434963"/>
            <a:ext cx="4225795" cy="389708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931201" y="1365398"/>
            <a:ext cx="4710718" cy="9853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Які правила потрібно виконувати під час уроку?</a:t>
            </a: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B6E5A27A-6E6E-4654-A0DE-A5F816D49FAA}"/>
              </a:ext>
            </a:extLst>
          </p:cNvPr>
          <p:cNvSpPr/>
          <p:nvPr/>
        </p:nvSpPr>
        <p:spPr>
          <a:xfrm>
            <a:off x="6580886" y="1360120"/>
            <a:ext cx="4593772" cy="1024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Проаналізуй поведінку кожної дитини.</a:t>
            </a:r>
            <a:endParaRPr lang="ru-RU" sz="28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D5A9D9D-E501-4B86-8A07-7C5717F671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9" t="8095" r="9772" b="8179"/>
          <a:stretch/>
        </p:blipFill>
        <p:spPr>
          <a:xfrm>
            <a:off x="7063785" y="2350789"/>
            <a:ext cx="3627974" cy="399274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4328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538</Words>
  <Application>Microsoft Office PowerPoint</Application>
  <PresentationFormat>Произвольный</PresentationFormat>
  <Paragraphs>115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Налаштування на урок. Аутотренінг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77</cp:revision>
  <dcterms:created xsi:type="dcterms:W3CDTF">2018-01-05T16:38:53Z</dcterms:created>
  <dcterms:modified xsi:type="dcterms:W3CDTF">2024-09-07T09:23:47Z</dcterms:modified>
</cp:coreProperties>
</file>