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8" r:id="rId2"/>
    <p:sldId id="284" r:id="rId3"/>
    <p:sldId id="260" r:id="rId4"/>
    <p:sldId id="262" r:id="rId5"/>
    <p:sldId id="263" r:id="rId6"/>
    <p:sldId id="264" r:id="rId7"/>
    <p:sldId id="265" r:id="rId8"/>
    <p:sldId id="283" r:id="rId9"/>
    <p:sldId id="267" r:id="rId10"/>
    <p:sldId id="268" r:id="rId11"/>
    <p:sldId id="269" r:id="rId12"/>
    <p:sldId id="274" r:id="rId13"/>
    <p:sldId id="279" r:id="rId14"/>
    <p:sldId id="281" r:id="rId15"/>
    <p:sldId id="28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CC00CC"/>
    <a:srgbClr val="FFCCCC"/>
    <a:srgbClr val="FF9FFF"/>
    <a:srgbClr val="0000CC"/>
    <a:srgbClr val="66FFFF"/>
    <a:srgbClr val="FFCCFF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49D9653-A6D4-4D28-A26C-2D324D8A7B11}" type="datetimeFigureOut">
              <a:rPr lang="ru-RU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510DAB-D2BD-4F96-B71A-7EDC1FB78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04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F9A4-F706-4985-8EC6-B1C4BF606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36CAB-7515-4296-98E6-7EA521DB38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28D2-0D00-48BA-800D-FBA2416FB4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78FE0-F1D8-414B-B9E5-92D1DE8622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2BF45-04CF-4C09-B064-8D63463565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3A3D0-1F4E-401E-868A-939C62E08C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6E8A5-0C12-4BB3-9D3C-F761C2D171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2551A-3184-40F7-9ECD-832570AACC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1E7B-26BE-4235-990E-2C26B8FCF7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2FC3-271A-4B1C-A72D-0F659B2FCC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8D992-E71E-421E-BF15-58EA8A0869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0E41A0-C3F5-408A-944B-18D9117B34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sh dir="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3568" y="692696"/>
            <a:ext cx="8003853" cy="2354015"/>
          </a:xfrm>
        </p:spPr>
        <p:txBody>
          <a:bodyPr/>
          <a:lstStyle/>
          <a:p>
            <a:r>
              <a:rPr lang="uk-UA" sz="6000" b="1" dirty="0" smtClean="0">
                <a:solidFill>
                  <a:schemeClr val="bg1"/>
                </a:solidFill>
                <a:cs typeface="Courier New" pitchFamily="49" charset="0"/>
              </a:rPr>
              <a:t>Урок – фотоальбом</a:t>
            </a:r>
            <a:br>
              <a:rPr lang="uk-UA" sz="6000" b="1" dirty="0" smtClean="0">
                <a:solidFill>
                  <a:schemeClr val="bg1"/>
                </a:solidFill>
                <a:cs typeface="Courier New" pitchFamily="49" charset="0"/>
              </a:rPr>
            </a:br>
            <a:r>
              <a:rPr lang="uk-UA" sz="6000" b="1" dirty="0" smtClean="0">
                <a:solidFill>
                  <a:schemeClr val="bg1"/>
                </a:solidFill>
                <a:cs typeface="Courier New" pitchFamily="49" charset="0"/>
              </a:rPr>
              <a:t>«</a:t>
            </a:r>
            <a:r>
              <a:rPr lang="ru-RU" sz="6000" b="1" dirty="0" err="1" smtClean="0">
                <a:solidFill>
                  <a:schemeClr val="bg1"/>
                </a:solidFill>
                <a:cs typeface="Courier New" pitchFamily="49" charset="0"/>
              </a:rPr>
              <a:t>Мій</a:t>
            </a:r>
            <a:r>
              <a:rPr lang="ru-RU" sz="6000" b="1" dirty="0" smtClean="0">
                <a:solidFill>
                  <a:schemeClr val="bg1"/>
                </a:solidFill>
                <a:cs typeface="Courier New" pitchFamily="49" charset="0"/>
              </a:rPr>
              <a:t> </a:t>
            </a:r>
            <a:r>
              <a:rPr lang="ru-RU" sz="6000" b="1" dirty="0">
                <a:solidFill>
                  <a:schemeClr val="bg1"/>
                </a:solidFill>
                <a:cs typeface="Courier New" pitchFamily="49" charset="0"/>
              </a:rPr>
              <a:t>Б</a:t>
            </a:r>
            <a:r>
              <a:rPr lang="uk-UA" sz="6000" b="1" dirty="0" err="1" smtClean="0">
                <a:solidFill>
                  <a:schemeClr val="bg1"/>
                </a:solidFill>
                <a:cs typeface="Courier New" pitchFamily="49" charset="0"/>
              </a:rPr>
              <a:t>ердянськ</a:t>
            </a:r>
            <a:r>
              <a:rPr lang="uk-UA" sz="6000" b="1" dirty="0" smtClean="0">
                <a:solidFill>
                  <a:schemeClr val="bg1"/>
                </a:solidFill>
                <a:cs typeface="Courier New" pitchFamily="49" charset="0"/>
              </a:rPr>
              <a:t>»</a:t>
            </a:r>
            <a:endParaRPr lang="ru-RU" sz="6000" b="1" dirty="0" smtClean="0">
              <a:solidFill>
                <a:schemeClr val="bg1"/>
              </a:solidFill>
              <a:cs typeface="Courier New" pitchFamily="49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3" y="3356992"/>
            <a:ext cx="2793123" cy="2846837"/>
          </a:xfrm>
          <a:prstGeom prst="ellipse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139952" y="3896903"/>
            <a:ext cx="3600400" cy="1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  <a:cs typeface="Courier New" pitchFamily="49" charset="0"/>
              </a:rPr>
              <a:t>17 вересня </a:t>
            </a:r>
          </a:p>
          <a:p>
            <a:r>
              <a:rPr lang="uk-UA" sz="4000" b="1" dirty="0" smtClean="0">
                <a:solidFill>
                  <a:schemeClr val="bg1"/>
                </a:solidFill>
                <a:cs typeface="Courier New" pitchFamily="49" charset="0"/>
              </a:rPr>
              <a:t>2024 р.</a:t>
            </a:r>
            <a:endParaRPr lang="ru-RU" sz="4000" b="1" dirty="0" smtClean="0">
              <a:solidFill>
                <a:schemeClr val="bg1"/>
              </a:solidFill>
              <a:cs typeface="Courier New" pitchFamily="49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rg_hi" descr="https://encrypted-tbn0.google.com/images?q=tbn:ANd9GcTer-Kh3LAS5FEbOEK8-LhKmRuTmDX6mTaKgmp-glubkTH9W54iy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603" y="1198045"/>
            <a:ext cx="2767994" cy="200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rg_hi" descr="https://encrypted-tbn1.google.com/images?q=tbn:ANd9GcSlT4SvXVnPYMfv74-eBbYGTIA-YPdZ-HpsJ-E5x4IsOIJi9_5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430" y="3501009"/>
            <a:ext cx="278789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Рисунок 12" descr="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9443" y="3501008"/>
            <a:ext cx="27146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Відпочинок у Бердянську: невисокі ціни, смачна їжа, багато фестивалів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593933"/>
            <a:ext cx="3098511" cy="162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368136" y="428604"/>
            <a:ext cx="8132954" cy="769441"/>
          </a:xfrm>
          <a:prstGeom prst="rect">
            <a:avLst/>
          </a:prstGeom>
          <a:noFill/>
          <a:ln w="76200">
            <a:noFill/>
            <a:prstDash val="lgDashDot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Бердянськ – </a:t>
            </a:r>
            <a:r>
              <a:rPr lang="uk-UA" sz="4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перлина Азова</a:t>
            </a:r>
            <a:endParaRPr lang="ru-RU" sz="4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6149" name="Picture 5" descr="БЕРДЯНСК: Приморская площадь - памятники и достопримечательност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0011" r="768" b="26238"/>
          <a:stretch/>
        </p:blipFill>
        <p:spPr bwMode="auto">
          <a:xfrm>
            <a:off x="6012755" y="1217457"/>
            <a:ext cx="2808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Рисунок 9" descr="1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3590" y="2160000"/>
            <a:ext cx="2610991" cy="195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29706" y="404664"/>
            <a:ext cx="7772400" cy="838994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bg1"/>
                </a:solidFill>
                <a:latin typeface="+mj-lt"/>
              </a:rPr>
              <a:t>Вправа </a:t>
            </a:r>
            <a:r>
              <a:rPr lang="uk-UA" b="1" dirty="0" err="1" smtClean="0">
                <a:solidFill>
                  <a:schemeClr val="bg1"/>
                </a:solidFill>
                <a:latin typeface="+mj-lt"/>
              </a:rPr>
              <a:t>“Стоп</a:t>
            </a:r>
            <a:r>
              <a:rPr lang="uk-UA" b="1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uk-UA" b="1" dirty="0" err="1" smtClean="0">
                <a:solidFill>
                  <a:schemeClr val="bg1"/>
                </a:solidFill>
                <a:latin typeface="+mj-lt"/>
              </a:rPr>
              <a:t>кадр”</a:t>
            </a:r>
            <a:endParaRPr lang="ru-RU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387" name="Рисунок 5" descr="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47" y="1202552"/>
            <a:ext cx="2808312" cy="286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Бердянск-&quot;Жемчужина Азовского моря&quot;: января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30" y="3834580"/>
            <a:ext cx="3456384" cy="23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риморська площа Бердянсь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9" y="1196752"/>
            <a:ext cx="3175912" cy="211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ам'ятники Бердянська: цікаві місця міста | Відпочинок влітку біля моря у  Бердянську – О, Море.С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559">
            <a:off x="707524" y="3931999"/>
            <a:ext cx="3116387" cy="20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Пам'ятники Бердянська: цікаві місця міста | Відпочинок влітку біля моря у  Бердянську – О, Море.Сi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27880"/>
            <a:ext cx="3225220" cy="21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772400" cy="864095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bg1"/>
                </a:solidFill>
              </a:rPr>
              <a:t>Бердянськ в різні пори року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Зимові пейзажі Бердянська зачаровують та надихають – Приморка.C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34" y="1349800"/>
            <a:ext cx="3825715" cy="21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zovsea.in.ua/wp-content/uploads/2010/06/0725_266.jpg"/>
          <p:cNvPicPr>
            <a:picLocks noChangeAspect="1" noChangeArrowheads="1"/>
          </p:cNvPicPr>
          <p:nvPr/>
        </p:nvPicPr>
        <p:blipFill rotWithShape="1">
          <a:blip r:embed="rId3" cstate="print"/>
          <a:srcRect l="5564" t="6323" r="1026" b="3372"/>
          <a:stretch/>
        </p:blipFill>
        <p:spPr bwMode="auto">
          <a:xfrm>
            <a:off x="842822" y="3852978"/>
            <a:ext cx="3225121" cy="227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Безлюдні вулиці й порожнє узбережжя: як виглядає осінній окупований  Бердянськ (ФОТО) | Суббота ПЛЮ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9802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ідпочинок, розваги у Бердянську: житло у приватному сектор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34" y="3666724"/>
            <a:ext cx="3850049" cy="246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762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5400" b="1" dirty="0" smtClean="0">
                <a:solidFill>
                  <a:schemeClr val="bg1"/>
                </a:solidFill>
              </a:rPr>
              <a:t>Вправа  </a:t>
            </a:r>
            <a:r>
              <a:rPr lang="uk-UA" sz="5400" b="1" dirty="0" err="1" smtClean="0">
                <a:solidFill>
                  <a:schemeClr val="bg1"/>
                </a:solidFill>
              </a:rPr>
              <a:t>“Реклама”</a:t>
            </a:r>
            <a:endParaRPr lang="ru-RU" sz="5400" b="1" dirty="0" smtClean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769" y="1196752"/>
            <a:ext cx="6500858" cy="642942"/>
          </a:xfrm>
          <a:noFill/>
          <a:ln>
            <a:noFill/>
          </a:ln>
        </p:spPr>
        <p:txBody>
          <a:bodyPr/>
          <a:lstStyle/>
          <a:p>
            <a:pPr>
              <a:buFontTx/>
              <a:buNone/>
              <a:defRPr/>
            </a:pPr>
            <a:r>
              <a:rPr lang="uk-UA" sz="3600" dirty="0" smtClean="0">
                <a:solidFill>
                  <a:schemeClr val="bg1"/>
                </a:solidFill>
              </a:rPr>
              <a:t>Завітайте до Бердянська, і ви …</a:t>
            </a:r>
            <a:endParaRPr lang="ru-RU" sz="3600" dirty="0" smtClean="0">
              <a:solidFill>
                <a:schemeClr val="bg1"/>
              </a:solidFill>
            </a:endParaRPr>
          </a:p>
        </p:txBody>
      </p:sp>
      <p:pic>
        <p:nvPicPr>
          <p:cNvPr id="26628" name="rg_hi" descr="https://encrypted-tbn1.google.com/images?q=tbn:ANd9GcSlT4SvXVnPYMfv74-eBbYGTIA-YPdZ-HpsJ-E5x4IsOIJi9_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83" y="2143116"/>
            <a:ext cx="26574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rg_hi" descr="https://encrypted-tbn3.google.com/images?q=tbn:ANd9GcSKTXjcEkLO4n3xyMobFB8fQqK0KEpHBv1A8jcMicRgpZn1U_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020" y="4005064"/>
            <a:ext cx="30855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5" descr="муза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381601" y="1890704"/>
            <a:ext cx="2017712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6" descr="памятники.4tif.tif"/>
          <p:cNvPicPr>
            <a:picLocks noChangeAspect="1"/>
          </p:cNvPicPr>
          <p:nvPr/>
        </p:nvPicPr>
        <p:blipFill>
          <a:blip r:embed="rId5" cstate="print"/>
          <a:srcRect t="53125" r="52548"/>
          <a:stretch>
            <a:fillRect/>
          </a:stretch>
        </p:blipFill>
        <p:spPr bwMode="auto">
          <a:xfrm rot="4441794">
            <a:off x="859058" y="3729311"/>
            <a:ext cx="2024893" cy="244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7" descr="архитектура2.tif"/>
          <p:cNvPicPr>
            <a:picLocks noChangeAspect="1"/>
          </p:cNvPicPr>
          <p:nvPr/>
        </p:nvPicPr>
        <p:blipFill>
          <a:blip r:embed="rId6" cstate="print"/>
          <a:srcRect l="8942" t="41667"/>
          <a:stretch>
            <a:fillRect/>
          </a:stretch>
        </p:blipFill>
        <p:spPr bwMode="auto">
          <a:xfrm rot="5717637">
            <a:off x="6057422" y="4104054"/>
            <a:ext cx="2249613" cy="17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8" descr="3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5636" y="1844824"/>
            <a:ext cx="2700287" cy="179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azovsea.in.ua/wp-content/uploads/2010/06/0725_266.jpg"/>
          <p:cNvPicPr>
            <a:picLocks noChangeAspect="1" noChangeArrowheads="1"/>
          </p:cNvPicPr>
          <p:nvPr/>
        </p:nvPicPr>
        <p:blipFill rotWithShape="1">
          <a:blip r:embed="rId2" cstate="print"/>
          <a:srcRect l="5564" t="6323" r="1026" b="3372"/>
          <a:stretch/>
        </p:blipFill>
        <p:spPr bwMode="auto">
          <a:xfrm>
            <a:off x="5826560" y="4026304"/>
            <a:ext cx="30603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5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9900" y="1203797"/>
            <a:ext cx="2333876" cy="237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4"/>
          <p:cNvSpPr txBox="1">
            <a:spLocks/>
          </p:cNvSpPr>
          <p:nvPr/>
        </p:nvSpPr>
        <p:spPr bwMode="auto">
          <a:xfrm>
            <a:off x="593305" y="1556792"/>
            <a:ext cx="2602335" cy="642937"/>
          </a:xfrm>
          <a:prstGeom prst="rect">
            <a:avLst/>
          </a:prstGeom>
          <a:solidFill>
            <a:srgbClr val="FFDDDD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uk-UA" sz="3200" b="1" kern="0">
                <a:solidFill>
                  <a:srgbClr val="7E007E"/>
                </a:solidFill>
                <a:latin typeface="+mn-lt"/>
              </a:rPr>
              <a:t>1. Бердянськ</a:t>
            </a:r>
            <a:endParaRPr lang="ru-RU" sz="3200" b="1" kern="0" dirty="0">
              <a:solidFill>
                <a:srgbClr val="7E007E"/>
              </a:solidFill>
              <a:latin typeface="+mn-lt"/>
            </a:endParaRP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 bwMode="auto">
          <a:xfrm>
            <a:off x="539552" y="3212976"/>
            <a:ext cx="5968455" cy="642938"/>
          </a:xfrm>
          <a:prstGeom prst="rect">
            <a:avLst/>
          </a:prstGeom>
          <a:solidFill>
            <a:srgbClr val="66FF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uk-UA" sz="3200" b="1" kern="0" dirty="0">
                <a:solidFill>
                  <a:srgbClr val="7E007E"/>
                </a:solidFill>
                <a:latin typeface="+mn-lt"/>
              </a:rPr>
              <a:t>3. Розвивається, </a:t>
            </a:r>
            <a:r>
              <a:rPr lang="uk-UA" sz="3200" b="1" kern="0" dirty="0" smtClean="0">
                <a:solidFill>
                  <a:srgbClr val="7E007E"/>
                </a:solidFill>
                <a:latin typeface="+mn-lt"/>
              </a:rPr>
              <a:t>зустрічає</a:t>
            </a:r>
            <a:r>
              <a:rPr lang="uk-UA" sz="3200" b="1" kern="0" dirty="0">
                <a:solidFill>
                  <a:srgbClr val="7E007E"/>
                </a:solidFill>
                <a:latin typeface="+mn-lt"/>
              </a:rPr>
              <a:t>, лікує.</a:t>
            </a:r>
            <a:endParaRPr lang="ru-RU" sz="3200" b="1" kern="0" dirty="0">
              <a:solidFill>
                <a:srgbClr val="7E007E"/>
              </a:solidFill>
              <a:latin typeface="+mn-lt"/>
            </a:endParaRPr>
          </a:p>
        </p:txBody>
      </p:sp>
      <p:sp>
        <p:nvSpPr>
          <p:cNvPr id="9" name="Подзаголовок 4"/>
          <p:cNvSpPr txBox="1">
            <a:spLocks/>
          </p:cNvSpPr>
          <p:nvPr/>
        </p:nvSpPr>
        <p:spPr bwMode="auto">
          <a:xfrm>
            <a:off x="539552" y="4077072"/>
            <a:ext cx="5184575" cy="642937"/>
          </a:xfrm>
          <a:prstGeom prst="rect">
            <a:avLst/>
          </a:prstGeom>
          <a:solidFill>
            <a:srgbClr val="99FFCC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uk-UA" sz="3200" b="1" kern="0" dirty="0">
                <a:solidFill>
                  <a:srgbClr val="7E007E"/>
                </a:solidFill>
                <a:latin typeface="+mn-lt"/>
              </a:rPr>
              <a:t>4. Любіть наше рідне місто!</a:t>
            </a:r>
            <a:endParaRPr lang="ru-RU" sz="3200" b="1" kern="0" dirty="0">
              <a:solidFill>
                <a:srgbClr val="7E007E"/>
              </a:solidFill>
              <a:latin typeface="+mn-lt"/>
            </a:endParaRP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 bwMode="auto">
          <a:xfrm>
            <a:off x="539553" y="4941168"/>
            <a:ext cx="2656087" cy="6429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uk-UA" sz="3200" b="1" kern="0" dirty="0">
                <a:solidFill>
                  <a:srgbClr val="7E007E"/>
                </a:solidFill>
                <a:latin typeface="+mn-lt"/>
              </a:rPr>
              <a:t>5. Перлина.</a:t>
            </a:r>
            <a:endParaRPr lang="ru-RU" sz="3200" b="1" kern="0" dirty="0">
              <a:solidFill>
                <a:srgbClr val="7E007E"/>
              </a:solidFill>
              <a:latin typeface="+mn-lt"/>
            </a:endParaRPr>
          </a:p>
        </p:txBody>
      </p:sp>
      <p:sp>
        <p:nvSpPr>
          <p:cNvPr id="12" name="Подзаголовок 4"/>
          <p:cNvSpPr txBox="1">
            <a:spLocks/>
          </p:cNvSpPr>
          <p:nvPr/>
        </p:nvSpPr>
        <p:spPr bwMode="auto">
          <a:xfrm>
            <a:off x="560061" y="2393151"/>
            <a:ext cx="4507788" cy="64293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uk-UA" sz="3200" b="1" kern="0" dirty="0">
                <a:solidFill>
                  <a:srgbClr val="7E007E"/>
                </a:solidFill>
                <a:latin typeface="+mn-lt"/>
              </a:rPr>
              <a:t>2. </a:t>
            </a:r>
            <a:r>
              <a:rPr lang="uk-UA" sz="3200" b="1" kern="0" dirty="0" smtClean="0">
                <a:solidFill>
                  <a:srgbClr val="7E007E"/>
                </a:solidFill>
                <a:latin typeface="+mn-lt"/>
              </a:rPr>
              <a:t>Гостинний</a:t>
            </a:r>
            <a:r>
              <a:rPr lang="uk-UA" sz="3200" b="1" kern="0" dirty="0">
                <a:solidFill>
                  <a:srgbClr val="7E007E"/>
                </a:solidFill>
                <a:latin typeface="+mn-lt"/>
              </a:rPr>
              <a:t>, </a:t>
            </a:r>
            <a:r>
              <a:rPr lang="uk-UA" sz="3200" b="1" kern="0" dirty="0" smtClean="0">
                <a:solidFill>
                  <a:srgbClr val="7E007E"/>
                </a:solidFill>
                <a:latin typeface="+mn-lt"/>
              </a:rPr>
              <a:t>сонячний</a:t>
            </a:r>
            <a:endParaRPr lang="ru-RU" sz="3200" b="1" kern="0" dirty="0">
              <a:solidFill>
                <a:srgbClr val="7E007E"/>
              </a:solidFill>
              <a:latin typeface="+mn-lt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5400" b="1" dirty="0" err="1" smtClean="0">
                <a:solidFill>
                  <a:schemeClr val="bg1"/>
                </a:solidFill>
              </a:rPr>
              <a:t>Сенкан</a:t>
            </a:r>
            <a:r>
              <a:rPr lang="uk-UA" sz="5400" b="1" dirty="0" smtClean="0">
                <a:solidFill>
                  <a:schemeClr val="bg1"/>
                </a:solidFill>
              </a:rPr>
              <a:t>  “Бердянськ”</a:t>
            </a:r>
            <a:endParaRPr lang="ru-RU" sz="5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843808" y="428625"/>
            <a:ext cx="5957292" cy="3857625"/>
          </a:xfrm>
          <a:solidFill>
            <a:srgbClr val="FFCCCC"/>
          </a:solidFill>
          <a:ln w="76200">
            <a:solidFill>
              <a:srgbClr val="FF9FFF"/>
            </a:solidFill>
          </a:ln>
        </p:spPr>
        <p:txBody>
          <a:bodyPr/>
          <a:lstStyle/>
          <a:p>
            <a:pPr algn="ctr"/>
            <a:r>
              <a:rPr lang="uk-UA" sz="6000" b="1" dirty="0" smtClean="0">
                <a:solidFill>
                  <a:srgbClr val="0000CC"/>
                </a:solidFill>
              </a:rPr>
              <a:t>Майбутнє Бердянська </a:t>
            </a:r>
            <a:br>
              <a:rPr lang="uk-UA" sz="6000" b="1" dirty="0" smtClean="0">
                <a:solidFill>
                  <a:srgbClr val="0000CC"/>
                </a:solidFill>
              </a:rPr>
            </a:br>
            <a:r>
              <a:rPr lang="uk-UA" sz="6000" b="1" dirty="0" smtClean="0">
                <a:solidFill>
                  <a:srgbClr val="0000CC"/>
                </a:solidFill>
              </a:rPr>
              <a:t>у наших руках!</a:t>
            </a:r>
            <a:endParaRPr lang="ru-RU" sz="6000" b="1" dirty="0" smtClean="0">
              <a:solidFill>
                <a:srgbClr val="0000CC"/>
              </a:solidFill>
            </a:endParaRPr>
          </a:p>
        </p:txBody>
      </p:sp>
      <p:pic>
        <p:nvPicPr>
          <p:cNvPr id="5" name="Рисунок 4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06687">
            <a:off x="363602" y="2852935"/>
            <a:ext cx="3096345" cy="3250378"/>
          </a:xfrm>
          <a:prstGeom prst="hear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Вправа «Кола на воді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Стокове фото Зображення Краплі Води На Синьому Тлі Кола На Воді Розходяться  З Краплею Води — Завантажте зображення зараз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23101"/>
            <a:ext cx="54006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4"/>
          <p:cNvSpPr txBox="1">
            <a:spLocks/>
          </p:cNvSpPr>
          <p:nvPr/>
        </p:nvSpPr>
        <p:spPr>
          <a:xfrm>
            <a:off x="1427106" y="1052736"/>
            <a:ext cx="5976664" cy="81600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Що для тебе БЕРДЯНСЬК?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002729">
            <a:off x="4218448" y="2063781"/>
            <a:ext cx="3663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щасливий</a:t>
            </a:r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добрий</a:t>
            </a:r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, </a:t>
            </a:r>
          </a:p>
        </p:txBody>
      </p:sp>
      <p:sp>
        <p:nvSpPr>
          <p:cNvPr id="12" name="Прямоугольник 11"/>
          <p:cNvSpPr/>
          <p:nvPr/>
        </p:nvSpPr>
        <p:spPr>
          <a:xfrm rot="736700">
            <a:off x="4878684" y="4194747"/>
            <a:ext cx="4084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/>
                </a:solidFill>
                <a:latin typeface="+mn-lt"/>
              </a:rPr>
              <a:t>друзі</a:t>
            </a:r>
            <a:r>
              <a:rPr lang="ru-RU" sz="2800" b="1" dirty="0">
                <a:solidFill>
                  <a:schemeClr val="accent6"/>
                </a:solidFill>
                <a:latin typeface="+mn-lt"/>
              </a:rPr>
              <a:t>, бабуся з </a:t>
            </a:r>
            <a:r>
              <a:rPr lang="ru-RU" sz="2800" b="1" dirty="0" err="1">
                <a:solidFill>
                  <a:schemeClr val="accent6"/>
                </a:solidFill>
                <a:latin typeface="+mn-lt"/>
              </a:rPr>
              <a:t>дідусем</a:t>
            </a:r>
            <a:r>
              <a:rPr lang="ru-RU" sz="2800" b="1" dirty="0">
                <a:solidFill>
                  <a:schemeClr val="accent6"/>
                </a:solidFill>
                <a:latin typeface="+mn-lt"/>
              </a:rPr>
              <a:t>, </a:t>
            </a:r>
          </a:p>
        </p:txBody>
      </p:sp>
      <p:sp>
        <p:nvSpPr>
          <p:cNvPr id="13" name="Прямоугольник 12"/>
          <p:cNvSpPr/>
          <p:nvPr/>
        </p:nvSpPr>
        <p:spPr>
          <a:xfrm rot="20282324">
            <a:off x="5040690" y="2642681"/>
            <a:ext cx="3312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FFCC"/>
                </a:solidFill>
                <a:latin typeface="+mn-lt"/>
              </a:rPr>
              <a:t>веселий</a:t>
            </a:r>
            <a:r>
              <a:rPr lang="ru-RU" sz="2800" b="1" dirty="0">
                <a:solidFill>
                  <a:srgbClr val="99FFCC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rgbClr val="99FFCC"/>
                </a:solidFill>
                <a:latin typeface="+mn-lt"/>
              </a:rPr>
              <a:t>красивий</a:t>
            </a:r>
            <a:r>
              <a:rPr lang="ru-RU" sz="2800" b="1" dirty="0">
                <a:solidFill>
                  <a:srgbClr val="99FFCC"/>
                </a:solidFill>
                <a:latin typeface="+mn-lt"/>
              </a:rPr>
              <a:t>, </a:t>
            </a:r>
          </a:p>
        </p:txBody>
      </p:sp>
      <p:sp>
        <p:nvSpPr>
          <p:cNvPr id="14" name="Прямоугольник 13"/>
          <p:cNvSpPr/>
          <p:nvPr/>
        </p:nvSpPr>
        <p:spPr>
          <a:xfrm rot="1239973">
            <a:off x="750265" y="2814952"/>
            <a:ext cx="3034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CCCC"/>
                </a:solidFill>
                <a:latin typeface="+mn-lt"/>
              </a:rPr>
              <a:t>грязьові</a:t>
            </a:r>
            <a:r>
              <a:rPr lang="ru-RU" sz="2800" b="1" dirty="0" smtClean="0">
                <a:solidFill>
                  <a:srgbClr val="FFCCCC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rgbClr val="FFCCCC"/>
                </a:solidFill>
                <a:latin typeface="+mn-lt"/>
              </a:rPr>
              <a:t>лимани</a:t>
            </a:r>
            <a:r>
              <a:rPr lang="ru-RU" sz="2800" b="1" dirty="0">
                <a:solidFill>
                  <a:srgbClr val="FFCCCC"/>
                </a:solidFill>
                <a:latin typeface="+mn-lt"/>
              </a:rPr>
              <a:t>, </a:t>
            </a:r>
          </a:p>
        </p:txBody>
      </p:sp>
      <p:sp>
        <p:nvSpPr>
          <p:cNvPr id="15" name="Прямоугольник 14"/>
          <p:cNvSpPr/>
          <p:nvPr/>
        </p:nvSpPr>
        <p:spPr>
          <a:xfrm rot="687540">
            <a:off x="4883092" y="5164030"/>
            <a:ext cx="383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гімназія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, </a:t>
            </a: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рідний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дім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, 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95983">
            <a:off x="379160" y="3728539"/>
            <a:ext cx="4631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спокій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+mn-lt"/>
              </a:rPr>
              <a:t>рідний</a:t>
            </a:r>
            <a:r>
              <a:rPr lang="ru-RU" sz="2800" b="1" dirty="0" smtClean="0">
                <a:solidFill>
                  <a:srgbClr val="00B050"/>
                </a:solidFill>
                <a:latin typeface="+mn-lt"/>
              </a:rPr>
              <a:t> край, порт </a:t>
            </a:r>
            <a:endParaRPr lang="ru-RU" sz="28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655056">
            <a:off x="1254504" y="5301208"/>
            <a:ext cx="3611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відпочинок</a:t>
            </a:r>
            <a:r>
              <a:rPr lang="ru-RU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фрукти</a:t>
            </a:r>
            <a:r>
              <a:rPr lang="ru-RU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,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49974" y="3385379"/>
            <a:ext cx="2533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CC"/>
                </a:solidFill>
                <a:latin typeface="+mn-lt"/>
              </a:rPr>
              <a:t>курорт</a:t>
            </a:r>
            <a:r>
              <a:rPr lang="ru-RU" sz="2800" b="1" dirty="0">
                <a:solidFill>
                  <a:srgbClr val="CC00CC"/>
                </a:solidFill>
                <a:latin typeface="+mn-lt"/>
              </a:rPr>
              <a:t>, море, </a:t>
            </a:r>
          </a:p>
        </p:txBody>
      </p:sp>
      <p:sp>
        <p:nvSpPr>
          <p:cNvPr id="19" name="Прямоугольник 18"/>
          <p:cNvSpPr/>
          <p:nvPr/>
        </p:nvSpPr>
        <p:spPr>
          <a:xfrm rot="1469346">
            <a:off x="1156789" y="2142235"/>
            <a:ext cx="3241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чудовий</a:t>
            </a:r>
            <a:r>
              <a:rPr lang="ru-RU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теплий</a:t>
            </a:r>
            <a:r>
              <a:rPr lang="ru-RU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, </a:t>
            </a:r>
          </a:p>
        </p:txBody>
      </p:sp>
      <p:sp>
        <p:nvSpPr>
          <p:cNvPr id="20" name="Прямоугольник 19"/>
          <p:cNvSpPr/>
          <p:nvPr/>
        </p:nvSpPr>
        <p:spPr>
          <a:xfrm rot="20185514">
            <a:off x="392534" y="4884721"/>
            <a:ext cx="2616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latin typeface="+mn-lt"/>
              </a:rPr>
              <a:t>сонце</a:t>
            </a:r>
            <a:r>
              <a:rPr lang="ru-RU" sz="2800" b="1" dirty="0">
                <a:solidFill>
                  <a:srgbClr val="FFFF00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rgbClr val="FFFF00"/>
                </a:solidFill>
                <a:latin typeface="+mn-lt"/>
              </a:rPr>
              <a:t>пісок</a:t>
            </a:r>
            <a:r>
              <a:rPr lang="ru-RU" sz="2800" b="1" dirty="0">
                <a:solidFill>
                  <a:srgbClr val="FFFF00"/>
                </a:solidFill>
                <a:latin typeface="+mn-lt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13696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uk-UA" b="1" dirty="0" smtClean="0">
                <a:ln w="50800"/>
                <a:solidFill>
                  <a:schemeClr val="bg1"/>
                </a:solidFill>
              </a:rPr>
              <a:t> Вітаю, рідний Бердянськ!</a:t>
            </a:r>
            <a:endParaRPr lang="ru-RU" b="1" dirty="0" smtClean="0">
              <a:ln w="50800"/>
              <a:solidFill>
                <a:schemeClr val="bg1"/>
              </a:solidFill>
            </a:endParaRPr>
          </a:p>
        </p:txBody>
      </p:sp>
      <p:sp>
        <p:nvSpPr>
          <p:cNvPr id="3" name="AutoShape 2" descr="Куди їхати влітку на море? Бердянськ: маршрут, ціни т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Бердянськ | 7 чудес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0" y="1556792"/>
            <a:ext cx="4104456" cy="304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ердянськ | 7 чудес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52" y="3501008"/>
            <a:ext cx="4124574" cy="27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4652" y="1556792"/>
            <a:ext cx="3981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+mn-lt"/>
              </a:rPr>
              <a:t>С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ьогодні  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latin typeface="+mn-lt"/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 ми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погортаємо сторінки фотоальбому рідного міста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6462" y="4867232"/>
            <a:ext cx="370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Подумай,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якого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кольору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Бердянськ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для тебе? 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8107" y="476672"/>
            <a:ext cx="7715304" cy="785818"/>
          </a:xfr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bg1"/>
                </a:solidFill>
                <a:latin typeface="+mj-lt"/>
              </a:rPr>
              <a:t>Азовський проспект</a:t>
            </a:r>
            <a:endParaRPr lang="ru-RU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61648" y="1641464"/>
            <a:ext cx="3096344" cy="1986460"/>
          </a:xfrm>
          <a:noFill/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uk-UA" sz="2800" b="1" dirty="0" smtClean="0">
                <a:ln w="50800"/>
                <a:solidFill>
                  <a:schemeClr val="bg1"/>
                </a:solidFill>
              </a:rPr>
              <a:t>Пам’ятник графу Михайлу Семеновичу Воронцову </a:t>
            </a:r>
            <a:endParaRPr lang="ru-RU" sz="2800" b="1" dirty="0" smtClean="0">
              <a:ln w="50800"/>
              <a:solidFill>
                <a:schemeClr val="bg1"/>
              </a:solidFill>
            </a:endParaRPr>
          </a:p>
        </p:txBody>
      </p:sp>
      <p:pic>
        <p:nvPicPr>
          <p:cNvPr id="9220" name="Рисунок 5" descr="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3" y="1340768"/>
            <a:ext cx="2250847" cy="300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4"/>
          <p:cNvSpPr txBox="1">
            <a:spLocks/>
          </p:cNvSpPr>
          <p:nvPr/>
        </p:nvSpPr>
        <p:spPr bwMode="auto">
          <a:xfrm>
            <a:off x="446960" y="2348880"/>
            <a:ext cx="2972912" cy="127904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Азовський проспект та </a:t>
            </a:r>
            <a:r>
              <a:rPr lang="uk-UA" sz="2800" b="1" dirty="0" err="1" smtClean="0">
                <a:solidFill>
                  <a:schemeClr val="bg1"/>
                </a:solidFill>
              </a:rPr>
              <a:t>пам</a:t>
            </a:r>
            <a:r>
              <a:rPr lang="en-US" sz="2800" b="1" dirty="0" smtClean="0">
                <a:solidFill>
                  <a:schemeClr val="bg1"/>
                </a:solidFill>
              </a:rPr>
              <a:t>’</a:t>
            </a:r>
            <a:r>
              <a:rPr lang="uk-UA" sz="2800" b="1" dirty="0" err="1" smtClean="0">
                <a:solidFill>
                  <a:schemeClr val="bg1"/>
                </a:solidFill>
              </a:rPr>
              <a:t>ятник</a:t>
            </a:r>
            <a:r>
              <a:rPr lang="uk-UA" sz="2800" b="1" dirty="0" smtClean="0">
                <a:solidFill>
                  <a:schemeClr val="bg1"/>
                </a:solidFill>
              </a:rPr>
              <a:t> царю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54655" r="2522"/>
          <a:stretch>
            <a:fillRect/>
          </a:stretch>
        </p:blipFill>
        <p:spPr bwMode="auto">
          <a:xfrm rot="5400000">
            <a:off x="2428158" y="1741889"/>
            <a:ext cx="2466980" cy="652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2" cstate="print"/>
          <a:srcRect l="2274" t="6479" r="58757" b="6479"/>
          <a:stretch>
            <a:fillRect/>
          </a:stretch>
        </p:blipFill>
        <p:spPr bwMode="auto">
          <a:xfrm rot="15765740">
            <a:off x="1071716" y="736873"/>
            <a:ext cx="2906043" cy="435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357158" y="357167"/>
            <a:ext cx="8215313" cy="785818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  <a:defRPr/>
            </a:pPr>
            <a:r>
              <a:rPr lang="uk-UA" sz="4400" b="1" dirty="0" smtClean="0">
                <a:solidFill>
                  <a:schemeClr val="bg1"/>
                </a:solidFill>
              </a:rPr>
              <a:t>Бердянський порт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 l="55856" t="5029" r="304" b="5029"/>
          <a:stretch>
            <a:fillRect/>
          </a:stretch>
        </p:blipFill>
        <p:spPr bwMode="auto">
          <a:xfrm rot="16631104">
            <a:off x="5358811" y="745364"/>
            <a:ext cx="2911234" cy="40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Бердянський по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24677"/>
            <a:ext cx="3886040" cy="2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 l="3983" t="1617" r="4305" b="54929"/>
          <a:stretch>
            <a:fillRect/>
          </a:stretch>
        </p:blipFill>
        <p:spPr bwMode="auto">
          <a:xfrm>
            <a:off x="323528" y="1430056"/>
            <a:ext cx="85010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357158" y="357167"/>
            <a:ext cx="8215313" cy="785818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  <a:defRPr/>
            </a:pPr>
            <a:r>
              <a:rPr lang="uk-UA" sz="4400" b="1" dirty="0" smtClean="0">
                <a:solidFill>
                  <a:schemeClr val="bg1"/>
                </a:solidFill>
              </a:rPr>
              <a:t>Вид з гори 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 t="2283" r="58636" b="49788"/>
          <a:stretch>
            <a:fillRect/>
          </a:stretch>
        </p:blipFill>
        <p:spPr bwMode="auto">
          <a:xfrm rot="16670715">
            <a:off x="5204404" y="1083179"/>
            <a:ext cx="2878481" cy="42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6643645" y="4905431"/>
            <a:ext cx="1928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Синагога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3" cstate="print"/>
          <a:srcRect b="39178"/>
          <a:stretch>
            <a:fillRect/>
          </a:stretch>
        </p:blipFill>
        <p:spPr bwMode="auto">
          <a:xfrm rot="5400000">
            <a:off x="2872001" y="3442880"/>
            <a:ext cx="334168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98932" y="5167041"/>
            <a:ext cx="2287817" cy="95410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</a:rPr>
              <a:t>Лютеранська церква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5199" r="49506" b="56625"/>
          <a:stretch>
            <a:fillRect/>
          </a:stretch>
        </p:blipFill>
        <p:spPr bwMode="auto">
          <a:xfrm>
            <a:off x="444570" y="1294234"/>
            <a:ext cx="399471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98932" y="4240891"/>
            <a:ext cx="1500190" cy="64633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+mn-lt"/>
              </a:rPr>
              <a:t>Собор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 bwMode="auto">
          <a:xfrm>
            <a:off x="357158" y="357167"/>
            <a:ext cx="8215313" cy="7858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uk-UA" sz="4400" b="1" dirty="0" smtClean="0">
                <a:solidFill>
                  <a:schemeClr val="bg1"/>
                </a:solidFill>
              </a:rPr>
              <a:t>Храми різних релігій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 l="57545" t="65756"/>
          <a:stretch>
            <a:fillRect/>
          </a:stretch>
        </p:blipFill>
        <p:spPr bwMode="auto">
          <a:xfrm rot="5400000">
            <a:off x="5364088" y="2636912"/>
            <a:ext cx="3524150" cy="35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27625" y="1682805"/>
            <a:ext cx="2502865" cy="954107"/>
          </a:xfrm>
          <a:prstGeom prst="rect">
            <a:avLst/>
          </a:prstGeom>
          <a:noFill/>
          <a:ln w="76200"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</a:rPr>
              <a:t>Будівля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</a:rPr>
              <a:t>міської </a:t>
            </a:r>
            <a:r>
              <a:rPr lang="uk-UA" sz="2800" b="1" dirty="0">
                <a:solidFill>
                  <a:schemeClr val="bg1"/>
                </a:solidFill>
              </a:rPr>
              <a:t>управи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54015" r="56734" b="2620"/>
          <a:stretch>
            <a:fillRect/>
          </a:stretch>
        </p:blipFill>
        <p:spPr bwMode="auto">
          <a:xfrm rot="16200000">
            <a:off x="735143" y="1180797"/>
            <a:ext cx="2516121" cy="318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587535" y="2492896"/>
            <a:ext cx="17765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+mn-lt"/>
              </a:rPr>
              <a:t>Чоловіча гімназія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l="54456" t="2988" b="56625"/>
          <a:stretch>
            <a:fillRect/>
          </a:stretch>
        </p:blipFill>
        <p:spPr bwMode="auto">
          <a:xfrm>
            <a:off x="755576" y="3929321"/>
            <a:ext cx="3384376" cy="235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062939" y="4557356"/>
            <a:ext cx="1362370" cy="64633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+mn-lt"/>
              </a:rPr>
              <a:t>Театр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Подзаголовок 4"/>
          <p:cNvSpPr txBox="1">
            <a:spLocks/>
          </p:cNvSpPr>
          <p:nvPr/>
        </p:nvSpPr>
        <p:spPr bwMode="auto">
          <a:xfrm>
            <a:off x="528351" y="357167"/>
            <a:ext cx="8215313" cy="7858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uk-UA" sz="4400" b="1" dirty="0" smtClean="0">
                <a:solidFill>
                  <a:schemeClr val="bg1"/>
                </a:solidFill>
              </a:rPr>
              <a:t>Культурні та адміністративні будівлі </a:t>
            </a:r>
            <a:endParaRPr lang="ru-RU" sz="4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 l="662" t="1912" r="59309" b="51559"/>
          <a:stretch>
            <a:fillRect/>
          </a:stretch>
        </p:blipFill>
        <p:spPr bwMode="auto">
          <a:xfrm rot="5886201">
            <a:off x="5962028" y="3259260"/>
            <a:ext cx="23145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7303011" y="3367737"/>
            <a:ext cx="1571625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+mn-lt"/>
              </a:rPr>
              <a:t>Купальні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342" name="Рисунок 8" descr="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2435">
            <a:off x="486125" y="1242414"/>
            <a:ext cx="2837583" cy="190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9" descr="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4849" y="1204084"/>
            <a:ext cx="28606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10" descr="1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37586">
            <a:off x="541126" y="3877319"/>
            <a:ext cx="2533708" cy="189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Рисунок 11" descr="1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43526">
            <a:off x="2906130" y="2423247"/>
            <a:ext cx="29432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flipH="1">
            <a:off x="368136" y="428604"/>
            <a:ext cx="8132954" cy="769441"/>
          </a:xfrm>
          <a:prstGeom prst="rect">
            <a:avLst/>
          </a:prstGeom>
          <a:noFill/>
          <a:ln w="76200">
            <a:noFill/>
            <a:prstDash val="lgDashDotDot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4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Бердянськ – курорт з 1902 року </a:t>
            </a:r>
            <a:endParaRPr lang="ru-RU" sz="4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906" y="3274541"/>
            <a:ext cx="98616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</a:rPr>
              <a:t>пісок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4613" y="1291829"/>
            <a:ext cx="118519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</a:rPr>
              <a:t> сонце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4916" y="5648208"/>
            <a:ext cx="108876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</a:rPr>
              <a:t> море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4766" y="4694101"/>
            <a:ext cx="2069457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</a:rPr>
              <a:t> лікувальні грязі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Дошка зепена 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Дошка зепена </Template>
  <TotalTime>329</TotalTime>
  <Words>195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Дошка зепена </vt:lpstr>
      <vt:lpstr>Урок – фотоальбом «Мій Бердянськ»</vt:lpstr>
      <vt:lpstr>Вправа «Кола на воді</vt:lpstr>
      <vt:lpstr> Вітаю, рідний Бердянськ!</vt:lpstr>
      <vt:lpstr>Азовський проспект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Вправа “Стоп – кадр”</vt:lpstr>
      <vt:lpstr>Бердянськ в різні пори року</vt:lpstr>
      <vt:lpstr>Вправа  “Реклама”</vt:lpstr>
      <vt:lpstr>Презентация PowerPoint</vt:lpstr>
      <vt:lpstr>Майбутнє Бердянська  у наших руках!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«Бердянську – 185” Урок – музейна вітальня</dc:title>
  <dc:creator>Customer</dc:creator>
  <cp:lastModifiedBy>Esmiralda Ivanova</cp:lastModifiedBy>
  <cp:revision>33</cp:revision>
  <dcterms:created xsi:type="dcterms:W3CDTF">2012-08-28T15:51:57Z</dcterms:created>
  <dcterms:modified xsi:type="dcterms:W3CDTF">2024-09-17T09:58:49Z</dcterms:modified>
</cp:coreProperties>
</file>