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16" r:id="rId3"/>
    <p:sldId id="458" r:id="rId4"/>
    <p:sldId id="543" r:id="rId5"/>
    <p:sldId id="501" r:id="rId6"/>
    <p:sldId id="604" r:id="rId7"/>
    <p:sldId id="608" r:id="rId8"/>
    <p:sldId id="596" r:id="rId9"/>
    <p:sldId id="612" r:id="rId10"/>
    <p:sldId id="613" r:id="rId11"/>
    <p:sldId id="614" r:id="rId12"/>
    <p:sldId id="615" r:id="rId13"/>
    <p:sldId id="61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DC3EA"/>
    <a:srgbClr val="2F3242"/>
    <a:srgbClr val="FF3131"/>
    <a:srgbClr val="BA1CBA"/>
    <a:srgbClr val="9E0000"/>
    <a:srgbClr val="00B050"/>
    <a:srgbClr val="1694E9"/>
    <a:srgbClr val="FFFF00"/>
    <a:srgbClr val="29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5205" autoAdjust="0"/>
  </p:normalViewPr>
  <p:slideViewPr>
    <p:cSldViewPr snapToGrid="0">
      <p:cViewPr varScale="1">
        <p:scale>
          <a:sx n="81" d="100"/>
          <a:sy n="81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0504" y="3680815"/>
            <a:ext cx="10146562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Способи віднімання від 11 одноцифрових чисел із переходом через десяток. Розв’язування задач із двома запитаннями </a:t>
            </a:r>
            <a:endParaRPr lang="uk-UA" sz="1777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0F927A-6F0E-49FD-B776-F8A73200E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8" t="13663" r="9547" b="21594"/>
          <a:stretch/>
        </p:blipFill>
        <p:spPr>
          <a:xfrm>
            <a:off x="1400585" y="994522"/>
            <a:ext cx="2688436" cy="235827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587274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Віднімання </a:t>
            </a:r>
            <a:r>
              <a:rPr lang="uk-UA" sz="2400" b="1" dirty="0">
                <a:solidFill>
                  <a:srgbClr val="7030A0"/>
                </a:solidFill>
              </a:rPr>
              <a:t>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21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70304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6" y="378226"/>
            <a:ext cx="2512878" cy="1971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5" y="1191055"/>
            <a:ext cx="2032349" cy="145601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6554333" y="1269112"/>
            <a:ext cx="2915844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3. Обчисли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зручним для тебе способом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52268" y="2416233"/>
            <a:ext cx="1735809" cy="5900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11 – 4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29126" y="2421477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452268" y="3075886"/>
            <a:ext cx="1717156" cy="5900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11 – 6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45654" y="3081130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245653" y="3756693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63289" y="450839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42885" y="5209734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17887" y="1816069"/>
            <a:ext cx="3496596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Закресли відповідну кількість квадратів. Обчисли.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30227E11-0B28-4645-B537-A8FA3C4ACD34}"/>
              </a:ext>
            </a:extLst>
          </p:cNvPr>
          <p:cNvGrpSpPr/>
          <p:nvPr/>
        </p:nvGrpSpPr>
        <p:grpSpPr>
          <a:xfrm>
            <a:off x="4685115" y="1375709"/>
            <a:ext cx="722344" cy="511510"/>
            <a:chOff x="658935" y="3545354"/>
            <a:chExt cx="1074133" cy="721593"/>
          </a:xfrm>
        </p:grpSpPr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3A5A052D-9AEF-4FBB-AD20-707846DFB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8935" y="3545354"/>
              <a:ext cx="578402" cy="72159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8328C4B6-6842-4199-9CC7-01A452949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1154666" y="3545354"/>
              <a:ext cx="578402" cy="72159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F6311A71-5B53-47C0-BAE2-84EC34F981C8}"/>
              </a:ext>
            </a:extLst>
          </p:cNvPr>
          <p:cNvGrpSpPr/>
          <p:nvPr/>
        </p:nvGrpSpPr>
        <p:grpSpPr>
          <a:xfrm>
            <a:off x="4685115" y="1969476"/>
            <a:ext cx="769236" cy="492359"/>
            <a:chOff x="746597" y="4445264"/>
            <a:chExt cx="1029106" cy="721593"/>
          </a:xfrm>
        </p:grpSpPr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DC13D88A-C175-425E-9A1B-42090E753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746597" y="4445264"/>
              <a:ext cx="578402" cy="72159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AA25B0AF-453A-4A29-9792-687D9BA16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1197301" y="4445264"/>
              <a:ext cx="578402" cy="721593"/>
            </a:xfrm>
            <a:prstGeom prst="rect">
              <a:avLst/>
            </a:prstGeom>
          </p:spPr>
        </p:pic>
      </p:grpSp>
      <p:pic>
        <p:nvPicPr>
          <p:cNvPr id="2" name="Picture 2" descr="D:\2 клас\3 Математика\1 Листопад\3 Віднімання чисел з переходом через 10\№021 - Відн від 11 одноцифр чисел із переходом через десяток\2024-10-06_2320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1" y="3190238"/>
            <a:ext cx="7546475" cy="23320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8470921" y="3781519"/>
            <a:ext cx="1717156" cy="5900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11 – 8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470921" y="4508396"/>
            <a:ext cx="1717156" cy="5900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11 – 5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528498" y="5227247"/>
            <a:ext cx="1717156" cy="59001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11 – 3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618505" y="4088251"/>
            <a:ext cx="202894" cy="1610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489088" y="3934217"/>
            <a:ext cx="13252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6283569" y="3934217"/>
            <a:ext cx="18401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5916228" y="4099974"/>
            <a:ext cx="202894" cy="1610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364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368752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4" y="1269111"/>
            <a:ext cx="4988897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4. 1) Доповни умову й розв’яжи задачу.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7" y="1735398"/>
            <a:ext cx="5375756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Після обіду діти помили 11 тарілок, а ложок – на __ менше. Скільки ложок помили діти?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CB465F34-3820-46DA-BE35-76D6A0645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7"/>
          <a:stretch/>
        </p:blipFill>
        <p:spPr>
          <a:xfrm flipH="1">
            <a:off x="9491841" y="373371"/>
            <a:ext cx="2117856" cy="1524530"/>
          </a:xfrm>
          <a:prstGeom prst="rect">
            <a:avLst/>
          </a:prstGeom>
        </p:spPr>
      </p:pic>
      <p:pic>
        <p:nvPicPr>
          <p:cNvPr id="2" name="Picture 2" descr="D:\2 клас\3 Математика\1 Листопад\3 Віднімання чисел з переходом через 10\№021 - Відн від 11 одноцифр чисел із переходом через десяток\2024-10-06_2332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53539" r="1158" b="2284"/>
          <a:stretch/>
        </p:blipFill>
        <p:spPr bwMode="auto">
          <a:xfrm>
            <a:off x="1014633" y="4647807"/>
            <a:ext cx="6617090" cy="179109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 клас\3 Математика\1 Листопад\3 Віднімання чисел з переходом через 10\№021 - Відн від 11 одноцифр чисел із переходом через десяток\2024-10-06_233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67" y="2902858"/>
            <a:ext cx="5644930" cy="142217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51208"/>
              </p:ext>
            </p:extLst>
          </p:nvPr>
        </p:nvGraphicFramePr>
        <p:xfrm>
          <a:off x="875477" y="2581031"/>
          <a:ext cx="4528860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2886"/>
                <a:gridCol w="452886"/>
                <a:gridCol w="452886"/>
                <a:gridCol w="452886"/>
                <a:gridCol w="452886"/>
                <a:gridCol w="452886"/>
                <a:gridCol w="452886"/>
                <a:gridCol w="452886"/>
                <a:gridCol w="452886"/>
                <a:gridCol w="452886"/>
              </a:tblGrid>
              <a:tr h="325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2805" y="2902858"/>
            <a:ext cx="165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Відповідь: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AFA592-84F2-43D1-84DB-9DD0BF73FB35}"/>
              </a:ext>
            </a:extLst>
          </p:cNvPr>
          <p:cNvSpPr txBox="1"/>
          <p:nvPr/>
        </p:nvSpPr>
        <p:spPr>
          <a:xfrm>
            <a:off x="767136" y="3512873"/>
            <a:ext cx="4660649" cy="101566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2*) Які числа можна використовувати в умові задачі? Заповни таблицю. </a:t>
            </a:r>
          </a:p>
          <a:p>
            <a:r>
              <a:rPr lang="uk-UA" sz="2000" b="1" dirty="0" smtClean="0">
                <a:solidFill>
                  <a:srgbClr val="7030A0"/>
                </a:solidFill>
              </a:rPr>
              <a:t>Як змінюється відповідь у задачі?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85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50930" y="1315328"/>
            <a:ext cx="4959158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Закінчи речення: 11 – це 9 і _, 5 і _, 7 і _, 3 і _, 8 і _, 6 і _, 4 і _, 2 і _.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суми? На зменшення числа на кілька одиниць?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99092" y="2881629"/>
            <a:ext cx="4004939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різницю чисел 11 і 1, 11 і 5, 11 і 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8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6267"/>
            <a:ext cx="9213243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184" y="2231927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7071" y="1090310"/>
            <a:ext cx="2856987" cy="29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67864" y="962217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815278" y="3453896"/>
            <a:ext cx="2813959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939602" y="4615062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На </a:t>
            </a:r>
            <a:r>
              <a:rPr lang="uk-UA" sz="2000" b="1" dirty="0"/>
              <a:t>уроці </a:t>
            </a:r>
          </a:p>
          <a:p>
            <a:pPr algn="ctr"/>
            <a:r>
              <a:rPr lang="uk-UA" sz="2000" b="1" dirty="0"/>
              <a:t>я навчився/</a:t>
            </a:r>
          </a:p>
          <a:p>
            <a:pPr algn="ctr"/>
            <a:r>
              <a:rPr lang="uk-UA" sz="2000" b="1" dirty="0"/>
              <a:t>навчилася…</a:t>
            </a:r>
            <a:endParaRPr lang="ru-RU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470579" y="2245436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Найкраще </a:t>
            </a:r>
          </a:p>
          <a:p>
            <a:r>
              <a:rPr lang="uk-UA" sz="2000" dirty="0"/>
              <a:t>мені вдалося…</a:t>
            </a:r>
            <a:endParaRPr lang="ru-RU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9467687" y="4484265"/>
            <a:ext cx="150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Урок </a:t>
            </a:r>
          </a:p>
          <a:p>
            <a:r>
              <a:rPr lang="uk-UA" sz="2000" dirty="0"/>
              <a:t>завершую з настроєм…</a:t>
            </a:r>
            <a:endParaRPr lang="ru-RU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815278" y="1930220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Я хотів би дізнатися про…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900551" y="1400929"/>
            <a:ext cx="60860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Печиво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з яким написом ти вибираєш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3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624179" y="1400930"/>
            <a:ext cx="79458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258" y="528924"/>
            <a:ext cx="10026847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747" y="2463704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4586" y="3447824"/>
            <a:ext cx="3296340" cy="33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715" y="962217"/>
            <a:ext cx="3200400" cy="32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7727" y="1460694"/>
            <a:ext cx="2931509" cy="29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9977" y="3453893"/>
            <a:ext cx="3064081" cy="31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626749" y="4772760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084627" y="2155275"/>
            <a:ext cx="14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07601" y="4772760"/>
            <a:ext cx="150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8495" y="2660019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5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AA660A0F-D8FE-4754-8259-B69830A16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9" t="19741" r="6158" b="14749"/>
          <a:stretch/>
        </p:blipFill>
        <p:spPr>
          <a:xfrm>
            <a:off x="193620" y="2307961"/>
            <a:ext cx="6738925" cy="33152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1631" y="597219"/>
            <a:ext cx="10128737" cy="86816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Поглянь на малюнок і дай відповіді на </a:t>
            </a:r>
            <a:r>
              <a:rPr lang="uk-UA" sz="3600" b="1" dirty="0" smtClean="0"/>
              <a:t>запитання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C22630F-7B8B-4FBB-B1FD-FE11364D9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41" y="1775968"/>
            <a:ext cx="1330032" cy="132641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1FB9097-B9A4-4742-A802-E7827BFCC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120" y="2577202"/>
            <a:ext cx="1330032" cy="13264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5E04B8C-C642-4F78-A456-8CFBE4E58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461" y="4674307"/>
            <a:ext cx="1330032" cy="13264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B2C6BE0-4B00-4548-B815-B80FF2FEC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31" y="2618947"/>
            <a:ext cx="1330032" cy="13264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55AFF58-AD48-4182-897C-084C0C077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513" y="4011098"/>
            <a:ext cx="1330032" cy="132641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0954C67-5977-49B0-A0D2-4F2188C5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312" y="1722518"/>
            <a:ext cx="1330032" cy="132641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5E16069-CC7A-492E-8633-6F27F14A0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643" y="1722518"/>
            <a:ext cx="1330032" cy="132641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C603C18-0D01-47A5-B33D-502692AFD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741" y="1722518"/>
            <a:ext cx="1330032" cy="13264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B54ECF5-F31D-4CDC-B482-540AE922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773" y="2618947"/>
            <a:ext cx="1330032" cy="132641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53BC651-4130-41D0-8EBB-B9F9BC02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919" y="2639189"/>
            <a:ext cx="1330032" cy="132641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4090C54-A1A6-489D-9769-917607A36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264" y="2639189"/>
            <a:ext cx="1330032" cy="1326418"/>
          </a:xfrm>
          <a:prstGeom prst="rect">
            <a:avLst/>
          </a:prstGeom>
        </p:spPr>
      </p:pic>
      <p:sp>
        <p:nvSpPr>
          <p:cNvPr id="31" name="Прямокутник: округлені кути 5">
            <a:extLst>
              <a:ext uri="{FF2B5EF4-FFF2-40B4-BE49-F238E27FC236}">
                <a16:creationId xmlns="" xmlns:a16="http://schemas.microsoft.com/office/drawing/2014/main" id="{653465DA-CEA1-4115-84C2-262CE63E7611}"/>
              </a:ext>
            </a:extLst>
          </p:cNvPr>
          <p:cNvSpPr/>
          <p:nvPr/>
        </p:nvSpPr>
        <p:spPr>
          <a:xfrm>
            <a:off x="7087434" y="1775968"/>
            <a:ext cx="4307397" cy="9203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 гарбузів випало з кошика?</a:t>
            </a:r>
          </a:p>
        </p:txBody>
      </p:sp>
      <p:sp>
        <p:nvSpPr>
          <p:cNvPr id="33" name="Прямокутник: округлені кути 5">
            <a:extLst>
              <a:ext uri="{FF2B5EF4-FFF2-40B4-BE49-F238E27FC236}">
                <a16:creationId xmlns="" xmlns:a16="http://schemas.microsoft.com/office/drawing/2014/main" id="{094BA0BE-8A0C-4C4B-A58F-3878EEC1E945}"/>
              </a:ext>
            </a:extLst>
          </p:cNvPr>
          <p:cNvSpPr/>
          <p:nvPr/>
        </p:nvSpPr>
        <p:spPr>
          <a:xfrm>
            <a:off x="7087433" y="3048936"/>
            <a:ext cx="4307397" cy="1137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 гарбузів залишилось у кошику?</a:t>
            </a:r>
          </a:p>
        </p:txBody>
      </p:sp>
      <p:sp>
        <p:nvSpPr>
          <p:cNvPr id="34" name="Прямокутник: округлені кути 5">
            <a:extLst>
              <a:ext uri="{FF2B5EF4-FFF2-40B4-BE49-F238E27FC236}">
                <a16:creationId xmlns="" xmlns:a16="http://schemas.microsoft.com/office/drawing/2014/main" id="{ECE95ADA-0082-4ABB-9BC1-BF20FD977D76}"/>
              </a:ext>
            </a:extLst>
          </p:cNvPr>
          <p:cNvSpPr/>
          <p:nvPr/>
        </p:nvSpPr>
        <p:spPr>
          <a:xfrm>
            <a:off x="7087434" y="4463572"/>
            <a:ext cx="4307397" cy="11596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 гарбузів було </a:t>
            </a:r>
            <a:r>
              <a:rPr lang="uk-U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кошику?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98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6487" y="494529"/>
            <a:ext cx="10043881" cy="7832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Прочитай </a:t>
            </a:r>
            <a:r>
              <a:rPr lang="ru-RU" sz="4000" b="1" dirty="0" err="1"/>
              <a:t>вираз</a:t>
            </a:r>
            <a:r>
              <a:rPr lang="ru-RU" sz="4000" b="1" dirty="0"/>
              <a:t> та </a:t>
            </a:r>
            <a:r>
              <a:rPr lang="ru-RU" sz="4000" b="1" dirty="0" err="1"/>
              <a:t>назви</a:t>
            </a:r>
            <a:r>
              <a:rPr lang="ru-RU" sz="4000" b="1" dirty="0"/>
              <a:t> </a:t>
            </a:r>
            <a:r>
              <a:rPr lang="ru-RU" sz="4000" b="1" dirty="0" smtClean="0"/>
              <a:t>результат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B37A12A-EED7-4774-A554-57D32B052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4"/>
          <a:stretch/>
        </p:blipFill>
        <p:spPr>
          <a:xfrm>
            <a:off x="8851041" y="1660911"/>
            <a:ext cx="2769880" cy="39502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4024" y="1660911"/>
            <a:ext cx="238496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11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1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3</a:t>
            </a:r>
            <a:r>
              <a:rPr lang="en-US" sz="3600" b="1" dirty="0" smtClean="0">
                <a:solidFill>
                  <a:schemeClr val="bg1"/>
                </a:solidFill>
              </a:rPr>
              <a:t> =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024" y="2657373"/>
            <a:ext cx="23849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</a:t>
            </a:r>
            <a:r>
              <a:rPr lang="en-US" sz="3600" b="1" dirty="0" smtClean="0">
                <a:solidFill>
                  <a:schemeClr val="bg1"/>
                </a:solidFill>
              </a:rPr>
              <a:t>5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5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5 =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024" y="3794511"/>
            <a:ext cx="23849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</a:t>
            </a:r>
            <a:r>
              <a:rPr lang="en-US" sz="3600" b="1" dirty="0" smtClean="0">
                <a:solidFill>
                  <a:schemeClr val="bg1"/>
                </a:solidFill>
              </a:rPr>
              <a:t>2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2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1 =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8346" y="1690111"/>
            <a:ext cx="23849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</a:t>
            </a:r>
            <a:r>
              <a:rPr lang="en-US" sz="3600" b="1" dirty="0" smtClean="0">
                <a:solidFill>
                  <a:schemeClr val="bg1"/>
                </a:solidFill>
              </a:rPr>
              <a:t>3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3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2 =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8346" y="2713784"/>
            <a:ext cx="23849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</a:t>
            </a:r>
            <a:r>
              <a:rPr lang="en-US" sz="3600" b="1" dirty="0" smtClean="0">
                <a:solidFill>
                  <a:schemeClr val="bg1"/>
                </a:solidFill>
              </a:rPr>
              <a:t>7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7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6 =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8346" y="3794511"/>
            <a:ext cx="23849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</a:t>
            </a:r>
            <a:r>
              <a:rPr lang="en-US" sz="3600" b="1" dirty="0" smtClean="0">
                <a:solidFill>
                  <a:schemeClr val="bg1"/>
                </a:solidFill>
              </a:rPr>
              <a:t>6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6 </a:t>
            </a:r>
            <a:r>
              <a:rPr lang="uk-UA" sz="3600" b="1" dirty="0" smtClean="0">
                <a:solidFill>
                  <a:schemeClr val="bg1"/>
                </a:solidFill>
              </a:rPr>
              <a:t>–</a:t>
            </a:r>
            <a:r>
              <a:rPr lang="en-US" sz="3600" b="1" dirty="0" smtClean="0">
                <a:solidFill>
                  <a:schemeClr val="bg1"/>
                </a:solidFill>
              </a:rPr>
              <a:t> 4 =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0049" y="1691688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0048" y="2732838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0790" y="3825288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5219" y="1727466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87684" y="2704247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5218" y="3784974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29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0783" y="494529"/>
            <a:ext cx="10736786" cy="8301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Розглянь схему та поясни, як знайшли різницю чисел 11 і 2.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73023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25308" y="186913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77593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572015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97314" y="3148957"/>
            <a:ext cx="1842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11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–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</a:rPr>
              <a:t> = 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2898" y="4195262"/>
            <a:ext cx="129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1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+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</a:rPr>
              <a:t>1</a:t>
            </a:r>
            <a:endParaRPr lang="ru-RU" sz="32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2718329" y="3803552"/>
            <a:ext cx="166576" cy="440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005281" y="3803552"/>
            <a:ext cx="106057" cy="440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54765" y="3114436"/>
            <a:ext cx="153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11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–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2035" y="3103913"/>
            <a:ext cx="149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–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1</a:t>
            </a:r>
            <a:r>
              <a:rPr lang="en-US" sz="4000" b="1" dirty="0" smtClean="0">
                <a:solidFill>
                  <a:srgbClr val="7030A0"/>
                </a:solidFill>
              </a:rPr>
              <a:t> = 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06796" y="3095666"/>
            <a:ext cx="68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9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9780" y="4190754"/>
            <a:ext cx="808033" cy="182880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5498123" y="4023654"/>
            <a:ext cx="6317522" cy="18219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Cпочатку</a:t>
            </a:r>
            <a:r>
              <a:rPr lang="uk-UA" sz="2800" b="1" dirty="0"/>
              <a:t> потрібно відняти стільки одиниць, щоб отримати десяток, а потім—відняти решту одиниць.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EA3B8BA2-128D-441A-A09E-8A7D0D74938F}"/>
              </a:ext>
            </a:extLst>
          </p:cNvPr>
          <p:cNvCxnSpPr>
            <a:cxnSpLocks/>
          </p:cNvCxnSpPr>
          <p:nvPr/>
        </p:nvCxnSpPr>
        <p:spPr>
          <a:xfrm flipH="1">
            <a:off x="9411552" y="1713297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F4BC60CC-8851-4D92-82B7-861B563E2580}"/>
              </a:ext>
            </a:extLst>
          </p:cNvPr>
          <p:cNvCxnSpPr>
            <a:cxnSpLocks/>
          </p:cNvCxnSpPr>
          <p:nvPr/>
        </p:nvCxnSpPr>
        <p:spPr>
          <a:xfrm flipH="1">
            <a:off x="8090136" y="1769120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5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123" y="457201"/>
            <a:ext cx="10329065" cy="11605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Виконай віднімання скориставшись зразком міркування</a:t>
            </a: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="" xmlns:a16="http://schemas.microsoft.com/office/drawing/2014/main" id="{50AFF2E1-4B19-40C7-A7AC-56B3DD07C527}"/>
              </a:ext>
            </a:extLst>
          </p:cNvPr>
          <p:cNvSpPr/>
          <p:nvPr/>
        </p:nvSpPr>
        <p:spPr>
          <a:xfrm>
            <a:off x="4975411" y="5216887"/>
            <a:ext cx="1804023" cy="8723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11-3=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84DCC27-12EF-456B-9F13-EC7CFAD37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1879726"/>
            <a:ext cx="2406595" cy="3343762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6D656E4E-5FF2-412D-81B6-6D77B8AAFB00}"/>
              </a:ext>
            </a:extLst>
          </p:cNvPr>
          <p:cNvCxnSpPr/>
          <p:nvPr/>
        </p:nvCxnSpPr>
        <p:spPr>
          <a:xfrm>
            <a:off x="4034118" y="3953435"/>
            <a:ext cx="7543800" cy="0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A93F4807-245D-4691-8090-F980325EA065}"/>
              </a:ext>
            </a:extLst>
          </p:cNvPr>
          <p:cNvCxnSpPr/>
          <p:nvPr/>
        </p:nvCxnSpPr>
        <p:spPr>
          <a:xfrm>
            <a:off x="4625788" y="3751729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66F250B4-C49E-4F37-9FAA-44CAB7246061}"/>
              </a:ext>
            </a:extLst>
          </p:cNvPr>
          <p:cNvCxnSpPr/>
          <p:nvPr/>
        </p:nvCxnSpPr>
        <p:spPr>
          <a:xfrm>
            <a:off x="5486400" y="3738282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F92C1B25-DDAB-4B6B-8660-2F27EDE6EA76}"/>
              </a:ext>
            </a:extLst>
          </p:cNvPr>
          <p:cNvCxnSpPr/>
          <p:nvPr/>
        </p:nvCxnSpPr>
        <p:spPr>
          <a:xfrm>
            <a:off x="6400800" y="3738282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917FD2E2-5874-416E-85CB-266C534750C9}"/>
              </a:ext>
            </a:extLst>
          </p:cNvPr>
          <p:cNvCxnSpPr/>
          <p:nvPr/>
        </p:nvCxnSpPr>
        <p:spPr>
          <a:xfrm>
            <a:off x="7315200" y="3738282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870836FE-D847-4A82-92F1-04A45A1265D6}"/>
              </a:ext>
            </a:extLst>
          </p:cNvPr>
          <p:cNvCxnSpPr/>
          <p:nvPr/>
        </p:nvCxnSpPr>
        <p:spPr>
          <a:xfrm>
            <a:off x="8202706" y="3738282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A1006E6-0BCA-4526-9419-04A9963B88CA}"/>
              </a:ext>
            </a:extLst>
          </p:cNvPr>
          <p:cNvCxnSpPr/>
          <p:nvPr/>
        </p:nvCxnSpPr>
        <p:spPr>
          <a:xfrm>
            <a:off x="9103659" y="3751729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6C7D1403-16AB-4566-AC1F-879BC1279EA6}"/>
              </a:ext>
            </a:extLst>
          </p:cNvPr>
          <p:cNvCxnSpPr/>
          <p:nvPr/>
        </p:nvCxnSpPr>
        <p:spPr>
          <a:xfrm>
            <a:off x="10058400" y="3751729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7AEDB506-AC77-4A94-9278-66A88C4983D0}"/>
              </a:ext>
            </a:extLst>
          </p:cNvPr>
          <p:cNvCxnSpPr/>
          <p:nvPr/>
        </p:nvCxnSpPr>
        <p:spPr>
          <a:xfrm>
            <a:off x="10905565" y="3738282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C37733-0184-4214-917E-D90293BC6E13}"/>
              </a:ext>
            </a:extLst>
          </p:cNvPr>
          <p:cNvSpPr txBox="1"/>
          <p:nvPr/>
        </p:nvSpPr>
        <p:spPr>
          <a:xfrm>
            <a:off x="4276164" y="4364328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8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F0B2893-7964-48FE-AC86-1AF13660E086}"/>
              </a:ext>
            </a:extLst>
          </p:cNvPr>
          <p:cNvSpPr txBox="1"/>
          <p:nvPr/>
        </p:nvSpPr>
        <p:spPr>
          <a:xfrm>
            <a:off x="5180757" y="4364327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9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D64482D-F7D8-4A99-BC9C-2D78680A65A9}"/>
              </a:ext>
            </a:extLst>
          </p:cNvPr>
          <p:cNvSpPr txBox="1"/>
          <p:nvPr/>
        </p:nvSpPr>
        <p:spPr>
          <a:xfrm>
            <a:off x="6081710" y="4364326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10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0B57CEC-C719-4C27-A83C-35621A99B039}"/>
              </a:ext>
            </a:extLst>
          </p:cNvPr>
          <p:cNvSpPr txBox="1"/>
          <p:nvPr/>
        </p:nvSpPr>
        <p:spPr>
          <a:xfrm>
            <a:off x="6965576" y="4364325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11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287C4F2-DB7F-4586-BD0D-CEF7643B5F38}"/>
              </a:ext>
            </a:extLst>
          </p:cNvPr>
          <p:cNvSpPr txBox="1"/>
          <p:nvPr/>
        </p:nvSpPr>
        <p:spPr>
          <a:xfrm>
            <a:off x="7866529" y="4364324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12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99E3C9A-0613-47AD-B3A2-018AFB6149CC}"/>
              </a:ext>
            </a:extLst>
          </p:cNvPr>
          <p:cNvSpPr txBox="1"/>
          <p:nvPr/>
        </p:nvSpPr>
        <p:spPr>
          <a:xfrm>
            <a:off x="8767482" y="4364323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13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43CCACC-9510-4F16-8D87-A5967204B819}"/>
              </a:ext>
            </a:extLst>
          </p:cNvPr>
          <p:cNvSpPr txBox="1"/>
          <p:nvPr/>
        </p:nvSpPr>
        <p:spPr>
          <a:xfrm>
            <a:off x="9708776" y="4364323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14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17E81FE-6041-4CA6-99A3-055BC3925814}"/>
              </a:ext>
            </a:extLst>
          </p:cNvPr>
          <p:cNvSpPr txBox="1"/>
          <p:nvPr/>
        </p:nvSpPr>
        <p:spPr>
          <a:xfrm>
            <a:off x="10555941" y="4383741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15</a:t>
            </a:r>
            <a:endParaRPr lang="ru-RU" sz="3200" b="1" dirty="0">
              <a:solidFill>
                <a:srgbClr val="2F3242"/>
              </a:solidFill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DFA8E741-0D46-448E-9F10-5850250330C1}"/>
              </a:ext>
            </a:extLst>
          </p:cNvPr>
          <p:cNvCxnSpPr>
            <a:cxnSpLocks/>
          </p:cNvCxnSpPr>
          <p:nvPr/>
        </p:nvCxnSpPr>
        <p:spPr>
          <a:xfrm flipH="1">
            <a:off x="4673246" y="3762486"/>
            <a:ext cx="175808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7B815950-5620-4043-9B6B-9FB745F014C1}"/>
              </a:ext>
            </a:extLst>
          </p:cNvPr>
          <p:cNvCxnSpPr>
            <a:cxnSpLocks/>
          </p:cNvCxnSpPr>
          <p:nvPr/>
        </p:nvCxnSpPr>
        <p:spPr>
          <a:xfrm flipH="1">
            <a:off x="6364373" y="3762486"/>
            <a:ext cx="96427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3 Віднімання чисел з переходом через 10\№021 - Відн від 11 одноцифр чисел із переходом через десяток\2024-10-06_2312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456"/>
          <a:stretch/>
        </p:blipFill>
        <p:spPr bwMode="auto">
          <a:xfrm>
            <a:off x="5180757" y="1730188"/>
            <a:ext cx="6051243" cy="182141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82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4">
            <a:extLst>
              <a:ext uri="{FF2B5EF4-FFF2-40B4-BE49-F238E27FC236}">
                <a16:creationId xmlns="" xmlns:a16="http://schemas.microsoft.com/office/drawing/2014/main" id="{00BB604F-3DED-47DE-91C8-984118F8B54F}"/>
              </a:ext>
            </a:extLst>
          </p:cNvPr>
          <p:cNvSpPr/>
          <p:nvPr/>
        </p:nvSpPr>
        <p:spPr>
          <a:xfrm>
            <a:off x="1145871" y="1441967"/>
            <a:ext cx="2206160" cy="7463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</a:t>
            </a:r>
            <a:r>
              <a:rPr lang="en-US" sz="3600" b="1" dirty="0" smtClean="0"/>
              <a:t> </a:t>
            </a:r>
            <a:r>
              <a:rPr lang="ru-RU" sz="3600" b="1" dirty="0" smtClean="0"/>
              <a:t>–</a:t>
            </a:r>
            <a:r>
              <a:rPr lang="en-US" sz="3600" b="1" dirty="0" smtClean="0"/>
              <a:t> </a:t>
            </a:r>
            <a:r>
              <a:rPr lang="ru-RU" sz="3600" b="1" dirty="0" smtClean="0"/>
              <a:t>4</a:t>
            </a:r>
            <a:r>
              <a:rPr lang="en-US" sz="3600" b="1" dirty="0" smtClean="0"/>
              <a:t> =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6F7A92-8D8A-4565-AC42-F12780395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5" y="3379653"/>
            <a:ext cx="1797176" cy="249702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6C69F912-9A08-46AA-BF4E-FAFD11B12135}"/>
              </a:ext>
            </a:extLst>
          </p:cNvPr>
          <p:cNvCxnSpPr>
            <a:cxnSpLocks/>
          </p:cNvCxnSpPr>
          <p:nvPr/>
        </p:nvCxnSpPr>
        <p:spPr>
          <a:xfrm>
            <a:off x="2340065" y="5063163"/>
            <a:ext cx="9302078" cy="0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E77F3E63-8412-4C2F-B2AF-7B639D23C74D}"/>
              </a:ext>
            </a:extLst>
          </p:cNvPr>
          <p:cNvCxnSpPr/>
          <p:nvPr/>
        </p:nvCxnSpPr>
        <p:spPr>
          <a:xfrm>
            <a:off x="4690013" y="4861457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3EE437D-28B9-48F8-B1C3-F431A39DCAEB}"/>
              </a:ext>
            </a:extLst>
          </p:cNvPr>
          <p:cNvCxnSpPr/>
          <p:nvPr/>
        </p:nvCxnSpPr>
        <p:spPr>
          <a:xfrm>
            <a:off x="5550625" y="4848010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208F2658-F4D4-441D-A36A-691766D65E57}"/>
              </a:ext>
            </a:extLst>
          </p:cNvPr>
          <p:cNvCxnSpPr/>
          <p:nvPr/>
        </p:nvCxnSpPr>
        <p:spPr>
          <a:xfrm>
            <a:off x="6465025" y="4848010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6D52CCA2-D9CF-47F6-918E-16EC8246C877}"/>
              </a:ext>
            </a:extLst>
          </p:cNvPr>
          <p:cNvCxnSpPr/>
          <p:nvPr/>
        </p:nvCxnSpPr>
        <p:spPr>
          <a:xfrm>
            <a:off x="7379425" y="4848010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B01298A-3F01-4FA5-9548-F0C8A7BBCD92}"/>
              </a:ext>
            </a:extLst>
          </p:cNvPr>
          <p:cNvCxnSpPr/>
          <p:nvPr/>
        </p:nvCxnSpPr>
        <p:spPr>
          <a:xfrm>
            <a:off x="8266931" y="4848010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C7E11F01-CC65-4E0D-BEB5-57E7A1C0E3A1}"/>
              </a:ext>
            </a:extLst>
          </p:cNvPr>
          <p:cNvCxnSpPr/>
          <p:nvPr/>
        </p:nvCxnSpPr>
        <p:spPr>
          <a:xfrm>
            <a:off x="9167884" y="4861457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3776E1C0-C9D4-4C31-8ED1-463050392FF4}"/>
              </a:ext>
            </a:extLst>
          </p:cNvPr>
          <p:cNvCxnSpPr/>
          <p:nvPr/>
        </p:nvCxnSpPr>
        <p:spPr>
          <a:xfrm>
            <a:off x="10122625" y="4861457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F11C8853-DF21-4971-8417-5B015000D9A8}"/>
              </a:ext>
            </a:extLst>
          </p:cNvPr>
          <p:cNvCxnSpPr/>
          <p:nvPr/>
        </p:nvCxnSpPr>
        <p:spPr>
          <a:xfrm>
            <a:off x="10969790" y="4848010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D4ADFBC-B7CC-44DF-9F52-B7BE69C8C869}"/>
              </a:ext>
            </a:extLst>
          </p:cNvPr>
          <p:cNvSpPr txBox="1"/>
          <p:nvPr/>
        </p:nvSpPr>
        <p:spPr>
          <a:xfrm>
            <a:off x="4340389" y="5474056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4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524E653-DB0F-46EC-9E52-5CA0CF4EFAFA}"/>
              </a:ext>
            </a:extLst>
          </p:cNvPr>
          <p:cNvSpPr txBox="1"/>
          <p:nvPr/>
        </p:nvSpPr>
        <p:spPr>
          <a:xfrm>
            <a:off x="5244982" y="5474055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5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B72F081-4F82-426A-AAD9-B2D4BAE20145}"/>
              </a:ext>
            </a:extLst>
          </p:cNvPr>
          <p:cNvSpPr txBox="1"/>
          <p:nvPr/>
        </p:nvSpPr>
        <p:spPr>
          <a:xfrm>
            <a:off x="6145935" y="5474054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6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CF3077-027E-454F-B617-5C5F0B2EB83E}"/>
              </a:ext>
            </a:extLst>
          </p:cNvPr>
          <p:cNvSpPr txBox="1"/>
          <p:nvPr/>
        </p:nvSpPr>
        <p:spPr>
          <a:xfrm>
            <a:off x="7029801" y="5474053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7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2A148EA-9714-4008-8028-1481F8CA7BD3}"/>
              </a:ext>
            </a:extLst>
          </p:cNvPr>
          <p:cNvSpPr txBox="1"/>
          <p:nvPr/>
        </p:nvSpPr>
        <p:spPr>
          <a:xfrm>
            <a:off x="7917307" y="5474051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8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3BA5F3D-912E-4DFE-8686-58255617A7CD}"/>
              </a:ext>
            </a:extLst>
          </p:cNvPr>
          <p:cNvSpPr txBox="1"/>
          <p:nvPr/>
        </p:nvSpPr>
        <p:spPr>
          <a:xfrm>
            <a:off x="8831707" y="5474051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9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6AFF86-8711-4DBE-B905-02FF746C62A1}"/>
              </a:ext>
            </a:extLst>
          </p:cNvPr>
          <p:cNvSpPr txBox="1"/>
          <p:nvPr/>
        </p:nvSpPr>
        <p:spPr>
          <a:xfrm>
            <a:off x="9773001" y="5474051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10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DDC168D-14C7-47D7-AD8F-65555F61781A}"/>
              </a:ext>
            </a:extLst>
          </p:cNvPr>
          <p:cNvSpPr txBox="1"/>
          <p:nvPr/>
        </p:nvSpPr>
        <p:spPr>
          <a:xfrm>
            <a:off x="10620166" y="5493469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11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2" name="Скругленный прямоугольник 26">
            <a:extLst>
              <a:ext uri="{FF2B5EF4-FFF2-40B4-BE49-F238E27FC236}">
                <a16:creationId xmlns="" xmlns:a16="http://schemas.microsoft.com/office/drawing/2014/main" id="{2CD1EB83-AD11-496D-83B4-067ECD3B0283}"/>
              </a:ext>
            </a:extLst>
          </p:cNvPr>
          <p:cNvSpPr/>
          <p:nvPr/>
        </p:nvSpPr>
        <p:spPr>
          <a:xfrm>
            <a:off x="4958946" y="1441968"/>
            <a:ext cx="2206160" cy="7463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</a:t>
            </a:r>
            <a:r>
              <a:rPr lang="en-US" sz="3600" b="1" dirty="0" smtClean="0"/>
              <a:t> </a:t>
            </a:r>
            <a:r>
              <a:rPr lang="ru-RU" sz="3600" b="1" dirty="0" smtClean="0"/>
              <a:t>–</a:t>
            </a:r>
            <a:r>
              <a:rPr lang="en-US" sz="3600" b="1" dirty="0" smtClean="0"/>
              <a:t> </a:t>
            </a:r>
            <a:r>
              <a:rPr lang="ru-RU" sz="3600" b="1" dirty="0" smtClean="0"/>
              <a:t>5</a:t>
            </a:r>
            <a:r>
              <a:rPr lang="en-US" sz="3600" b="1" dirty="0" smtClean="0"/>
              <a:t> =</a:t>
            </a:r>
            <a:endParaRPr lang="ru-RU" sz="3600" b="1" dirty="0"/>
          </a:p>
        </p:txBody>
      </p:sp>
      <p:sp>
        <p:nvSpPr>
          <p:cNvPr id="23" name="Скругленный прямоугольник 29">
            <a:extLst>
              <a:ext uri="{FF2B5EF4-FFF2-40B4-BE49-F238E27FC236}">
                <a16:creationId xmlns="" xmlns:a16="http://schemas.microsoft.com/office/drawing/2014/main" id="{EE2B162B-967C-4999-9A63-DEDC24BAC4DB}"/>
              </a:ext>
            </a:extLst>
          </p:cNvPr>
          <p:cNvSpPr/>
          <p:nvPr/>
        </p:nvSpPr>
        <p:spPr>
          <a:xfrm>
            <a:off x="8628370" y="1484452"/>
            <a:ext cx="2206160" cy="7463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</a:t>
            </a:r>
            <a:r>
              <a:rPr lang="en-US" sz="3600" b="1" dirty="0" smtClean="0"/>
              <a:t> </a:t>
            </a:r>
            <a:r>
              <a:rPr lang="ru-RU" sz="3600" b="1" dirty="0" smtClean="0"/>
              <a:t>–</a:t>
            </a:r>
            <a:r>
              <a:rPr lang="en-US" sz="3600" b="1" dirty="0" smtClean="0"/>
              <a:t> </a:t>
            </a:r>
            <a:r>
              <a:rPr lang="ru-RU" sz="3600" b="1" dirty="0" smtClean="0"/>
              <a:t>8</a:t>
            </a:r>
            <a:r>
              <a:rPr lang="en-US" sz="3600" b="1" dirty="0" smtClean="0"/>
              <a:t> </a:t>
            </a:r>
            <a:r>
              <a:rPr lang="en-US" sz="3600" b="1" dirty="0" smtClean="0"/>
              <a:t>=</a:t>
            </a:r>
            <a:endParaRPr lang="ru-RU" sz="3600" b="1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BD58903-B69D-46F2-879D-38783BEF7A2D}"/>
              </a:ext>
            </a:extLst>
          </p:cNvPr>
          <p:cNvSpPr/>
          <p:nvPr/>
        </p:nvSpPr>
        <p:spPr>
          <a:xfrm>
            <a:off x="914399" y="501818"/>
            <a:ext cx="10405013" cy="7291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Скориставшись числовою прямою обрахуй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495B646A-F540-4DAA-A419-C67CA19DB519}"/>
              </a:ext>
            </a:extLst>
          </p:cNvPr>
          <p:cNvCxnSpPr/>
          <p:nvPr/>
        </p:nvCxnSpPr>
        <p:spPr>
          <a:xfrm>
            <a:off x="3825429" y="4861457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213E0874-F8BA-4B25-9050-E4D2CF9D15C5}"/>
              </a:ext>
            </a:extLst>
          </p:cNvPr>
          <p:cNvCxnSpPr/>
          <p:nvPr/>
        </p:nvCxnSpPr>
        <p:spPr>
          <a:xfrm>
            <a:off x="3023773" y="4848010"/>
            <a:ext cx="0" cy="430306"/>
          </a:xfrm>
          <a:prstGeom prst="line">
            <a:avLst/>
          </a:prstGeom>
          <a:ln w="762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4541F86-47F2-4C1F-9892-CAA94CD25F58}"/>
              </a:ext>
            </a:extLst>
          </p:cNvPr>
          <p:cNvSpPr txBox="1"/>
          <p:nvPr/>
        </p:nvSpPr>
        <p:spPr>
          <a:xfrm>
            <a:off x="3446160" y="5458517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3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500F85-6F40-42BE-8ADE-4A8E5F373415}"/>
              </a:ext>
            </a:extLst>
          </p:cNvPr>
          <p:cNvSpPr txBox="1"/>
          <p:nvPr/>
        </p:nvSpPr>
        <p:spPr>
          <a:xfrm>
            <a:off x="2652783" y="5493469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2F3242"/>
                </a:solidFill>
              </a:rPr>
              <a:t>2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37" name="Скругленный прямоугольник 4">
            <a:extLst>
              <a:ext uri="{FF2B5EF4-FFF2-40B4-BE49-F238E27FC236}">
                <a16:creationId xmlns="" xmlns:a16="http://schemas.microsoft.com/office/drawing/2014/main" id="{415E0327-3A32-4EA3-8214-6312EA0FED1E}"/>
              </a:ext>
            </a:extLst>
          </p:cNvPr>
          <p:cNvSpPr/>
          <p:nvPr/>
        </p:nvSpPr>
        <p:spPr>
          <a:xfrm>
            <a:off x="1145870" y="2583472"/>
            <a:ext cx="2206160" cy="7463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</a:t>
            </a:r>
            <a:r>
              <a:rPr lang="en-US" sz="3600" b="1" dirty="0" smtClean="0"/>
              <a:t> </a:t>
            </a:r>
            <a:r>
              <a:rPr lang="ru-RU" sz="3600" b="1" dirty="0" smtClean="0"/>
              <a:t>–</a:t>
            </a:r>
            <a:r>
              <a:rPr lang="en-US" sz="3600" b="1" dirty="0" smtClean="0"/>
              <a:t> </a:t>
            </a:r>
            <a:r>
              <a:rPr lang="ru-RU" sz="3600" b="1" dirty="0" smtClean="0"/>
              <a:t>7</a:t>
            </a:r>
            <a:r>
              <a:rPr lang="en-US" sz="3600" b="1" dirty="0" smtClean="0"/>
              <a:t> =</a:t>
            </a:r>
            <a:endParaRPr lang="ru-RU" sz="3600" b="1" dirty="0"/>
          </a:p>
        </p:txBody>
      </p:sp>
      <p:sp>
        <p:nvSpPr>
          <p:cNvPr id="38" name="Скругленный прямоугольник 26">
            <a:extLst>
              <a:ext uri="{FF2B5EF4-FFF2-40B4-BE49-F238E27FC236}">
                <a16:creationId xmlns="" xmlns:a16="http://schemas.microsoft.com/office/drawing/2014/main" id="{7020558A-24A4-458D-B625-2459B27CC924}"/>
              </a:ext>
            </a:extLst>
          </p:cNvPr>
          <p:cNvSpPr/>
          <p:nvPr/>
        </p:nvSpPr>
        <p:spPr>
          <a:xfrm>
            <a:off x="4950266" y="2593733"/>
            <a:ext cx="2206160" cy="7258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</a:t>
            </a:r>
            <a:r>
              <a:rPr lang="en-US" sz="3600" b="1" dirty="0" smtClean="0"/>
              <a:t> </a:t>
            </a:r>
            <a:r>
              <a:rPr lang="ru-RU" sz="3600" b="1" dirty="0" smtClean="0"/>
              <a:t>–</a:t>
            </a:r>
            <a:r>
              <a:rPr lang="en-US" sz="3600" b="1" dirty="0" smtClean="0"/>
              <a:t> </a:t>
            </a:r>
            <a:r>
              <a:rPr lang="ru-RU" sz="3600" b="1" dirty="0" smtClean="0"/>
              <a:t>6</a:t>
            </a:r>
            <a:r>
              <a:rPr lang="en-US" sz="3600" b="1" dirty="0" smtClean="0"/>
              <a:t> </a:t>
            </a:r>
            <a:r>
              <a:rPr lang="en-US" sz="3600" b="1" dirty="0" smtClean="0"/>
              <a:t>=</a:t>
            </a:r>
            <a:endParaRPr lang="ru-RU" sz="3600" b="1" dirty="0"/>
          </a:p>
        </p:txBody>
      </p:sp>
      <p:sp>
        <p:nvSpPr>
          <p:cNvPr id="39" name="Скругленный прямоугольник 29">
            <a:extLst>
              <a:ext uri="{FF2B5EF4-FFF2-40B4-BE49-F238E27FC236}">
                <a16:creationId xmlns="" xmlns:a16="http://schemas.microsoft.com/office/drawing/2014/main" id="{90706BBF-1858-481C-9F24-CCAECE882A0E}"/>
              </a:ext>
            </a:extLst>
          </p:cNvPr>
          <p:cNvSpPr/>
          <p:nvPr/>
        </p:nvSpPr>
        <p:spPr>
          <a:xfrm>
            <a:off x="8647678" y="2583470"/>
            <a:ext cx="2206160" cy="7463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11</a:t>
            </a:r>
            <a:r>
              <a:rPr lang="en-US" sz="3600" b="1" dirty="0" smtClean="0"/>
              <a:t> </a:t>
            </a:r>
            <a:r>
              <a:rPr lang="ru-RU" sz="3600" b="1" dirty="0" smtClean="0"/>
              <a:t>–</a:t>
            </a:r>
            <a:r>
              <a:rPr lang="en-US" sz="3600" b="1" dirty="0" smtClean="0"/>
              <a:t> </a:t>
            </a:r>
            <a:r>
              <a:rPr lang="ru-RU" sz="3600" b="1" dirty="0" smtClean="0"/>
              <a:t>9</a:t>
            </a:r>
            <a:r>
              <a:rPr lang="en-US" sz="3600" b="1" dirty="0" smtClean="0"/>
              <a:t> =</a:t>
            </a:r>
            <a:endParaRPr lang="ru-RU" sz="3600" b="1" dirty="0"/>
          </a:p>
        </p:txBody>
      </p:sp>
      <p:sp>
        <p:nvSpPr>
          <p:cNvPr id="4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1142" y="1441968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78776" y="2664262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00903" y="1484452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9424" y="2607642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995701" y="1484452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33638" y="2670227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15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2093600" y="501818"/>
            <a:ext cx="8732066" cy="74260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і </a:t>
            </a:r>
            <a:r>
              <a:rPr lang="uk-UA" sz="4000" b="1" dirty="0" err="1" smtClean="0">
                <a:solidFill>
                  <a:schemeClr val="bg1"/>
                </a:solidFill>
              </a:rPr>
              <a:t>запиши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533E2214-C772-4179-93F1-435A60042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29961" y="1565666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72A2D0D-CE82-42D7-BEA5-91E68CFD9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368" y="1387690"/>
            <a:ext cx="1646595" cy="2786545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309E0B8-2A1D-49B3-BED5-32B1D19426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488273" y="3874184"/>
            <a:ext cx="555762" cy="45268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A50EE275-3879-4AF9-A6B6-7BBF8A4A8F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2353465" y="3158118"/>
            <a:ext cx="555762" cy="4526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D38CABA-ECAA-41B4-A0D0-8CE2A4E005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0376" y="2425906"/>
            <a:ext cx="394062" cy="3550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DB7226E-EA58-49AA-B263-F8F1C2DFCC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7455" y="3156988"/>
            <a:ext cx="394062" cy="35505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B53EBB7D-B9CC-40D1-863A-E7A13C823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2056" r="40048" b="89795"/>
          <a:stretch/>
        </p:blipFill>
        <p:spPr>
          <a:xfrm>
            <a:off x="1150831" y="3887818"/>
            <a:ext cx="749658" cy="45268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FD35EA56-FAAF-4145-89E1-C58102874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10718" r="84676" b="82891"/>
          <a:stretch/>
        </p:blipFill>
        <p:spPr>
          <a:xfrm>
            <a:off x="965367" y="3922504"/>
            <a:ext cx="394062" cy="35505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A17EB2F-E257-4EE8-98BC-B45E27A3C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4007" y="3913854"/>
            <a:ext cx="394062" cy="35505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C52CFBED-3B15-49A5-94BA-A243A926B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1999518" y="3893024"/>
            <a:ext cx="555762" cy="4526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AF0C63A2-A3BC-46A1-ACC3-12378BD5DD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0" t="2056" r="58727" b="89795"/>
          <a:stretch/>
        </p:blipFill>
        <p:spPr>
          <a:xfrm>
            <a:off x="1636064" y="3144732"/>
            <a:ext cx="555762" cy="45268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CD3D60E6-6F2D-4513-A93A-EBBE83267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775141" y="3881756"/>
            <a:ext cx="555762" cy="4526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A16A2762-29EB-41CE-9D40-3486DABF1B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2333055" y="2388707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A20A9B36-BDA5-4285-8FCE-076D1CF62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1350019" y="3155225"/>
            <a:ext cx="394062" cy="3550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E3688F4-3602-4CD9-831F-122A9C2014EE}"/>
              </a:ext>
            </a:extLst>
          </p:cNvPr>
          <p:cNvGrpSpPr/>
          <p:nvPr/>
        </p:nvGrpSpPr>
        <p:grpSpPr>
          <a:xfrm>
            <a:off x="639809" y="2301251"/>
            <a:ext cx="843020" cy="625107"/>
            <a:chOff x="639809" y="2301251"/>
            <a:chExt cx="843020" cy="625107"/>
          </a:xfrm>
        </p:grpSpPr>
        <p:pic>
          <p:nvPicPr>
            <p:cNvPr id="103" name="Рисунок 102">
              <a:extLst>
                <a:ext uri="{FF2B5EF4-FFF2-40B4-BE49-F238E27FC236}">
                  <a16:creationId xmlns="" xmlns:a16="http://schemas.microsoft.com/office/drawing/2014/main" id="{60A78810-1394-4BA5-B154-E6B32F406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39809" y="2301251"/>
              <a:ext cx="493311" cy="615436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="" xmlns:a16="http://schemas.microsoft.com/office/drawing/2014/main" id="{D72D7FBC-6D35-4356-8607-7771A5A6F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89518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E07906CB-6713-4358-ABDA-0FA89A1A7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6632" y="2432516"/>
            <a:ext cx="394062" cy="355057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A78EBD27-0E7E-4481-9AC8-4EAA72D820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696145" y="2310922"/>
            <a:ext cx="476813" cy="59485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E7E4AA13-F8FD-4F9A-9C41-2C2531A979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2046315" y="2437524"/>
            <a:ext cx="394062" cy="35505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BAB52307-6972-42C4-91C5-57B664782DB0}"/>
              </a:ext>
            </a:extLst>
          </p:cNvPr>
          <p:cNvGrpSpPr/>
          <p:nvPr/>
        </p:nvGrpSpPr>
        <p:grpSpPr>
          <a:xfrm>
            <a:off x="3253096" y="2310922"/>
            <a:ext cx="784848" cy="619582"/>
            <a:chOff x="3253096" y="2310922"/>
            <a:chExt cx="784848" cy="619582"/>
          </a:xfrm>
        </p:grpSpPr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8DF8CEBA-75A6-4827-AAF8-0126CDF30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253096" y="2315068"/>
              <a:ext cx="493311" cy="615436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="" xmlns:a16="http://schemas.microsoft.com/office/drawing/2014/main" id="{C86D88AE-6A83-492C-8143-4B3A0F2AD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561131" y="2310922"/>
              <a:ext cx="476813" cy="594854"/>
            </a:xfrm>
            <a:prstGeom prst="rect">
              <a:avLst/>
            </a:prstGeom>
          </p:spPr>
        </p:pic>
      </p:grpSp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516691C0-099C-4DE7-9F3A-1E941504FB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5" t="23797" r="44191" b="68054"/>
          <a:stretch/>
        </p:blipFill>
        <p:spPr>
          <a:xfrm>
            <a:off x="550697" y="3132532"/>
            <a:ext cx="836460" cy="45268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C1BF6E7C-B619-4517-93C6-DC51ADA65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2093600" y="3155225"/>
            <a:ext cx="394062" cy="35505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0F19C2AA-3969-4321-83FE-FC11839A9C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181019" y="3050159"/>
            <a:ext cx="493311" cy="615436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FA6B76CB-0E54-418A-85AD-9DD4D1725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1717452" y="3896202"/>
            <a:ext cx="394062" cy="355057"/>
          </a:xfrm>
          <a:prstGeom prst="rect">
            <a:avLst/>
          </a:prstGeom>
        </p:spPr>
      </p:pic>
      <p:sp>
        <p:nvSpPr>
          <p:cNvPr id="5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23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7584" y="494529"/>
            <a:ext cx="10059677" cy="6660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Розв’яжи</a:t>
            </a:r>
            <a:r>
              <a:rPr lang="ru-RU" sz="4000" b="1" dirty="0">
                <a:solidFill>
                  <a:schemeClr val="bg1"/>
                </a:solidFill>
              </a:rPr>
              <a:t> задачу з </a:t>
            </a:r>
            <a:r>
              <a:rPr lang="ru-RU" sz="4000" b="1" dirty="0" err="1">
                <a:solidFill>
                  <a:schemeClr val="bg1"/>
                </a:solidFill>
              </a:rPr>
              <a:t>двома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9896"/>
          <a:stretch/>
        </p:blipFill>
        <p:spPr>
          <a:xfrm>
            <a:off x="251269" y="1292236"/>
            <a:ext cx="7749827" cy="540665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97" y="1302048"/>
            <a:ext cx="2705164" cy="13813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6613D3D-43CB-4103-B69F-EB3E136519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793100" y="3310699"/>
            <a:ext cx="440143" cy="28893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CF092E2-ADC7-47C5-9460-3B59DC19D0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86033" y="3340452"/>
            <a:ext cx="282454" cy="18541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87651EA-6333-4FCD-8AF3-EEAE46A7EADB}"/>
              </a:ext>
            </a:extLst>
          </p:cNvPr>
          <p:cNvSpPr txBox="1"/>
          <p:nvPr/>
        </p:nvSpPr>
        <p:spPr>
          <a:xfrm>
            <a:off x="3614533" y="3167535"/>
            <a:ext cx="110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 err="1">
                <a:latin typeface="Monotype Corsiva" panose="03010101010201010101" pitchFamily="66" charset="0"/>
              </a:rPr>
              <a:t>сп</a:t>
            </a:r>
            <a:r>
              <a:rPr lang="uk-UA" sz="3600" dirty="0">
                <a:latin typeface="Monotype Corsiva" panose="03010101010201010101" pitchFamily="66" charset="0"/>
              </a:rPr>
              <a:t>.)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634536" y="3961456"/>
            <a:ext cx="736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Відповідь: </a:t>
            </a:r>
            <a:r>
              <a:rPr lang="uk-UA" sz="3200" dirty="0" smtClean="0">
                <a:latin typeface="Monotype Corsiva" panose="03010101010201010101" pitchFamily="66" charset="0"/>
              </a:rPr>
              <a:t>15 </a:t>
            </a:r>
            <a:r>
              <a:rPr lang="uk-UA" sz="3200" dirty="0">
                <a:latin typeface="Monotype Corsiva" panose="03010101010201010101" pitchFamily="66" charset="0"/>
              </a:rPr>
              <a:t>спортсменів займаються </a:t>
            </a:r>
            <a:endParaRPr lang="uk-UA" sz="3200" dirty="0" smtClean="0">
              <a:latin typeface="Monotype Corsiva" panose="03010101010201010101" pitchFamily="66" charset="0"/>
            </a:endParaRPr>
          </a:p>
          <a:p>
            <a:r>
              <a:rPr lang="uk-UA" sz="3200" dirty="0" smtClean="0">
                <a:latin typeface="Monotype Corsiva" panose="03010101010201010101" pitchFamily="66" charset="0"/>
              </a:rPr>
              <a:t>бігом </a:t>
            </a:r>
            <a:r>
              <a:rPr lang="uk-UA" sz="3200" dirty="0">
                <a:latin typeface="Monotype Corsiva" panose="03010101010201010101" pitchFamily="66" charset="0"/>
              </a:rPr>
              <a:t>і стрибками.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80C545A-4799-4BF0-AC46-47A3FAEC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184124" y="3125957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BFCB5BA-479B-48CE-8D15-FEC81AE97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486419" y="3165919"/>
            <a:ext cx="455016" cy="56766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BE6B6B8F-25B2-44F2-BCD3-7459D04385D7}"/>
              </a:ext>
            </a:extLst>
          </p:cNvPr>
          <p:cNvGrpSpPr/>
          <p:nvPr/>
        </p:nvGrpSpPr>
        <p:grpSpPr>
          <a:xfrm>
            <a:off x="3027775" y="3157209"/>
            <a:ext cx="773295" cy="567662"/>
            <a:chOff x="2207060" y="4852439"/>
            <a:chExt cx="773295" cy="567662"/>
          </a:xfrm>
        </p:grpSpPr>
        <p:pic>
          <p:nvPicPr>
            <p:cNvPr id="35" name="Рисунок 34">
              <a:extLst>
                <a:ext uri="{FF2B5EF4-FFF2-40B4-BE49-F238E27FC236}">
                  <a16:creationId xmlns="" xmlns:a16="http://schemas.microsoft.com/office/drawing/2014/main" id="{0AD06DF0-5836-4807-9B7F-02CE3AD9A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207060" y="4852440"/>
              <a:ext cx="455016" cy="56766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207D9A9F-5BBF-407C-B293-A1FDA5DCE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525339" y="4852439"/>
              <a:ext cx="455016" cy="567661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4CCA81A-C3A0-4F1E-8E30-8181E58643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782448" y="2573102"/>
            <a:ext cx="440143" cy="28893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74815" y="2587281"/>
            <a:ext cx="303718" cy="19937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A23A7C5-2E32-4F83-9776-014F60AF8B35}"/>
              </a:ext>
            </a:extLst>
          </p:cNvPr>
          <p:cNvSpPr txBox="1"/>
          <p:nvPr/>
        </p:nvSpPr>
        <p:spPr>
          <a:xfrm>
            <a:off x="3299162" y="2428322"/>
            <a:ext cx="117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 err="1">
                <a:latin typeface="Monotype Corsiva" panose="03010101010201010101" pitchFamily="66" charset="0"/>
              </a:rPr>
              <a:t>сп</a:t>
            </a:r>
            <a:r>
              <a:rPr lang="uk-UA" sz="3600" dirty="0">
                <a:latin typeface="Monotype Corsiva" panose="03010101010201010101" pitchFamily="66" charset="0"/>
              </a:rPr>
              <a:t>.)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28E0DAC-EB3F-41C3-8F38-C3CA204FB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307927" y="2419615"/>
            <a:ext cx="455016" cy="5676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53A716E7-AE0F-4DEF-96A7-B4084BA9F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468405" y="2419614"/>
            <a:ext cx="455016" cy="5676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324FBEEF-F76A-43FD-877D-90B6E0A4A6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999992" y="2400960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CBF20223-1ABF-49BF-933E-01B9C327A3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3000" r="85833" b="43158"/>
          <a:stretch/>
        </p:blipFill>
        <p:spPr>
          <a:xfrm>
            <a:off x="692569" y="2412746"/>
            <a:ext cx="455016" cy="567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532DE20-34DD-4B0F-89D2-9579CC0BB1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1747" r="66421" b="78299"/>
          <a:stretch/>
        </p:blipFill>
        <p:spPr>
          <a:xfrm rot="550682">
            <a:off x="1169819" y="2423202"/>
            <a:ext cx="233863" cy="56386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A165052F-28A3-42A0-9853-A3EB9E16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43000" r="76473" b="43158"/>
          <a:stretch/>
        </p:blipFill>
        <p:spPr>
          <a:xfrm>
            <a:off x="671331" y="3125957"/>
            <a:ext cx="455016" cy="56766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7718FCB7-ED53-4ED8-89A9-AABD69C658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1747" r="66421" b="78299"/>
          <a:stretch/>
        </p:blipFill>
        <p:spPr>
          <a:xfrm rot="550682">
            <a:off x="1169818" y="3182577"/>
            <a:ext cx="233863" cy="563867"/>
          </a:xfrm>
          <a:prstGeom prst="rect">
            <a:avLst/>
          </a:prstGeom>
        </p:spPr>
      </p:pic>
      <p:sp>
        <p:nvSpPr>
          <p:cNvPr id="5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2" name="Скругленный прямоугольник 5">
            <a:extLst>
              <a:ext uri="{FF2B5EF4-FFF2-40B4-BE49-F238E27FC236}">
                <a16:creationId xmlns="" xmlns:a16="http://schemas.microsoft.com/office/drawing/2014/main" id="{BD322404-B2D9-4CCA-A739-364BE57FD82A}"/>
              </a:ext>
            </a:extLst>
          </p:cNvPr>
          <p:cNvSpPr/>
          <p:nvPr/>
        </p:nvSpPr>
        <p:spPr>
          <a:xfrm>
            <a:off x="6175182" y="1202151"/>
            <a:ext cx="5735463" cy="2962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На тренуванні з легкої атлетики </a:t>
            </a:r>
            <a:r>
              <a:rPr lang="uk-UA" sz="2400" b="1" dirty="0">
                <a:solidFill>
                  <a:srgbClr val="FFFF00"/>
                </a:solidFill>
              </a:rPr>
              <a:t>бігом</a:t>
            </a:r>
            <a:r>
              <a:rPr lang="uk-UA" sz="2400" b="1" dirty="0">
                <a:solidFill>
                  <a:schemeClr val="bg1"/>
                </a:solidFill>
              </a:rPr>
              <a:t> займаються </a:t>
            </a:r>
            <a:r>
              <a:rPr lang="uk-UA" sz="2400" b="1" dirty="0">
                <a:solidFill>
                  <a:srgbClr val="FFFF00"/>
                </a:solidFill>
              </a:rPr>
              <a:t>6 спортсменів</a:t>
            </a:r>
            <a:r>
              <a:rPr lang="uk-UA" sz="2400" b="1" dirty="0">
                <a:solidFill>
                  <a:schemeClr val="bg1"/>
                </a:solidFill>
              </a:rPr>
              <a:t>, а </a:t>
            </a:r>
            <a:r>
              <a:rPr lang="uk-UA" sz="2400" b="1" dirty="0">
                <a:solidFill>
                  <a:srgbClr val="FFFF00"/>
                </a:solidFill>
              </a:rPr>
              <a:t>стрибками – на 3 спортсмени більше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chemeClr val="bg1"/>
                </a:solidFill>
              </a:rPr>
              <a:t>Скільки спортсменів займаються </a:t>
            </a:r>
            <a:r>
              <a:rPr lang="uk-UA" sz="2400" b="1" dirty="0">
                <a:solidFill>
                  <a:srgbClr val="FFFF00"/>
                </a:solidFill>
              </a:rPr>
              <a:t>стрибками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  <a:p>
            <a:pPr marL="514350" indent="-514350">
              <a:buAutoNum type="arabicParenR"/>
            </a:pPr>
            <a:r>
              <a:rPr lang="uk-UA" sz="2400" b="1" dirty="0">
                <a:solidFill>
                  <a:schemeClr val="bg1"/>
                </a:solidFill>
              </a:rPr>
              <a:t>Скільки </a:t>
            </a:r>
            <a:r>
              <a:rPr lang="uk-UA" sz="2400" b="1" dirty="0">
                <a:solidFill>
                  <a:srgbClr val="FFFF00"/>
                </a:solidFill>
              </a:rPr>
              <a:t>всього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rgbClr val="FFFF00"/>
                </a:solidFill>
              </a:rPr>
              <a:t>спортсменів</a:t>
            </a:r>
            <a:r>
              <a:rPr lang="uk-UA" sz="2400" b="1" dirty="0">
                <a:solidFill>
                  <a:schemeClr val="bg1"/>
                </a:solidFill>
              </a:rPr>
              <a:t> займаються бігом і стрибками?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68DC14AF-B88E-411E-BC15-9003244F4D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3210" y="4371225"/>
            <a:ext cx="1759406" cy="184811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B9E759F-D886-4CBE-89A5-93BE8A000A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6780" y="4346243"/>
            <a:ext cx="1806972" cy="18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63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1108</TotalTime>
  <Words>545</Words>
  <Application>Microsoft Office PowerPoint</Application>
  <PresentationFormat>Произвольный</PresentationFormat>
  <Paragraphs>136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329</cp:revision>
  <dcterms:created xsi:type="dcterms:W3CDTF">2018-01-05T16:38:53Z</dcterms:created>
  <dcterms:modified xsi:type="dcterms:W3CDTF">2024-10-07T07:42:08Z</dcterms:modified>
</cp:coreProperties>
</file>