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616" r:id="rId3"/>
    <p:sldId id="458" r:id="rId4"/>
    <p:sldId id="619" r:id="rId5"/>
    <p:sldId id="501" r:id="rId6"/>
    <p:sldId id="604" r:id="rId7"/>
    <p:sldId id="613" r:id="rId8"/>
    <p:sldId id="612" r:id="rId9"/>
    <p:sldId id="618" r:id="rId10"/>
    <p:sldId id="617" r:id="rId11"/>
    <p:sldId id="27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F1"/>
    <a:srgbClr val="2F3242"/>
    <a:srgbClr val="00B050"/>
    <a:srgbClr val="FF3131"/>
    <a:srgbClr val="BA1CBA"/>
    <a:srgbClr val="9E0000"/>
    <a:srgbClr val="1694E9"/>
    <a:srgbClr val="FFFF00"/>
    <a:srgbClr val="295FFF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5205" autoAdjust="0"/>
  </p:normalViewPr>
  <p:slideViewPr>
    <p:cSldViewPr snapToGrid="0">
      <p:cViewPr varScale="1">
        <p:scale>
          <a:sx n="81" d="100"/>
          <a:sy n="81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8kj06wnj1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0246" y="3751152"/>
            <a:ext cx="9845127" cy="212365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Способи віднімання від 11 одноцифрових чисел </a:t>
            </a:r>
            <a:r>
              <a:rPr lang="uk-UA" sz="4400" b="1" dirty="0" smtClean="0">
                <a:solidFill>
                  <a:srgbClr val="7030A0"/>
                </a:solidFill>
              </a:rPr>
              <a:t>з </a:t>
            </a:r>
            <a:r>
              <a:rPr lang="uk-UA" sz="4400" b="1" dirty="0">
                <a:solidFill>
                  <a:srgbClr val="7030A0"/>
                </a:solidFill>
              </a:rPr>
              <a:t>переходом через десяток. Розв’язування задач. </a:t>
            </a:r>
            <a:endParaRPr lang="uk-UA" sz="213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2869" y="1051779"/>
            <a:ext cx="3442504" cy="230832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Розділ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Віднімання </a:t>
            </a:r>
            <a:r>
              <a:rPr lang="uk-UA" sz="2400" b="1" dirty="0">
                <a:solidFill>
                  <a:srgbClr val="7030A0"/>
                </a:solidFill>
              </a:rPr>
              <a:t>одноцифрових чисел з переходом через 10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22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5463" r="19489" b="7776"/>
          <a:stretch/>
        </p:blipFill>
        <p:spPr bwMode="auto">
          <a:xfrm>
            <a:off x="1436319" y="1051779"/>
            <a:ext cx="2422603" cy="252216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6491" y="496267"/>
            <a:ext cx="9213243" cy="766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0184" y="2231927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08860" y="3523489"/>
            <a:ext cx="2974752" cy="30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7071" y="1090310"/>
            <a:ext cx="2856987" cy="290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367864" y="962217"/>
            <a:ext cx="2682241" cy="273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815278" y="3453896"/>
            <a:ext cx="2813959" cy="286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939602" y="4615062"/>
            <a:ext cx="157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На </a:t>
            </a:r>
            <a:r>
              <a:rPr lang="uk-UA" sz="2000" b="1" dirty="0"/>
              <a:t>уроці </a:t>
            </a:r>
          </a:p>
          <a:p>
            <a:pPr algn="ctr"/>
            <a:r>
              <a:rPr lang="uk-UA" sz="2000" b="1" dirty="0"/>
              <a:t>я навчився/</a:t>
            </a:r>
          </a:p>
          <a:p>
            <a:pPr algn="ctr"/>
            <a:r>
              <a:rPr lang="uk-UA" sz="2000" b="1" dirty="0"/>
              <a:t>навчилася…</a:t>
            </a:r>
            <a:endParaRPr lang="ru-RU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470579" y="2245436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Найкраще </a:t>
            </a:r>
          </a:p>
          <a:p>
            <a:r>
              <a:rPr lang="uk-UA" sz="2000" dirty="0"/>
              <a:t>мені вдалося…</a:t>
            </a:r>
            <a:endParaRPr lang="ru-RU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9467687" y="4484265"/>
            <a:ext cx="150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Урок </a:t>
            </a:r>
          </a:p>
          <a:p>
            <a:r>
              <a:rPr lang="uk-UA" sz="2000" dirty="0"/>
              <a:t>завершую з настроєм…</a:t>
            </a:r>
            <a:endParaRPr lang="ru-RU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815278" y="1930220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/>
              <a:t>Я хотів би дізнатися про…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2900551" y="1400929"/>
            <a:ext cx="608606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Печиво з яким написом ти вибираєш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7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07.10.2024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0636" y="484217"/>
            <a:ext cx="8697595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i="1" dirty="0">
                <a:solidFill>
                  <a:schemeClr val="bg1">
                    <a:lumMod val="50000"/>
                  </a:schemeClr>
                </a:solidFill>
              </a:rPr>
              <a:t>(для відкриття інтерактивного завдання натисніть на помаранчевий прямокутник)</a:t>
            </a: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258077" y="1299961"/>
            <a:ext cx="11675846" cy="5245217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2624179" y="1400930"/>
            <a:ext cx="794585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23258" y="528924"/>
            <a:ext cx="10026847" cy="76647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1747" y="2463704"/>
            <a:ext cx="5705856" cy="3514203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754586" y="3447824"/>
            <a:ext cx="3296340" cy="33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17715" y="962217"/>
            <a:ext cx="3200400" cy="32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697727" y="1460694"/>
            <a:ext cx="2931509" cy="29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9977" y="3453893"/>
            <a:ext cx="3064081" cy="311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626749" y="4772760"/>
            <a:ext cx="1574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Я легко розв’яжу задачі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1084627" y="2155275"/>
            <a:ext cx="1429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 Мені вдасться швидко рахувати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907601" y="4772760"/>
            <a:ext cx="1509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Красиво напишу в зошиті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448495" y="2660019"/>
            <a:ext cx="1429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</a:rPr>
              <a:t>Відкрию нові знання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9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01262" y="611760"/>
            <a:ext cx="9542584" cy="72406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Математичний диктант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1" name="Прямокутник: округлені кути 5">
            <a:extLst>
              <a:ext uri="{FF2B5EF4-FFF2-40B4-BE49-F238E27FC236}">
                <a16:creationId xmlns:a16="http://schemas.microsoft.com/office/drawing/2014/main" xmlns="" id="{653465DA-CEA1-4115-84C2-262CE63E7611}"/>
              </a:ext>
            </a:extLst>
          </p:cNvPr>
          <p:cNvSpPr/>
          <p:nvPr/>
        </p:nvSpPr>
        <p:spPr>
          <a:xfrm>
            <a:off x="2528891" y="1512942"/>
            <a:ext cx="5727445" cy="7373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Суму чисел 9 і 3, 8 і 6, 7 і 9, 9 і 9 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кутник: округлені кути 5">
            <a:extLst>
              <a:ext uri="{FF2B5EF4-FFF2-40B4-BE49-F238E27FC236}">
                <a16:creationId xmlns:a16="http://schemas.microsoft.com/office/drawing/2014/main" xmlns="" id="{E4D1C075-8CE9-4AA9-B44B-10B9F3E38358}"/>
              </a:ext>
            </a:extLst>
          </p:cNvPr>
          <p:cNvSpPr/>
          <p:nvPr/>
        </p:nvSpPr>
        <p:spPr>
          <a:xfrm>
            <a:off x="5348936" y="3703112"/>
            <a:ext cx="2241160" cy="5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+ 3 = 11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8893" y="1512942"/>
            <a:ext cx="1676400" cy="7373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: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456" y="1557511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2280" y="1557511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34461" y="1557511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82703" y="1539305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18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5346" y="2377790"/>
            <a:ext cx="223453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12 = _ + _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8893" y="2355721"/>
            <a:ext cx="3294184" cy="6293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Чим цікаві ці числа?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8893" y="3082553"/>
            <a:ext cx="3294184" cy="7707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Розклади їх на два однакові доданки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5346" y="3011454"/>
            <a:ext cx="223453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14 = _ + _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7629" y="2377790"/>
            <a:ext cx="223453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16 = _ + _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2158" y="3011454"/>
            <a:ext cx="223453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18 = _ + _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8893" y="3853264"/>
            <a:ext cx="4443045" cy="1383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Склади дві рівності на додавання і дві на віднімання з числами </a:t>
            </a:r>
            <a:r>
              <a:rPr lang="uk-UA" sz="2800" b="1" dirty="0" smtClean="0">
                <a:solidFill>
                  <a:srgbClr val="7030A0"/>
                </a:solidFill>
              </a:rPr>
              <a:t>3, 11, 8; 9, 15, 6.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3" name="Прямокутник: округлені кути 5">
            <a:extLst>
              <a:ext uri="{FF2B5EF4-FFF2-40B4-BE49-F238E27FC236}">
                <a16:creationId xmlns:a16="http://schemas.microsoft.com/office/drawing/2014/main" xmlns="" id="{E4D1C075-8CE9-4AA9-B44B-10B9F3E38358}"/>
              </a:ext>
            </a:extLst>
          </p:cNvPr>
          <p:cNvSpPr/>
          <p:nvPr/>
        </p:nvSpPr>
        <p:spPr>
          <a:xfrm>
            <a:off x="5389300" y="4317881"/>
            <a:ext cx="2241160" cy="5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+ 8 = 11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кутник: округлені кути 5">
            <a:extLst>
              <a:ext uri="{FF2B5EF4-FFF2-40B4-BE49-F238E27FC236}">
                <a16:creationId xmlns:a16="http://schemas.microsoft.com/office/drawing/2014/main" xmlns="" id="{E4D1C075-8CE9-4AA9-B44B-10B9F3E38358}"/>
              </a:ext>
            </a:extLst>
          </p:cNvPr>
          <p:cNvSpPr/>
          <p:nvPr/>
        </p:nvSpPr>
        <p:spPr>
          <a:xfrm>
            <a:off x="7844896" y="3738719"/>
            <a:ext cx="2241160" cy="5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+ 6 = 15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кутник: округлені кути 5">
            <a:extLst>
              <a:ext uri="{FF2B5EF4-FFF2-40B4-BE49-F238E27FC236}">
                <a16:creationId xmlns:a16="http://schemas.microsoft.com/office/drawing/2014/main" xmlns="" id="{E4D1C075-8CE9-4AA9-B44B-10B9F3E38358}"/>
              </a:ext>
            </a:extLst>
          </p:cNvPr>
          <p:cNvSpPr/>
          <p:nvPr/>
        </p:nvSpPr>
        <p:spPr>
          <a:xfrm>
            <a:off x="7844896" y="4376496"/>
            <a:ext cx="2241160" cy="5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+ 9 = 15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кутник: округлені кути 5">
            <a:extLst>
              <a:ext uri="{FF2B5EF4-FFF2-40B4-BE49-F238E27FC236}">
                <a16:creationId xmlns:a16="http://schemas.microsoft.com/office/drawing/2014/main" xmlns="" id="{E4D1C075-8CE9-4AA9-B44B-10B9F3E38358}"/>
              </a:ext>
            </a:extLst>
          </p:cNvPr>
          <p:cNvSpPr/>
          <p:nvPr/>
        </p:nvSpPr>
        <p:spPr>
          <a:xfrm>
            <a:off x="5407552" y="4961586"/>
            <a:ext cx="2241160" cy="5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11 - 8 = 3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кутник: округлені кути 5">
            <a:extLst>
              <a:ext uri="{FF2B5EF4-FFF2-40B4-BE49-F238E27FC236}">
                <a16:creationId xmlns:a16="http://schemas.microsoft.com/office/drawing/2014/main" xmlns="" id="{E4D1C075-8CE9-4AA9-B44B-10B9F3E38358}"/>
              </a:ext>
            </a:extLst>
          </p:cNvPr>
          <p:cNvSpPr/>
          <p:nvPr/>
        </p:nvSpPr>
        <p:spPr>
          <a:xfrm>
            <a:off x="5404336" y="5573833"/>
            <a:ext cx="2241160" cy="5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11 - 3 = 8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кутник: округлені кути 5">
            <a:extLst>
              <a:ext uri="{FF2B5EF4-FFF2-40B4-BE49-F238E27FC236}">
                <a16:creationId xmlns:a16="http://schemas.microsoft.com/office/drawing/2014/main" xmlns="" id="{E4D1C075-8CE9-4AA9-B44B-10B9F3E38358}"/>
              </a:ext>
            </a:extLst>
          </p:cNvPr>
          <p:cNvSpPr/>
          <p:nvPr/>
        </p:nvSpPr>
        <p:spPr>
          <a:xfrm>
            <a:off x="7893301" y="4961586"/>
            <a:ext cx="2241160" cy="5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15 - 9 = 6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кутник: округлені кути 5">
            <a:extLst>
              <a:ext uri="{FF2B5EF4-FFF2-40B4-BE49-F238E27FC236}">
                <a16:creationId xmlns:a16="http://schemas.microsoft.com/office/drawing/2014/main" xmlns="" id="{E4D1C075-8CE9-4AA9-B44B-10B9F3E38358}"/>
              </a:ext>
            </a:extLst>
          </p:cNvPr>
          <p:cNvSpPr/>
          <p:nvPr/>
        </p:nvSpPr>
        <p:spPr>
          <a:xfrm>
            <a:off x="7915582" y="5570629"/>
            <a:ext cx="2241160" cy="550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15 - 6 = 9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39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01262" y="611760"/>
            <a:ext cx="9542584" cy="72406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Розглянь приклади у </a:t>
            </a:r>
            <a:r>
              <a:rPr lang="uk-UA" sz="4000" b="1" dirty="0" smtClean="0"/>
              <a:t>стовпцях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1" name="Прямокутник: округлені кути 5">
            <a:extLst>
              <a:ext uri="{FF2B5EF4-FFF2-40B4-BE49-F238E27FC236}">
                <a16:creationId xmlns:a16="http://schemas.microsoft.com/office/drawing/2014/main" xmlns="" id="{653465DA-CEA1-4115-84C2-262CE63E7611}"/>
              </a:ext>
            </a:extLst>
          </p:cNvPr>
          <p:cNvSpPr/>
          <p:nvPr/>
        </p:nvSpPr>
        <p:spPr>
          <a:xfrm>
            <a:off x="1041400" y="2253485"/>
            <a:ext cx="2041769" cy="15096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4 =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– 4 =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кутник: округлені кути 5">
            <a:extLst>
              <a:ext uri="{FF2B5EF4-FFF2-40B4-BE49-F238E27FC236}">
                <a16:creationId xmlns:a16="http://schemas.microsoft.com/office/drawing/2014/main" xmlns="" id="{C0220FCB-26F4-4439-A7E7-686492BBAB93}"/>
              </a:ext>
            </a:extLst>
          </p:cNvPr>
          <p:cNvSpPr/>
          <p:nvPr/>
        </p:nvSpPr>
        <p:spPr>
          <a:xfrm>
            <a:off x="4304598" y="2327283"/>
            <a:ext cx="2126347" cy="15096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8 =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– 8 =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кутник: округлені кути 5">
            <a:extLst>
              <a:ext uri="{FF2B5EF4-FFF2-40B4-BE49-F238E27FC236}">
                <a16:creationId xmlns:a16="http://schemas.microsoft.com/office/drawing/2014/main" xmlns="" id="{E4D1C075-8CE9-4AA9-B44B-10B9F3E38358}"/>
              </a:ext>
            </a:extLst>
          </p:cNvPr>
          <p:cNvSpPr/>
          <p:nvPr/>
        </p:nvSpPr>
        <p:spPr>
          <a:xfrm>
            <a:off x="7734436" y="2291505"/>
            <a:ext cx="2126347" cy="15096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7 =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– 7 =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3350" y="1383987"/>
            <a:ext cx="8732066" cy="7240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Що </a:t>
            </a:r>
            <a:r>
              <a:rPr lang="uk-UA" sz="2000" b="1" dirty="0">
                <a:solidFill>
                  <a:srgbClr val="7030A0"/>
                </a:solidFill>
              </a:rPr>
              <a:t>спільного та що відмінного у виразах кожного стовпця?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Обчисли </a:t>
            </a:r>
            <a:r>
              <a:rPr lang="uk-UA" sz="2000" b="1" dirty="0">
                <a:solidFill>
                  <a:srgbClr val="7030A0"/>
                </a:solidFill>
              </a:rPr>
              <a:t>та </a:t>
            </a:r>
            <a:r>
              <a:rPr lang="uk-UA" sz="2000" b="1" dirty="0" err="1">
                <a:solidFill>
                  <a:srgbClr val="7030A0"/>
                </a:solidFill>
              </a:rPr>
              <a:t>запиши</a:t>
            </a:r>
            <a:r>
              <a:rPr lang="uk-UA" sz="2000" b="1" dirty="0">
                <a:solidFill>
                  <a:srgbClr val="7030A0"/>
                </a:solidFill>
              </a:rPr>
              <a:t> значення виразів.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3169" y="2461542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6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4891" y="3082095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7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0945" y="2461157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0944" y="3177260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85792" y="2346195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83329" y="3069379"/>
            <a:ext cx="6992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9880" y="608609"/>
            <a:ext cx="10258765" cy="7512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Розглянь спосіб обчислення виразу 11 </a:t>
            </a:r>
            <a:r>
              <a:rPr lang="uk-UA" sz="4000" b="1" dirty="0" smtClean="0"/>
              <a:t>– 6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193" y="297361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45478" y="297361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97763" y="2973610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67176" y="2973604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36589" y="2973604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12709" y="297360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682122" y="2973603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534407" y="2973602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86692" y="297360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79940" y="2973601"/>
            <a:ext cx="793377" cy="7933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8937" y="2728630"/>
            <a:ext cx="9083312" cy="1317812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581114" y="2973600"/>
            <a:ext cx="793377" cy="793377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232714" y="4177649"/>
            <a:ext cx="24600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11 = 10 + 1</a:t>
            </a:r>
            <a:endParaRPr lang="ru-RU" sz="4000" b="1" dirty="0">
              <a:solidFill>
                <a:schemeClr val="bg1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ED85338C-13C2-4C91-8805-9039B368D54C}"/>
              </a:ext>
            </a:extLst>
          </p:cNvPr>
          <p:cNvCxnSpPr>
            <a:cxnSpLocks/>
          </p:cNvCxnSpPr>
          <p:nvPr/>
        </p:nvCxnSpPr>
        <p:spPr>
          <a:xfrm flipH="1">
            <a:off x="308894" y="2798685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638FB154-96EB-4F7C-9BB5-D6420F716717}"/>
              </a:ext>
            </a:extLst>
          </p:cNvPr>
          <p:cNvCxnSpPr>
            <a:cxnSpLocks/>
          </p:cNvCxnSpPr>
          <p:nvPr/>
        </p:nvCxnSpPr>
        <p:spPr>
          <a:xfrm flipH="1">
            <a:off x="3812309" y="2798684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EA560B2A-2487-498F-AFD4-DE9B29DDF80D}"/>
              </a:ext>
            </a:extLst>
          </p:cNvPr>
          <p:cNvCxnSpPr>
            <a:cxnSpLocks/>
          </p:cNvCxnSpPr>
          <p:nvPr/>
        </p:nvCxnSpPr>
        <p:spPr>
          <a:xfrm flipH="1">
            <a:off x="1202498" y="2842403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78619AAF-9DC3-47CC-8A2B-9F06FAAD5381}"/>
              </a:ext>
            </a:extLst>
          </p:cNvPr>
          <p:cNvCxnSpPr>
            <a:cxnSpLocks/>
          </p:cNvCxnSpPr>
          <p:nvPr/>
        </p:nvCxnSpPr>
        <p:spPr>
          <a:xfrm flipH="1">
            <a:off x="2027068" y="2815933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24263524-B1DE-490A-8410-5BA8C72A4AA3}"/>
              </a:ext>
            </a:extLst>
          </p:cNvPr>
          <p:cNvCxnSpPr>
            <a:cxnSpLocks/>
          </p:cNvCxnSpPr>
          <p:nvPr/>
        </p:nvCxnSpPr>
        <p:spPr>
          <a:xfrm flipH="1">
            <a:off x="2929322" y="2815933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авая фигурная скобка 19">
            <a:extLst>
              <a:ext uri="{FF2B5EF4-FFF2-40B4-BE49-F238E27FC236}">
                <a16:creationId xmlns:a16="http://schemas.microsoft.com/office/drawing/2014/main" xmlns="" id="{E1C0E525-AF06-4EE5-B252-C3133519FE17}"/>
              </a:ext>
            </a:extLst>
          </p:cNvPr>
          <p:cNvSpPr/>
          <p:nvPr/>
        </p:nvSpPr>
        <p:spPr>
          <a:xfrm rot="16200000">
            <a:off x="7760523" y="-65515"/>
            <a:ext cx="485774" cy="4937763"/>
          </a:xfrm>
          <a:prstGeom prst="rightBrace">
            <a:avLst>
              <a:gd name="adj1" fmla="val 55888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7EFFC50-0F00-4B18-9B51-159DA934D39D}"/>
              </a:ext>
            </a:extLst>
          </p:cNvPr>
          <p:cNvSpPr txBox="1"/>
          <p:nvPr/>
        </p:nvSpPr>
        <p:spPr>
          <a:xfrm>
            <a:off x="6931095" y="1452593"/>
            <a:ext cx="200724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4 + 1 = 5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6AB79CEC-FDC2-4AA0-A639-5661BEA83B4C}"/>
              </a:ext>
            </a:extLst>
          </p:cNvPr>
          <p:cNvCxnSpPr>
            <a:cxnSpLocks/>
          </p:cNvCxnSpPr>
          <p:nvPr/>
        </p:nvCxnSpPr>
        <p:spPr>
          <a:xfrm flipH="1">
            <a:off x="4649124" y="2807308"/>
            <a:ext cx="1092919" cy="1143205"/>
          </a:xfrm>
          <a:prstGeom prst="line">
            <a:avLst/>
          </a:prstGeom>
          <a:ln w="38100">
            <a:solidFill>
              <a:srgbClr val="2F3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8D7ADC7-48BA-448A-A59B-DA5688A59734}"/>
              </a:ext>
            </a:extLst>
          </p:cNvPr>
          <p:cNvSpPr txBox="1"/>
          <p:nvPr/>
        </p:nvSpPr>
        <p:spPr>
          <a:xfrm>
            <a:off x="1264605" y="4965317"/>
            <a:ext cx="228517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10 – 6 = 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5CC8A1C-FC89-4D83-A5F2-A1C4DC528152}"/>
              </a:ext>
            </a:extLst>
          </p:cNvPr>
          <p:cNvSpPr txBox="1"/>
          <p:nvPr/>
        </p:nvSpPr>
        <p:spPr>
          <a:xfrm>
            <a:off x="1264605" y="5752985"/>
            <a:ext cx="207302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4 + 1 = 5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2ADF9AA0-5548-41F2-82B0-40FF0F2286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14" y="4361000"/>
            <a:ext cx="1458538" cy="2026516"/>
          </a:xfrm>
          <a:prstGeom prst="rect">
            <a:avLst/>
          </a:prstGeom>
        </p:spPr>
      </p:pic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3 Математика\1 Листопад\3 Віднімання чисел з переходом через 10\№022 - Відн від 11 одноцифр чисел із переходом через десяток\2024-10-07_223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09" y="4204782"/>
            <a:ext cx="6403527" cy="146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9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4ACAE9FB-F2B0-4118-A51C-3106D6192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t="6480" r="68388" b="69220"/>
          <a:stretch/>
        </p:blipFill>
        <p:spPr>
          <a:xfrm>
            <a:off x="735872" y="1642819"/>
            <a:ext cx="7452000" cy="3276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886464" y="504092"/>
            <a:ext cx="10203567" cy="70978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Виконай віднімання зручним для тебе способом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6E5004FC-BE1E-4CE0-8F00-021296229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934" y="1395909"/>
            <a:ext cx="1646595" cy="27865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B1791D62-A5E2-46BA-B94C-74E8956C8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2120570" y="2701975"/>
            <a:ext cx="555762" cy="45268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76944A2-7390-47BB-9715-224ED9407E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591856" y="1984559"/>
            <a:ext cx="394062" cy="36166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C8B352D-A208-42BB-AA55-1CE4C8B74A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612279" y="2720618"/>
            <a:ext cx="394062" cy="35505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6FCD3DF-1C22-4670-BA80-63AEAA7088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376851" y="2010488"/>
            <a:ext cx="394062" cy="35505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42F9435-4825-4E71-8823-D3A71AE897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0718" r="90751" b="82891"/>
          <a:stretch/>
        </p:blipFill>
        <p:spPr>
          <a:xfrm>
            <a:off x="1881930" y="2712269"/>
            <a:ext cx="394062" cy="355057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0B5E6F52-1D55-483D-9D77-AD7486D081FF}"/>
              </a:ext>
            </a:extLst>
          </p:cNvPr>
          <p:cNvGrpSpPr/>
          <p:nvPr/>
        </p:nvGrpSpPr>
        <p:grpSpPr>
          <a:xfrm>
            <a:off x="1171720" y="1858295"/>
            <a:ext cx="843020" cy="625107"/>
            <a:chOff x="639809" y="2301251"/>
            <a:chExt cx="843020" cy="625107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78559F08-7940-41DC-BFB0-E3C9022FD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39809" y="2301251"/>
              <a:ext cx="493311" cy="615436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6B832EBD-F77B-4688-BB34-951C11D9B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989518" y="2310922"/>
              <a:ext cx="493311" cy="615436"/>
            </a:xfrm>
            <a:prstGeom prst="rect">
              <a:avLst/>
            </a:prstGeom>
          </p:spPr>
        </p:pic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3F75E0D6-FFD0-4A28-98E6-E82D14684D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1858543" y="1989560"/>
            <a:ext cx="394062" cy="35505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C874E68A-C84C-45EB-A852-A3C24EB768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228056" y="1867966"/>
            <a:ext cx="476813" cy="5948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655EF09C-15AA-499C-9FAF-E53E88DB4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0718" r="90751" b="82891"/>
          <a:stretch/>
        </p:blipFill>
        <p:spPr>
          <a:xfrm>
            <a:off x="5664161" y="1984559"/>
            <a:ext cx="394062" cy="355057"/>
          </a:xfrm>
          <a:prstGeom prst="rect">
            <a:avLst/>
          </a:prstGeom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F77DB70A-EDF9-4F67-ADFB-3E0400633CA4}"/>
              </a:ext>
            </a:extLst>
          </p:cNvPr>
          <p:cNvGrpSpPr/>
          <p:nvPr/>
        </p:nvGrpSpPr>
        <p:grpSpPr>
          <a:xfrm>
            <a:off x="1160278" y="2620602"/>
            <a:ext cx="843020" cy="625107"/>
            <a:chOff x="639809" y="2301251"/>
            <a:chExt cx="843020" cy="62510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C8C402C8-F998-4C80-BD8B-590E10FFA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39809" y="2301251"/>
              <a:ext cx="493311" cy="615436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5E5446E2-C711-4C8A-AC66-5FE534A2A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989518" y="2310922"/>
              <a:ext cx="493311" cy="615436"/>
            </a:xfrm>
            <a:prstGeom prst="rect">
              <a:avLst/>
            </a:prstGeom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B793DF0B-E61B-4990-BD9B-2E0539BAA6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926561" y="3364692"/>
            <a:ext cx="470631" cy="58714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EEBC1F31-E0CA-4A21-9F19-E02D4B74D2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D446DED6-8DCD-4D8B-BB61-356E328C53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2C995A80-143C-4661-8DB2-F2C1059F4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065110" y="4127255"/>
            <a:ext cx="474214" cy="59161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8EE14530-F919-450D-A45B-5994982317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262376" y="3369400"/>
            <a:ext cx="466858" cy="58243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9F85C88B-E8F6-4E72-8A8F-4917EBC93F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455051" y="4110000"/>
            <a:ext cx="488046" cy="60886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CA0F9FBF-6AAB-43D1-868C-61B1B64405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00E1271A-71DC-4F7E-9F2D-09D970152B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3D439C9B-8132-42A7-A5F7-2AC813F007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45AD6A86-C042-4CAC-9C31-FEEEE228FA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89E6C03F-461E-4E4D-8095-02F8333902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985918" y="2637821"/>
            <a:ext cx="457028" cy="57017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1B6EB1BE-ABE8-486D-B550-D1101C7FB9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026979" y="1895405"/>
            <a:ext cx="449321" cy="560557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78392F9A-2E5B-4F8B-8921-AC693119B913}"/>
              </a:ext>
            </a:extLst>
          </p:cNvPr>
          <p:cNvGrpSpPr/>
          <p:nvPr/>
        </p:nvGrpSpPr>
        <p:grpSpPr>
          <a:xfrm>
            <a:off x="4927328" y="1890194"/>
            <a:ext cx="843020" cy="625107"/>
            <a:chOff x="639809" y="2301251"/>
            <a:chExt cx="843020" cy="62510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xmlns="" id="{3CB59772-5839-4908-BC3D-5FB3330FE2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39809" y="2301251"/>
              <a:ext cx="493311" cy="615436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C2C7DE57-B11B-4FCB-B44B-A488B11FB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989518" y="2310922"/>
              <a:ext cx="493311" cy="615436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xmlns="" id="{63B6A0B4-2700-4E44-89CC-C3F315E909E6}"/>
              </a:ext>
            </a:extLst>
          </p:cNvPr>
          <p:cNvGrpSpPr/>
          <p:nvPr/>
        </p:nvGrpSpPr>
        <p:grpSpPr>
          <a:xfrm>
            <a:off x="4933991" y="2632266"/>
            <a:ext cx="843020" cy="625107"/>
            <a:chOff x="639809" y="2301251"/>
            <a:chExt cx="843020" cy="62510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12FB8F07-003B-45CA-9B11-21D7B8458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39809" y="2301251"/>
              <a:ext cx="493311" cy="615436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xmlns="" id="{1025BA13-12D2-4601-A223-8B63697037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989518" y="2310922"/>
              <a:ext cx="493311" cy="615436"/>
            </a:xfrm>
            <a:prstGeom prst="rect">
              <a:avLst/>
            </a:prstGeom>
          </p:spPr>
        </p:pic>
      </p:grp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91C44809-6859-4D67-B848-6BE3BBAA66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381349" y="2759817"/>
            <a:ext cx="394062" cy="35505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977E6346-3C96-4491-A215-FA9ECCF488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0718" r="90751" b="82891"/>
          <a:stretch/>
        </p:blipFill>
        <p:spPr>
          <a:xfrm>
            <a:off x="5644794" y="2742165"/>
            <a:ext cx="394062" cy="355057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EED091CC-8550-4201-B59A-42C62B6EFE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045458" y="2651201"/>
            <a:ext cx="449321" cy="560557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8A7E8185-23AB-4298-AFB6-B35A63E038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759190" y="2634066"/>
            <a:ext cx="476813" cy="594854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36F72F7-318C-46CF-B161-87661186DF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5942875" y="1971216"/>
            <a:ext cx="555762" cy="45268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3BB6C50A-8851-42CA-A8AD-4E17683607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751901" y="1906629"/>
            <a:ext cx="462597" cy="577119"/>
          </a:xfrm>
          <a:prstGeom prst="rect">
            <a:avLst/>
          </a:prstGeom>
        </p:spPr>
      </p:pic>
      <p:sp>
        <p:nvSpPr>
          <p:cNvPr id="60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28-29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EBD58903-B69D-46F2-879D-38783BEF7A2D}"/>
              </a:ext>
            </a:extLst>
          </p:cNvPr>
          <p:cNvSpPr/>
          <p:nvPr/>
        </p:nvSpPr>
        <p:spPr>
          <a:xfrm>
            <a:off x="1095008" y="5091875"/>
            <a:ext cx="8377383" cy="7612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Додай п’ять разів число </a:t>
            </a:r>
            <a:r>
              <a:rPr lang="uk-UA" sz="2400" b="1" dirty="0" smtClean="0">
                <a:solidFill>
                  <a:srgbClr val="7030A0"/>
                </a:solidFill>
              </a:rPr>
              <a:t>3. Обчисли </a:t>
            </a:r>
            <a:r>
              <a:rPr lang="uk-UA" sz="2400" b="1" dirty="0" smtClean="0">
                <a:solidFill>
                  <a:srgbClr val="7030A0"/>
                </a:solidFill>
              </a:rPr>
              <a:t>зручним способом. Додай </a:t>
            </a:r>
            <a:r>
              <a:rPr lang="uk-UA" sz="2400" b="1" dirty="0">
                <a:solidFill>
                  <a:srgbClr val="7030A0"/>
                </a:solidFill>
              </a:rPr>
              <a:t>чотири рази число </a:t>
            </a:r>
            <a:r>
              <a:rPr lang="uk-UA" sz="2400" b="1" dirty="0" smtClean="0">
                <a:solidFill>
                  <a:srgbClr val="7030A0"/>
                </a:solidFill>
              </a:rPr>
              <a:t>4. </a:t>
            </a:r>
            <a:r>
              <a:rPr lang="uk-UA" sz="2400" b="1" dirty="0">
                <a:solidFill>
                  <a:srgbClr val="7030A0"/>
                </a:solidFill>
              </a:rPr>
              <a:t>Обчисли зручним способом. 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B1791D62-A5E2-46BA-B94C-74E8956C8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1040195" y="3463975"/>
            <a:ext cx="555762" cy="452689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B1791D62-A5E2-46BA-B94C-74E8956C8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1768084" y="3463974"/>
            <a:ext cx="555762" cy="45268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B1791D62-A5E2-46BA-B94C-74E8956C8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2554321" y="3463975"/>
            <a:ext cx="555762" cy="452689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B1791D62-A5E2-46BA-B94C-74E8956C8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3259134" y="3445603"/>
            <a:ext cx="555762" cy="452689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B1791D62-A5E2-46BA-B94C-74E8956C8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4003144" y="3445238"/>
            <a:ext cx="555762" cy="452689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BA9F4D65-690C-4435-8FA4-04C587FE9F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1558459" y="3485974"/>
            <a:ext cx="300084" cy="27038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BA9F4D65-690C-4435-8FA4-04C587FE9F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2248409" y="3536391"/>
            <a:ext cx="300084" cy="27038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BA9F4D65-690C-4435-8FA4-04C587FE9F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3026979" y="3541361"/>
            <a:ext cx="300084" cy="27038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BA9F4D65-690C-4435-8FA4-04C587FE9F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3719877" y="3503183"/>
            <a:ext cx="300084" cy="27038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BA9F4D65-690C-4435-8FA4-04C587FE9F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1521429" y="4283143"/>
            <a:ext cx="300084" cy="270381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BA9F4D65-690C-4435-8FA4-04C587FE9F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2272257" y="4283143"/>
            <a:ext cx="300084" cy="27038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BA9F4D65-690C-4435-8FA4-04C587FE9F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3026979" y="4283143"/>
            <a:ext cx="300084" cy="27038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DC8B352D-A208-42BB-AA55-1CE4C8B74A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479040" y="3466306"/>
            <a:ext cx="321914" cy="29005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DC8B352D-A208-42BB-AA55-1CE4C8B74A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775426" y="4260780"/>
            <a:ext cx="321914" cy="290050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2C995A80-143C-4661-8DB2-F2C1059F4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841854" y="4109999"/>
            <a:ext cx="474214" cy="591612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2C995A80-143C-4661-8DB2-F2C1059F4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572203" y="4109999"/>
            <a:ext cx="474214" cy="59161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2C995A80-143C-4661-8DB2-F2C1059F4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299908" y="4108424"/>
            <a:ext cx="474214" cy="59161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B793DF0B-E61B-4990-BD9B-2E0539BAA6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173943" y="4127255"/>
            <a:ext cx="470631" cy="587142"/>
          </a:xfrm>
          <a:prstGeom prst="rect">
            <a:avLst/>
          </a:prstGeom>
        </p:spPr>
      </p:pic>
      <p:sp>
        <p:nvSpPr>
          <p:cNvPr id="2" name="Дуга 1"/>
          <p:cNvSpPr/>
          <p:nvPr/>
        </p:nvSpPr>
        <p:spPr>
          <a:xfrm rot="9757399">
            <a:off x="1305482" y="3459508"/>
            <a:ext cx="1354025" cy="51069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Дуга 110"/>
          <p:cNvSpPr/>
          <p:nvPr/>
        </p:nvSpPr>
        <p:spPr>
          <a:xfrm rot="9757399">
            <a:off x="2834249" y="3447911"/>
            <a:ext cx="1354025" cy="51069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Дуга 112"/>
          <p:cNvSpPr/>
          <p:nvPr/>
        </p:nvSpPr>
        <p:spPr>
          <a:xfrm rot="9757399">
            <a:off x="1274654" y="4216761"/>
            <a:ext cx="1354025" cy="51069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Дуга 113"/>
          <p:cNvSpPr/>
          <p:nvPr/>
        </p:nvSpPr>
        <p:spPr>
          <a:xfrm rot="9757399">
            <a:off x="2799287" y="4159088"/>
            <a:ext cx="1354025" cy="51069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8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" grpId="0" animBg="1"/>
      <p:bldP spid="111" grpId="0" animBg="1"/>
      <p:bldP spid="113" grpId="0" animBg="1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4BC48CD-16DE-4D50-A02B-F5AAF9406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6235" r="65065" b="68931"/>
          <a:stretch/>
        </p:blipFill>
        <p:spPr>
          <a:xfrm>
            <a:off x="540000" y="2052000"/>
            <a:ext cx="7956000" cy="334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6E5004FC-BE1E-4CE0-8F00-021296229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89" y="1474530"/>
            <a:ext cx="1646595" cy="27865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B1791D62-A5E2-46BA-B94C-74E8956C8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6498285" y="2392294"/>
            <a:ext cx="555762" cy="45268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76944A2-7390-47BB-9715-224ED9407E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59945" y="2427515"/>
            <a:ext cx="394062" cy="36166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C8B352D-A208-42BB-AA55-1CE4C8B74A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0368" y="3163574"/>
            <a:ext cx="394062" cy="35505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6FCD3DF-1C22-4670-BA80-63AEAA7088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23970" y="3179423"/>
            <a:ext cx="394062" cy="35505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42F9435-4825-4E71-8823-D3A71AE897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0718" r="90751" b="82891"/>
          <a:stretch/>
        </p:blipFill>
        <p:spPr>
          <a:xfrm>
            <a:off x="1350019" y="3155225"/>
            <a:ext cx="394062" cy="355057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0B5E6F52-1D55-483D-9D77-AD7486D081FF}"/>
              </a:ext>
            </a:extLst>
          </p:cNvPr>
          <p:cNvGrpSpPr/>
          <p:nvPr/>
        </p:nvGrpSpPr>
        <p:grpSpPr>
          <a:xfrm>
            <a:off x="2508027" y="3049234"/>
            <a:ext cx="843020" cy="625107"/>
            <a:chOff x="639809" y="2301251"/>
            <a:chExt cx="843020" cy="625107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78559F08-7940-41DC-BFB0-E3C9022FD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39809" y="2301251"/>
              <a:ext cx="493311" cy="615436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6B832EBD-F77B-4688-BB34-951C11D9B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989518" y="2310922"/>
              <a:ext cx="493311" cy="615436"/>
            </a:xfrm>
            <a:prstGeom prst="rect">
              <a:avLst/>
            </a:prstGeom>
          </p:spPr>
        </p:pic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3F75E0D6-FFD0-4A28-98E6-E82D14684D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1327027" y="3902824"/>
            <a:ext cx="394062" cy="35505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B793DF0B-E61B-4990-BD9B-2E0539BAA6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EEBC1F31-E0CA-4A21-9F19-E02D4B74D2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D446DED6-8DCD-4D8B-BB61-356E328C53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2C995A80-143C-4661-8DB2-F2C1059F4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8EE14530-F919-450D-A45B-5994982317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9F85C88B-E8F6-4E72-8A8F-4917EBC93F5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CA0F9FBF-6AAB-43D1-868C-61B1B64405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00E1271A-71DC-4F7E-9F2D-09D970152B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3D439C9B-8132-42A7-A5F7-2AC813F007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45AD6A86-C042-4CAC-9C31-FEEEE228FA7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91C44809-6859-4D67-B848-6BE3BBAA66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03914" y="2419426"/>
            <a:ext cx="394062" cy="35505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977E6346-3C96-4491-A215-FA9ECCF488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10718" r="90751" b="82891"/>
          <a:stretch/>
        </p:blipFill>
        <p:spPr>
          <a:xfrm>
            <a:off x="5489329" y="2416466"/>
            <a:ext cx="394062" cy="355057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EED091CC-8550-4201-B59A-42C62B6EFE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5464960" y="4556487"/>
            <a:ext cx="449321" cy="560557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36F72F7-318C-46CF-B161-87661186DF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2380498" y="3875406"/>
            <a:ext cx="555762" cy="45268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3BB6C50A-8851-42CA-A8AD-4E17683607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672495" y="3073229"/>
            <a:ext cx="462597" cy="57711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E3F5E0DF-41E2-4969-A564-FE435D67F3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59317" y="2321211"/>
            <a:ext cx="476814" cy="59485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BA9F4D65-690C-4435-8FA4-04C587FE9F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1327027" y="2425334"/>
            <a:ext cx="394062" cy="355057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FE4FF749-9374-4ACA-AD7D-FFF6B3976FC3}"/>
              </a:ext>
            </a:extLst>
          </p:cNvPr>
          <p:cNvGrpSpPr/>
          <p:nvPr/>
        </p:nvGrpSpPr>
        <p:grpSpPr>
          <a:xfrm>
            <a:off x="606829" y="3075540"/>
            <a:ext cx="836855" cy="594856"/>
            <a:chOff x="2507288" y="2321211"/>
            <a:chExt cx="836855" cy="594856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6C1936C1-6231-440A-9364-01EEF13FA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2" t="2056" r="32125" b="89795"/>
            <a:stretch/>
          </p:blipFill>
          <p:spPr>
            <a:xfrm>
              <a:off x="2788381" y="2404519"/>
              <a:ext cx="555762" cy="452689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xmlns="" id="{80618C95-4311-4B63-A330-A88B5988C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507288" y="2321211"/>
              <a:ext cx="476814" cy="594856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xmlns="" id="{FC0E0B99-9735-461E-ADA9-F8B79C892C72}"/>
              </a:ext>
            </a:extLst>
          </p:cNvPr>
          <p:cNvGrpSpPr/>
          <p:nvPr/>
        </p:nvGrpSpPr>
        <p:grpSpPr>
          <a:xfrm>
            <a:off x="637642" y="3790828"/>
            <a:ext cx="843020" cy="625107"/>
            <a:chOff x="639809" y="2301251"/>
            <a:chExt cx="843020" cy="625107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xmlns="" id="{5949EEAF-BB18-47C0-BD4C-922123C6D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39809" y="2301251"/>
              <a:ext cx="493311" cy="615436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xmlns="" id="{1B6633EC-C977-4208-9A1A-81ADC5DFE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989518" y="2310922"/>
              <a:ext cx="493311" cy="615436"/>
            </a:xfrm>
            <a:prstGeom prst="rect">
              <a:avLst/>
            </a:prstGeom>
          </p:spPr>
        </p:pic>
      </p:grp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22566E1D-E68D-4585-8508-010B0FBA45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681566" y="3816485"/>
            <a:ext cx="462597" cy="577119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B2D4ED4A-4CDB-4C6D-9A8C-A57EEF5077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1576" y="3921017"/>
            <a:ext cx="394062" cy="35505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77B20204-ADAF-4F1D-B4A2-A3CADEDF6376}"/>
              </a:ext>
            </a:extLst>
          </p:cNvPr>
          <p:cNvGrpSpPr/>
          <p:nvPr/>
        </p:nvGrpSpPr>
        <p:grpSpPr>
          <a:xfrm>
            <a:off x="628882" y="2319788"/>
            <a:ext cx="758197" cy="603330"/>
            <a:chOff x="628882" y="2319788"/>
            <a:chExt cx="758197" cy="603330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5519F732-1662-4A3D-B456-C28FD5C588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28882" y="2328262"/>
              <a:ext cx="476814" cy="594856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xmlns="" id="{1CE6B85D-DDC8-4330-BFA6-8C0BE2583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924482" y="2319788"/>
              <a:ext cx="462597" cy="577119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xmlns="" id="{519CBDF4-3F3F-4509-8E84-29835A473130}"/>
              </a:ext>
            </a:extLst>
          </p:cNvPr>
          <p:cNvGrpSpPr/>
          <p:nvPr/>
        </p:nvGrpSpPr>
        <p:grpSpPr>
          <a:xfrm>
            <a:off x="2505323" y="2321843"/>
            <a:ext cx="836855" cy="594856"/>
            <a:chOff x="2507288" y="2321211"/>
            <a:chExt cx="836855" cy="594856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xmlns="" id="{13B617C5-16DB-4D62-8694-5B07E833CD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02" t="2056" r="32125" b="89795"/>
            <a:stretch/>
          </p:blipFill>
          <p:spPr>
            <a:xfrm>
              <a:off x="2788381" y="2404519"/>
              <a:ext cx="555762" cy="452689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xmlns="" id="{1ABC7013-2128-4242-9010-163EB870F4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507288" y="2321211"/>
              <a:ext cx="476814" cy="594856"/>
            </a:xfrm>
            <a:prstGeom prst="rect">
              <a:avLst/>
            </a:prstGeom>
          </p:spPr>
        </p:pic>
      </p:grp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056CCBC4-BEC8-4C43-AFED-991F26ECD5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486488" y="4644906"/>
            <a:ext cx="555762" cy="452689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238D2AC9-ADE1-4F79-B183-8B59C82EDF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1223743" y="4644906"/>
            <a:ext cx="555762" cy="452689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9426A691-E303-49FC-AB37-C4D4FE5459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923945" y="4659238"/>
            <a:ext cx="394062" cy="35505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6E561ECF-0162-4F0B-A34A-3C1A97385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1714053" y="4647810"/>
            <a:ext cx="394062" cy="355057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ECEEB0D-F4E0-451B-8AB2-EE72F4EDD39A}"/>
              </a:ext>
            </a:extLst>
          </p:cNvPr>
          <p:cNvGrpSpPr/>
          <p:nvPr/>
        </p:nvGrpSpPr>
        <p:grpSpPr>
          <a:xfrm>
            <a:off x="2125950" y="4533956"/>
            <a:ext cx="734154" cy="600238"/>
            <a:chOff x="2125950" y="4533956"/>
            <a:chExt cx="734154" cy="600238"/>
          </a:xfrm>
        </p:grpSpPr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6F5EB128-6234-4EF6-9792-1C355EB7AF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125950" y="4539338"/>
              <a:ext cx="476814" cy="594856"/>
            </a:xfrm>
            <a:prstGeom prst="rect">
              <a:avLst/>
            </a:prstGeom>
          </p:spPr>
        </p:pic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xmlns="" id="{84A22E23-F959-4B52-AE64-C1CB3EA40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2403896" y="4533956"/>
              <a:ext cx="456208" cy="569148"/>
            </a:xfrm>
            <a:prstGeom prst="rect">
              <a:avLst/>
            </a:prstGeom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xmlns="" id="{09BDD1A7-A216-41B0-A6B8-20BFB400B24F}"/>
              </a:ext>
            </a:extLst>
          </p:cNvPr>
          <p:cNvGrpSpPr/>
          <p:nvPr/>
        </p:nvGrpSpPr>
        <p:grpSpPr>
          <a:xfrm>
            <a:off x="4779685" y="2322880"/>
            <a:ext cx="734154" cy="600238"/>
            <a:chOff x="2125950" y="4533956"/>
            <a:chExt cx="734154" cy="600238"/>
          </a:xfrm>
        </p:grpSpPr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45ACFF8A-A352-480D-8A71-DFC90677F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125950" y="4539338"/>
              <a:ext cx="476814" cy="594856"/>
            </a:xfrm>
            <a:prstGeom prst="rect">
              <a:avLst/>
            </a:prstGeom>
          </p:spPr>
        </p:pic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xmlns="" id="{A7C6F0AA-EC00-44C7-BD69-2F175CEBA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16" t="42297" r="4743" b="43861"/>
            <a:stretch/>
          </p:blipFill>
          <p:spPr>
            <a:xfrm>
              <a:off x="2403896" y="4533956"/>
              <a:ext cx="456208" cy="569148"/>
            </a:xfrm>
            <a:prstGeom prst="rect">
              <a:avLst/>
            </a:prstGeom>
          </p:spPr>
        </p:pic>
      </p:grpSp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16AA69C0-586E-40D0-BF86-DAB5BE1C32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807932" y="2393244"/>
            <a:ext cx="555762" cy="452689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F7F1112F-82F3-4E26-811D-CB39F2C32A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5354954" y="3135443"/>
            <a:ext cx="555762" cy="45268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A4CB326F-C6CB-4375-8437-D36EE62DF9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4" t="2056" r="67763" b="89795"/>
          <a:stretch/>
        </p:blipFill>
        <p:spPr>
          <a:xfrm>
            <a:off x="4606541" y="3142254"/>
            <a:ext cx="555762" cy="452689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CEEAE847-07AB-4AD0-8493-E99554AEA8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86498" y="3064119"/>
            <a:ext cx="462597" cy="57711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434EA6C7-E4E2-4D47-B0F7-4BF10A8A21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5088704" y="3175149"/>
            <a:ext cx="394062" cy="355057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C402E573-D4D8-4710-9DAD-197040A716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720537" y="3800499"/>
            <a:ext cx="462597" cy="577119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F150B4A9-8A54-4781-A3B5-183D471BFE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529329" y="3816157"/>
            <a:ext cx="476814" cy="594856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F0EDDA95-FE3B-490D-A55B-90791C6404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5098587" y="3924092"/>
            <a:ext cx="394062" cy="355057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72AEC997-C9A4-4C79-9FEF-8FE090DF6C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48501" y="3921016"/>
            <a:ext cx="394062" cy="355057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5E652786-F15E-4812-A967-9EFBB0ADD0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192858" y="3878699"/>
            <a:ext cx="555762" cy="452689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CFF81E7E-DB75-40F5-BA2B-83BBE87FED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4680208" y="4625075"/>
            <a:ext cx="555762" cy="452689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E1FA6353-E9D4-4DD1-9EDC-77DE9A1A14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0718" r="84834" b="82891"/>
          <a:stretch/>
        </p:blipFill>
        <p:spPr>
          <a:xfrm>
            <a:off x="5088704" y="4662887"/>
            <a:ext cx="394062" cy="355057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F61BE517-EF70-46EC-98C9-45DFC1E452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54842" y="4660807"/>
            <a:ext cx="394062" cy="355057"/>
          </a:xfrm>
          <a:prstGeom prst="rect">
            <a:avLst/>
          </a:prstGeom>
        </p:spPr>
      </p:pic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xmlns="" id="{E69F3815-288F-4EDA-AFD1-31DF0E5C69B4}"/>
              </a:ext>
            </a:extLst>
          </p:cNvPr>
          <p:cNvGrpSpPr/>
          <p:nvPr/>
        </p:nvGrpSpPr>
        <p:grpSpPr>
          <a:xfrm>
            <a:off x="6286357" y="4551389"/>
            <a:ext cx="758197" cy="603330"/>
            <a:chOff x="628882" y="2319788"/>
            <a:chExt cx="758197" cy="603330"/>
          </a:xfrm>
        </p:grpSpPr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xmlns="" id="{F6141899-73F9-4D0D-84F4-BF7A37F61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628882" y="2328262"/>
              <a:ext cx="476814" cy="594856"/>
            </a:xfrm>
            <a:prstGeom prst="rect">
              <a:avLst/>
            </a:prstGeom>
          </p:spPr>
        </p:pic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xmlns="" id="{D8C6BEEA-4156-4FC4-9149-371BC6E50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91" t="43000" r="40168" b="43158"/>
            <a:stretch/>
          </p:blipFill>
          <p:spPr>
            <a:xfrm>
              <a:off x="924482" y="2319788"/>
              <a:ext cx="462597" cy="577119"/>
            </a:xfrm>
            <a:prstGeom prst="rect">
              <a:avLst/>
            </a:prstGeom>
          </p:spPr>
        </p:pic>
      </p:grpSp>
      <p:sp>
        <p:nvSpPr>
          <p:cNvPr id="82" name="Прямоугольник 81"/>
          <p:cNvSpPr/>
          <p:nvPr/>
        </p:nvSpPr>
        <p:spPr>
          <a:xfrm>
            <a:off x="752898" y="549890"/>
            <a:ext cx="10573686" cy="66152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</a:t>
            </a:r>
            <a:r>
              <a:rPr lang="uk-UA" sz="4000" b="1" dirty="0" smtClean="0">
                <a:solidFill>
                  <a:schemeClr val="bg1"/>
                </a:solidFill>
              </a:rPr>
              <a:t>приклади №</a:t>
            </a:r>
            <a:r>
              <a:rPr lang="uk-UA" sz="4000" b="1" dirty="0" smtClean="0">
                <a:solidFill>
                  <a:schemeClr val="bg1"/>
                </a:solidFill>
              </a:rPr>
              <a:t>153 </a:t>
            </a:r>
            <a:r>
              <a:rPr lang="uk-UA" sz="4000" b="1" dirty="0" smtClean="0">
                <a:solidFill>
                  <a:schemeClr val="bg1"/>
                </a:solidFill>
              </a:rPr>
              <a:t>ланцюжком </a:t>
            </a:r>
            <a:r>
              <a:rPr lang="uk-UA" sz="4000" b="1" dirty="0">
                <a:solidFill>
                  <a:schemeClr val="bg1"/>
                </a:solidFill>
              </a:rPr>
              <a:t>по </a:t>
            </a:r>
            <a:r>
              <a:rPr lang="uk-UA" sz="4000" b="1" dirty="0" smtClean="0">
                <a:solidFill>
                  <a:schemeClr val="bg1"/>
                </a:solidFill>
              </a:rPr>
              <a:t>колу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2 клас\3 Математика\1 Листопад\3 Віднімання чисел з переходом через 10\№022 - Відн від 11 одноцифр чисел із переходом через десяток\2024-10-07_22384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37" y="1223921"/>
            <a:ext cx="6420119" cy="9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" r="73243" b="74635"/>
          <a:stretch/>
        </p:blipFill>
        <p:spPr>
          <a:xfrm>
            <a:off x="251269" y="1292236"/>
            <a:ext cx="6408000" cy="34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37" y="1292236"/>
            <a:ext cx="2705164" cy="138136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654328" y="3878334"/>
            <a:ext cx="597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Відповідь: </a:t>
            </a:r>
            <a:r>
              <a:rPr lang="uk-UA" sz="3600" dirty="0" smtClean="0">
                <a:latin typeface="Monotype Corsiva" panose="03010101010201010101" pitchFamily="66" charset="0"/>
              </a:rPr>
              <a:t>15 гр. всього знайшли. 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BE8EDBA0-9771-41B7-8157-822178D5DF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919215" y="1661551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0FB53E7D-FD5C-4800-8611-4DEB2D8270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588729" y="1661551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037091" y="2585968"/>
            <a:ext cx="440143" cy="28893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A23A7C5-2E32-4F83-9776-014F60AF8B35}"/>
              </a:ext>
            </a:extLst>
          </p:cNvPr>
          <p:cNvSpPr txBox="1"/>
          <p:nvPr/>
        </p:nvSpPr>
        <p:spPr>
          <a:xfrm>
            <a:off x="3624040" y="2395454"/>
            <a:ext cx="106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(</a:t>
            </a:r>
            <a:r>
              <a:rPr lang="uk-UA" sz="3600" dirty="0" smtClean="0">
                <a:latin typeface="Monotype Corsiva" panose="03010101010201010101" pitchFamily="66" charset="0"/>
              </a:rPr>
              <a:t>м.)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9B2C674F-5D8D-46C9-AD8A-51C4543AE2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213552" y="1651766"/>
            <a:ext cx="455016" cy="567661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CE4B6679-0B6C-4C99-AEA5-B595EC6B9B98}"/>
              </a:ext>
            </a:extLst>
          </p:cNvPr>
          <p:cNvGrpSpPr/>
          <p:nvPr/>
        </p:nvGrpSpPr>
        <p:grpSpPr>
          <a:xfrm>
            <a:off x="1552367" y="2398717"/>
            <a:ext cx="744340" cy="567661"/>
            <a:chOff x="773665" y="2395264"/>
            <a:chExt cx="744340" cy="567661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8845D215-C0E9-4FB0-AD19-CC0D64A671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73665" y="2395264"/>
              <a:ext cx="455016" cy="567661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9611A936-AD20-48D7-819F-B7B164C4A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062989" y="2395264"/>
              <a:ext cx="455016" cy="567661"/>
            </a:xfrm>
            <a:prstGeom prst="rect">
              <a:avLst/>
            </a:prstGeom>
          </p:spPr>
        </p:pic>
      </p:grp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D7067F0B-FDBA-413A-9122-1428A9579B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10718" r="91130" b="82891"/>
          <a:stretch/>
        </p:blipFill>
        <p:spPr>
          <a:xfrm>
            <a:off x="2238211" y="2480536"/>
            <a:ext cx="394062" cy="35505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23B84AF8-DEE4-4BA6-95CF-6FF5B91C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690889" y="2425114"/>
            <a:ext cx="420821" cy="53459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7FBB1C2E-58FA-445D-A18D-E5F15E16B8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366513" y="2424093"/>
            <a:ext cx="455016" cy="5676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B41CE31-1A99-4C74-8229-A76B6FF2908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077" t="17967" r="6065" b="17406"/>
          <a:stretch/>
        </p:blipFill>
        <p:spPr>
          <a:xfrm>
            <a:off x="8346831" y="3703865"/>
            <a:ext cx="3065169" cy="245213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4" name="Скругленный прямоугольник 5">
            <a:extLst>
              <a:ext uri="{FF2B5EF4-FFF2-40B4-BE49-F238E27FC236}">
                <a16:creationId xmlns:a16="http://schemas.microsoft.com/office/drawing/2014/main" xmlns="" id="{BD322404-B2D9-4CCA-A739-364BE57FD82A}"/>
              </a:ext>
            </a:extLst>
          </p:cNvPr>
          <p:cNvSpPr/>
          <p:nvPr/>
        </p:nvSpPr>
        <p:spPr>
          <a:xfrm>
            <a:off x="6385471" y="1292236"/>
            <a:ext cx="5310543" cy="21452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У лісі діти знайшли </a:t>
            </a:r>
            <a:r>
              <a:rPr lang="uk-UA" sz="2400" b="1" dirty="0" smtClean="0">
                <a:solidFill>
                  <a:srgbClr val="FFFF00"/>
                </a:solidFill>
              </a:rPr>
              <a:t>11 білих грибів</a:t>
            </a:r>
            <a:r>
              <a:rPr lang="uk-UA" sz="2400" b="1" dirty="0" smtClean="0">
                <a:solidFill>
                  <a:schemeClr val="bg1"/>
                </a:solidFill>
              </a:rPr>
              <a:t>, а </a:t>
            </a:r>
            <a:r>
              <a:rPr lang="uk-UA" sz="2400" b="1" dirty="0" smtClean="0">
                <a:solidFill>
                  <a:srgbClr val="FFFF00"/>
                </a:solidFill>
              </a:rPr>
              <a:t>маслюків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rgbClr val="FFFF00"/>
                </a:solidFill>
              </a:rPr>
              <a:t>- на 7 грибів менше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</a:p>
          <a:p>
            <a:pPr marL="363538" indent="-363538">
              <a:buAutoNum type="arabicParenR"/>
            </a:pPr>
            <a:r>
              <a:rPr lang="uk-UA" sz="2400" b="1" dirty="0" smtClean="0">
                <a:solidFill>
                  <a:srgbClr val="FFFF00"/>
                </a:solidFill>
              </a:rPr>
              <a:t>Скільки маслюків </a:t>
            </a:r>
            <a:r>
              <a:rPr lang="uk-UA" sz="2400" b="1" dirty="0" smtClean="0">
                <a:solidFill>
                  <a:schemeClr val="bg1"/>
                </a:solidFill>
              </a:rPr>
              <a:t>знайшли діти?</a:t>
            </a:r>
          </a:p>
          <a:p>
            <a:pPr marL="363538" indent="-363538">
              <a:buAutoNum type="arabicParenR"/>
            </a:pPr>
            <a:r>
              <a:rPr lang="uk-UA" sz="2400" b="1" dirty="0" smtClean="0">
                <a:solidFill>
                  <a:srgbClr val="FFFF00"/>
                </a:solidFill>
              </a:rPr>
              <a:t>Скільки всього </a:t>
            </a:r>
            <a:r>
              <a:rPr lang="uk-UA" sz="2400" b="1" dirty="0" smtClean="0">
                <a:solidFill>
                  <a:schemeClr val="bg1"/>
                </a:solidFill>
              </a:rPr>
              <a:t>білих грибів і маслюків знайшли діти?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47584" y="494529"/>
            <a:ext cx="10059677" cy="6660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Розв’яжи</a:t>
            </a:r>
            <a:r>
              <a:rPr lang="ru-RU" sz="4000" b="1" dirty="0">
                <a:solidFill>
                  <a:schemeClr val="bg1"/>
                </a:solidFill>
              </a:rPr>
              <a:t> задачу з </a:t>
            </a:r>
            <a:r>
              <a:rPr lang="ru-RU" sz="4000" b="1" dirty="0" err="1">
                <a:solidFill>
                  <a:schemeClr val="bg1"/>
                </a:solidFill>
              </a:rPr>
              <a:t>двома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запитаннями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BF20223-1ABF-49BF-933E-01B9C327A3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43000" r="85833" b="43158"/>
          <a:stretch/>
        </p:blipFill>
        <p:spPr>
          <a:xfrm>
            <a:off x="727738" y="2412746"/>
            <a:ext cx="455016" cy="5676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5532DE20-34DD-4B0F-89D2-9579CC0BB1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1747" r="66421" b="78299"/>
          <a:stretch/>
        </p:blipFill>
        <p:spPr>
          <a:xfrm rot="550682">
            <a:off x="1169819" y="2423202"/>
            <a:ext cx="233863" cy="56386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A165052F-28A3-42A0-9853-A3EB9E16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6" t="43000" r="76473" b="43158"/>
          <a:stretch/>
        </p:blipFill>
        <p:spPr>
          <a:xfrm>
            <a:off x="741669" y="3149403"/>
            <a:ext cx="455016" cy="56766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718FCB7-ED53-4ED8-89A9-AABD69C658A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1" t="11747" r="66421" b="78299"/>
          <a:stretch/>
        </p:blipFill>
        <p:spPr>
          <a:xfrm rot="550682">
            <a:off x="1169818" y="3182577"/>
            <a:ext cx="233863" cy="56386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613D3D-43CB-4103-B69F-EB3E1365193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141932" y="3293038"/>
            <a:ext cx="440143" cy="28893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3CF092E2-ADC7-47C5-9460-3B59DC19D0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979431" y="3320044"/>
            <a:ext cx="440143" cy="28893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87651EA-6333-4FCD-8AF3-EEAE46A7EADB}"/>
              </a:ext>
            </a:extLst>
          </p:cNvPr>
          <p:cNvSpPr txBox="1"/>
          <p:nvPr/>
        </p:nvSpPr>
        <p:spPr>
          <a:xfrm>
            <a:off x="4126182" y="3115155"/>
            <a:ext cx="1145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>
                <a:latin typeface="Monotype Corsiva" panose="03010101010201010101" pitchFamily="66" charset="0"/>
              </a:rPr>
              <a:t>гр.)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BE6B6B8F-25B2-44F2-BCD3-7459D04385D7}"/>
              </a:ext>
            </a:extLst>
          </p:cNvPr>
          <p:cNvGrpSpPr/>
          <p:nvPr/>
        </p:nvGrpSpPr>
        <p:grpSpPr>
          <a:xfrm>
            <a:off x="3426106" y="3153673"/>
            <a:ext cx="773295" cy="567662"/>
            <a:chOff x="2207060" y="4852439"/>
            <a:chExt cx="773295" cy="567662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0AD06DF0-5836-4807-9B7F-02CE3AD9A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2207060" y="4852440"/>
              <a:ext cx="455016" cy="567661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207D9A9F-5BBF-407C-B293-A1FDA5DCE7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2525339" y="4852439"/>
              <a:ext cx="455016" cy="567661"/>
            </a:xfrm>
            <a:prstGeom prst="rect">
              <a:avLst/>
            </a:prstGeom>
          </p:spPr>
        </p:pic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9D984B28-3DA8-4E9A-8607-42693B1AC1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582075" y="3125330"/>
            <a:ext cx="455016" cy="567661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31D7DDE0-E5A8-4843-9C1F-803811053EEB}"/>
              </a:ext>
            </a:extLst>
          </p:cNvPr>
          <p:cNvGrpSpPr/>
          <p:nvPr/>
        </p:nvGrpSpPr>
        <p:grpSpPr>
          <a:xfrm>
            <a:off x="1583319" y="3145366"/>
            <a:ext cx="744340" cy="567661"/>
            <a:chOff x="773665" y="2395264"/>
            <a:chExt cx="744340" cy="567661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93087220-B59F-4EA3-9926-3C33FB08AB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73665" y="2395264"/>
              <a:ext cx="455016" cy="567661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B05BC579-AE21-49F2-808A-B75CE3F95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062989" y="2395264"/>
              <a:ext cx="455016" cy="567661"/>
            </a:xfrm>
            <a:prstGeom prst="rect">
              <a:avLst/>
            </a:prstGeom>
          </p:spPr>
        </p:pic>
      </p:grpSp>
      <p:sp>
        <p:nvSpPr>
          <p:cNvPr id="66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6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469" y="2384387"/>
            <a:ext cx="2243649" cy="39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550930" y="1315328"/>
            <a:ext cx="4959158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Закінчи речення: 11 – це 9 і _, 5 і _, 7 і _, 3 і _, 8 і _, 6 і _, 4 і _, 2 і _.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28260" y="4424193"/>
            <a:ext cx="5107396" cy="11548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суми? На зменшення числа на кілька одиниць?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99092" y="2881629"/>
            <a:ext cx="4004939" cy="787400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різницю чисел 11 і 1, 11 і 5, 11 і 9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1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1208</TotalTime>
  <Words>482</Words>
  <Application>Microsoft Office PowerPoint</Application>
  <PresentationFormat>Произвольный</PresentationFormat>
  <Paragraphs>96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339</cp:revision>
  <dcterms:created xsi:type="dcterms:W3CDTF">2018-01-05T16:38:53Z</dcterms:created>
  <dcterms:modified xsi:type="dcterms:W3CDTF">2024-10-07T20:31:44Z</dcterms:modified>
</cp:coreProperties>
</file>