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620" r:id="rId3"/>
    <p:sldId id="452" r:id="rId4"/>
    <p:sldId id="618" r:id="rId5"/>
    <p:sldId id="617" r:id="rId6"/>
    <p:sldId id="614" r:id="rId7"/>
    <p:sldId id="615" r:id="rId8"/>
    <p:sldId id="623" r:id="rId9"/>
    <p:sldId id="624" r:id="rId10"/>
    <p:sldId id="621" r:id="rId11"/>
    <p:sldId id="62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F4"/>
    <a:srgbClr val="00B050"/>
    <a:srgbClr val="2F3242"/>
    <a:srgbClr val="FF3131"/>
    <a:srgbClr val="C6109F"/>
    <a:srgbClr val="BA1CBA"/>
    <a:srgbClr val="0D0D0D"/>
    <a:srgbClr val="9E0000"/>
    <a:srgbClr val="FFFF00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5205" autoAdjust="0"/>
  </p:normalViewPr>
  <p:slideViewPr>
    <p:cSldViewPr snapToGrid="0">
      <p:cViewPr varScale="1">
        <p:scale>
          <a:sx n="86" d="100"/>
          <a:sy n="86" d="100"/>
        </p:scale>
        <p:origin x="-4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1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2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8973" y="3920751"/>
            <a:ext cx="9573658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Способи віднімання від 12 одноцифрових чисел із переходом через десяток. Розв’язування задач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8424026-CE83-47FA-B99B-5BC9BC2E7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29" t="29000"/>
          <a:stretch/>
        </p:blipFill>
        <p:spPr>
          <a:xfrm>
            <a:off x="1335864" y="970726"/>
            <a:ext cx="3597147" cy="265278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492869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Віднімання </a:t>
            </a:r>
            <a:r>
              <a:rPr lang="uk-UA" sz="2400" b="1" dirty="0">
                <a:solidFill>
                  <a:srgbClr val="7030A0"/>
                </a:solidFill>
              </a:rPr>
              <a:t>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50930" y="1315328"/>
            <a:ext cx="4959158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Закінчи речення: </a:t>
            </a:r>
            <a:r>
              <a:rPr lang="uk-UA" sz="2400" b="1" dirty="0" smtClean="0">
                <a:solidFill>
                  <a:schemeClr val="bg1"/>
                </a:solidFill>
              </a:rPr>
              <a:t>12 </a:t>
            </a:r>
            <a:r>
              <a:rPr lang="uk-UA" sz="2400" b="1" dirty="0" smtClean="0">
                <a:solidFill>
                  <a:schemeClr val="bg1"/>
                </a:solidFill>
              </a:rPr>
              <a:t>– це 9 і _, 5 і _, 7 і _, 3 і _, 8 і _, 6 і _, 4 і _, 2 і _.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суми? </a:t>
            </a:r>
            <a:r>
              <a:rPr lang="uk-UA" sz="2400" b="1" smtClean="0">
                <a:solidFill>
                  <a:schemeClr val="bg1"/>
                </a:solidFill>
              </a:rPr>
              <a:t>На </a:t>
            </a:r>
            <a:r>
              <a:rPr lang="uk-UA" sz="2400" b="1" smtClean="0">
                <a:solidFill>
                  <a:schemeClr val="bg1"/>
                </a:solidFill>
              </a:rPr>
              <a:t>збільшення </a:t>
            </a:r>
            <a:r>
              <a:rPr lang="uk-UA" sz="2400" b="1" dirty="0" smtClean="0">
                <a:solidFill>
                  <a:schemeClr val="bg1"/>
                </a:solidFill>
              </a:rPr>
              <a:t>числа на кілька одиниць?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99092" y="2881629"/>
            <a:ext cx="4004939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різницю чисел </a:t>
            </a:r>
            <a:r>
              <a:rPr lang="uk-UA" sz="2400" b="1" dirty="0" smtClean="0">
                <a:solidFill>
                  <a:schemeClr val="bg1"/>
                </a:solidFill>
              </a:rPr>
              <a:t>12 </a:t>
            </a:r>
            <a:r>
              <a:rPr lang="uk-UA" sz="2400" b="1" dirty="0" smtClean="0">
                <a:solidFill>
                  <a:schemeClr val="bg1"/>
                </a:solidFill>
              </a:rPr>
              <a:t>і </a:t>
            </a:r>
            <a:r>
              <a:rPr lang="uk-UA" sz="2400" b="1" dirty="0">
                <a:solidFill>
                  <a:schemeClr val="bg1"/>
                </a:solidFill>
              </a:rPr>
              <a:t>6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11 і 5, 11 і 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91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6267"/>
            <a:ext cx="9213243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184" y="2231927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7071" y="1090310"/>
            <a:ext cx="2856987" cy="29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67864" y="962217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815278" y="3453896"/>
            <a:ext cx="2813959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939602" y="4615062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На </a:t>
            </a:r>
            <a:r>
              <a:rPr lang="uk-UA" sz="2000" b="1" dirty="0"/>
              <a:t>уроці </a:t>
            </a:r>
          </a:p>
          <a:p>
            <a:pPr algn="ctr"/>
            <a:r>
              <a:rPr lang="uk-UA" sz="2000" b="1" dirty="0"/>
              <a:t>я навчився/</a:t>
            </a:r>
          </a:p>
          <a:p>
            <a:pPr algn="ctr"/>
            <a:r>
              <a:rPr lang="uk-UA" sz="2000" b="1" dirty="0"/>
              <a:t>навчилася…</a:t>
            </a:r>
            <a:endParaRPr lang="ru-RU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470579" y="2245436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Найкраще </a:t>
            </a:r>
          </a:p>
          <a:p>
            <a:r>
              <a:rPr lang="uk-UA" sz="2000" dirty="0"/>
              <a:t>мені вдалося…</a:t>
            </a:r>
            <a:endParaRPr lang="ru-RU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9467687" y="4484265"/>
            <a:ext cx="150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Урок </a:t>
            </a:r>
          </a:p>
          <a:p>
            <a:r>
              <a:rPr lang="uk-UA" sz="2000" dirty="0"/>
              <a:t>завершую з настроєм…</a:t>
            </a:r>
            <a:endParaRPr lang="ru-RU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815278" y="1930220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Я хотів би дізнатися про…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900551" y="1400929"/>
            <a:ext cx="60860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Печиво з яким написом ти вибираєш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289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624179" y="1400930"/>
            <a:ext cx="79458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258" y="528924"/>
            <a:ext cx="10026847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747" y="2463704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4586" y="3447824"/>
            <a:ext cx="3296340" cy="33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715" y="962217"/>
            <a:ext cx="3200400" cy="32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7727" y="1460694"/>
            <a:ext cx="2931509" cy="29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9977" y="3453893"/>
            <a:ext cx="3064081" cy="31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626749" y="4772760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084627" y="2155275"/>
            <a:ext cx="14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07601" y="4772760"/>
            <a:ext cx="150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8495" y="2660019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021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0660" y="541815"/>
            <a:ext cx="9710444" cy="63163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9E884CA-DE67-4B70-985F-298139755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423667" y="1801418"/>
            <a:ext cx="2922414" cy="4167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FE5F4C-5A77-4B10-BBDE-2203F82B4689}"/>
              </a:ext>
            </a:extLst>
          </p:cNvPr>
          <p:cNvSpPr txBox="1"/>
          <p:nvPr/>
        </p:nvSpPr>
        <p:spPr>
          <a:xfrm>
            <a:off x="652507" y="1173451"/>
            <a:ext cx="2027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FF3131"/>
                </a:highlight>
              </a:rPr>
              <a:t>13-3-3=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A80E14E-DE6A-43EF-A4FE-C314D2BC6FD4}"/>
              </a:ext>
            </a:extLst>
          </p:cNvPr>
          <p:cNvSpPr txBox="1"/>
          <p:nvPr/>
        </p:nvSpPr>
        <p:spPr>
          <a:xfrm>
            <a:off x="3588751" y="1159701"/>
            <a:ext cx="2027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  <a:highlight>
                  <a:srgbClr val="FFFF00"/>
                </a:highlight>
              </a:rPr>
              <a:t>12-2-2=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8EF0810-078E-447D-AE94-63A3AD8958D0}"/>
              </a:ext>
            </a:extLst>
          </p:cNvPr>
          <p:cNvSpPr txBox="1"/>
          <p:nvPr/>
        </p:nvSpPr>
        <p:spPr>
          <a:xfrm>
            <a:off x="571963" y="3090229"/>
            <a:ext cx="2027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00B050"/>
                </a:highlight>
              </a:rPr>
              <a:t>16-6-6=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7A5B8DA-0E12-4862-888C-7A63EA899BFE}"/>
              </a:ext>
            </a:extLst>
          </p:cNvPr>
          <p:cNvSpPr txBox="1"/>
          <p:nvPr/>
        </p:nvSpPr>
        <p:spPr>
          <a:xfrm>
            <a:off x="3494300" y="4929511"/>
            <a:ext cx="2428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FF3131"/>
                </a:highlight>
              </a:rPr>
              <a:t>14-4-4=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C6C4635-E807-49E4-B666-53FF2B6D89AB}"/>
              </a:ext>
            </a:extLst>
          </p:cNvPr>
          <p:cNvSpPr txBox="1"/>
          <p:nvPr/>
        </p:nvSpPr>
        <p:spPr>
          <a:xfrm>
            <a:off x="6366381" y="4816781"/>
            <a:ext cx="2142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00B050"/>
                </a:highlight>
              </a:rPr>
              <a:t>19-9-9=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C22BA80-F379-4B21-9CCC-27663265F759}"/>
              </a:ext>
            </a:extLst>
          </p:cNvPr>
          <p:cNvSpPr txBox="1"/>
          <p:nvPr/>
        </p:nvSpPr>
        <p:spPr>
          <a:xfrm>
            <a:off x="523649" y="4929512"/>
            <a:ext cx="2156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  <a:highlight>
                  <a:srgbClr val="FFFF00"/>
                </a:highlight>
              </a:rPr>
              <a:t>11-1-1=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AF4877B-A90F-46B2-A9BA-A62A01F007A4}"/>
              </a:ext>
            </a:extLst>
          </p:cNvPr>
          <p:cNvSpPr txBox="1"/>
          <p:nvPr/>
        </p:nvSpPr>
        <p:spPr>
          <a:xfrm>
            <a:off x="3427946" y="3115884"/>
            <a:ext cx="2087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9E0000"/>
                </a:highlight>
              </a:rPr>
              <a:t>15-5-5=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8B77FE3-F790-42C7-8D2F-CFC1DAB2C4BD}"/>
              </a:ext>
            </a:extLst>
          </p:cNvPr>
          <p:cNvSpPr txBox="1"/>
          <p:nvPr/>
        </p:nvSpPr>
        <p:spPr>
          <a:xfrm>
            <a:off x="6424288" y="3115884"/>
            <a:ext cx="233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2060"/>
                </a:solidFill>
                <a:highlight>
                  <a:srgbClr val="FFFF00"/>
                </a:highlight>
              </a:rPr>
              <a:t>18-8-8=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30AFF28-5E0A-4012-AB9E-1079958D1A62}"/>
              </a:ext>
            </a:extLst>
          </p:cNvPr>
          <p:cNvSpPr txBox="1"/>
          <p:nvPr/>
        </p:nvSpPr>
        <p:spPr>
          <a:xfrm>
            <a:off x="6318300" y="1171196"/>
            <a:ext cx="2238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highlight>
                  <a:srgbClr val="FF3131"/>
                </a:highlight>
              </a:rPr>
              <a:t>17-7-7=</a:t>
            </a:r>
          </a:p>
        </p:txBody>
      </p:sp>
      <p:pic>
        <p:nvPicPr>
          <p:cNvPr id="9" name="Рисунок 8" descr="Смартфон">
            <a:extLst>
              <a:ext uri="{FF2B5EF4-FFF2-40B4-BE49-F238E27FC236}">
                <a16:creationId xmlns="" xmlns:a16="http://schemas.microsoft.com/office/drawing/2014/main" id="{4AC2D770-C1EE-410F-8E36-3C183100B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091" y="1962171"/>
            <a:ext cx="1167463" cy="1167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50A513-CB45-4713-945A-33DBE14EA187}"/>
              </a:ext>
            </a:extLst>
          </p:cNvPr>
          <p:cNvSpPr txBox="1"/>
          <p:nvPr/>
        </p:nvSpPr>
        <p:spPr>
          <a:xfrm>
            <a:off x="1276780" y="2155804"/>
            <a:ext cx="52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7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53" name="Рисунок 52" descr="Смартфон">
            <a:extLst>
              <a:ext uri="{FF2B5EF4-FFF2-40B4-BE49-F238E27FC236}">
                <a16:creationId xmlns="" xmlns:a16="http://schemas.microsoft.com/office/drawing/2014/main" id="{E063B10E-9628-4FB1-95C2-77CABE178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3106" y="1962171"/>
            <a:ext cx="1167463" cy="116746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855F8C-A673-4EEC-9AD5-C1FEFEFE3531}"/>
              </a:ext>
            </a:extLst>
          </p:cNvPr>
          <p:cNvSpPr txBox="1"/>
          <p:nvPr/>
        </p:nvSpPr>
        <p:spPr>
          <a:xfrm>
            <a:off x="7176795" y="2155804"/>
            <a:ext cx="52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3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55" name="Рисунок 54" descr="Смартфон">
            <a:extLst>
              <a:ext uri="{FF2B5EF4-FFF2-40B4-BE49-F238E27FC236}">
                <a16:creationId xmlns="" xmlns:a16="http://schemas.microsoft.com/office/drawing/2014/main" id="{B50A778E-ACB5-4679-B44B-4B86FBC7A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0734" y="5655465"/>
            <a:ext cx="1167463" cy="11674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1402F31-0BBB-453A-8FE0-7CFBF6ABC40C}"/>
              </a:ext>
            </a:extLst>
          </p:cNvPr>
          <p:cNvSpPr txBox="1"/>
          <p:nvPr/>
        </p:nvSpPr>
        <p:spPr>
          <a:xfrm>
            <a:off x="4244423" y="5849098"/>
            <a:ext cx="52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6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57" name="Рисунок 56" descr="Смартфон">
            <a:extLst>
              <a:ext uri="{FF2B5EF4-FFF2-40B4-BE49-F238E27FC236}">
                <a16:creationId xmlns="" xmlns:a16="http://schemas.microsoft.com/office/drawing/2014/main" id="{41F5754C-1C17-4CB6-8D6F-AC9DE9F3F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9925" y="1929142"/>
            <a:ext cx="1167463" cy="116746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13A7361-520B-49F3-8877-435C0EA8EDB9}"/>
              </a:ext>
            </a:extLst>
          </p:cNvPr>
          <p:cNvSpPr txBox="1"/>
          <p:nvPr/>
        </p:nvSpPr>
        <p:spPr>
          <a:xfrm>
            <a:off x="4293614" y="2122775"/>
            <a:ext cx="52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8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59" name="Рисунок 58" descr="Смартфон">
            <a:extLst>
              <a:ext uri="{FF2B5EF4-FFF2-40B4-BE49-F238E27FC236}">
                <a16:creationId xmlns="" xmlns:a16="http://schemas.microsoft.com/office/drawing/2014/main" id="{6FAE4DCB-1498-4B19-94C4-EEEC70F2E7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2979" y="3840476"/>
            <a:ext cx="976305" cy="97630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0929717-7308-445E-A902-40147133FADD}"/>
              </a:ext>
            </a:extLst>
          </p:cNvPr>
          <p:cNvSpPr txBox="1"/>
          <p:nvPr/>
        </p:nvSpPr>
        <p:spPr>
          <a:xfrm>
            <a:off x="7079193" y="3964059"/>
            <a:ext cx="52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2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61" name="Рисунок 60" descr="Смартфон">
            <a:extLst>
              <a:ext uri="{FF2B5EF4-FFF2-40B4-BE49-F238E27FC236}">
                <a16:creationId xmlns="" xmlns:a16="http://schemas.microsoft.com/office/drawing/2014/main" id="{A6728D66-5078-4379-95D2-F65E5D484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4418" y="5651146"/>
            <a:ext cx="1167463" cy="116746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6F4D812-FB75-4A4E-8FD9-30DA04BE169F}"/>
              </a:ext>
            </a:extLst>
          </p:cNvPr>
          <p:cNvSpPr txBox="1"/>
          <p:nvPr/>
        </p:nvSpPr>
        <p:spPr>
          <a:xfrm>
            <a:off x="1248107" y="5844779"/>
            <a:ext cx="52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9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63" name="Рисунок 62" descr="Смартфон">
            <a:extLst>
              <a:ext uri="{FF2B5EF4-FFF2-40B4-BE49-F238E27FC236}">
                <a16:creationId xmlns="" xmlns:a16="http://schemas.microsoft.com/office/drawing/2014/main" id="{7FBA8ACB-3978-4550-9C17-532B29C76B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091" y="3809856"/>
            <a:ext cx="1167463" cy="116746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F9DE6C8-CDAC-4747-BCD4-67897E9FABFE}"/>
              </a:ext>
            </a:extLst>
          </p:cNvPr>
          <p:cNvSpPr txBox="1"/>
          <p:nvPr/>
        </p:nvSpPr>
        <p:spPr>
          <a:xfrm>
            <a:off x="1286735" y="3980308"/>
            <a:ext cx="52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4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65" name="Рисунок 64" descr="Смартфон">
            <a:extLst>
              <a:ext uri="{FF2B5EF4-FFF2-40B4-BE49-F238E27FC236}">
                <a16:creationId xmlns="" xmlns:a16="http://schemas.microsoft.com/office/drawing/2014/main" id="{CE3FED53-F245-46D4-B6E5-000BC76E0E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3106" y="5559554"/>
            <a:ext cx="1167463" cy="116746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555B0C0-286D-475C-A0F8-F3711C5C2274}"/>
              </a:ext>
            </a:extLst>
          </p:cNvPr>
          <p:cNvSpPr txBox="1"/>
          <p:nvPr/>
        </p:nvSpPr>
        <p:spPr>
          <a:xfrm>
            <a:off x="7186750" y="5730006"/>
            <a:ext cx="52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1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67" name="Рисунок 66" descr="Смартфон">
            <a:extLst>
              <a:ext uri="{FF2B5EF4-FFF2-40B4-BE49-F238E27FC236}">
                <a16:creationId xmlns="" xmlns:a16="http://schemas.microsoft.com/office/drawing/2014/main" id="{6A9D1B96-CEFF-44CD-840A-115BE02C00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4569" y="3809856"/>
            <a:ext cx="1167463" cy="11674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EDD2CE0-F9F1-40C4-8BFF-FAD1B659978B}"/>
              </a:ext>
            </a:extLst>
          </p:cNvPr>
          <p:cNvSpPr txBox="1"/>
          <p:nvPr/>
        </p:nvSpPr>
        <p:spPr>
          <a:xfrm>
            <a:off x="4218213" y="3980308"/>
            <a:ext cx="52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5</a:t>
            </a:r>
            <a:endParaRPr lang="uk-UA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161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10" grpId="0"/>
      <p:bldP spid="54" grpId="0"/>
      <p:bldP spid="56" grpId="0"/>
      <p:bldP spid="58" grpId="0"/>
      <p:bldP spid="60" grpId="0"/>
      <p:bldP spid="62" grpId="0"/>
      <p:bldP spid="64" grpId="0"/>
      <p:bldP spid="66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E3126C-F89A-4124-A7DB-FF51AF5C2D30}"/>
              </a:ext>
            </a:extLst>
          </p:cNvPr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B6B962A-91E6-47DB-89F2-457D4D564375}"/>
              </a:ext>
            </a:extLst>
          </p:cNvPr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02A2FBD-780A-4089-8A00-9E10B1F31B72}"/>
              </a:ext>
            </a:extLst>
          </p:cNvPr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25F7BFE-B1FA-460F-A4D9-F5F8986DB0E1}"/>
              </a:ext>
            </a:extLst>
          </p:cNvPr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9A81008-689E-4BAA-B718-0B7F7D212A4A}"/>
              </a:ext>
            </a:extLst>
          </p:cNvPr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56956D5-97D8-445A-8405-CBB27B3E4163}"/>
              </a:ext>
            </a:extLst>
          </p:cNvPr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C375E99-D935-47B4-8A44-5C78D708CAA1}"/>
              </a:ext>
            </a:extLst>
          </p:cNvPr>
          <p:cNvSpPr/>
          <p:nvPr/>
        </p:nvSpPr>
        <p:spPr>
          <a:xfrm>
            <a:off x="5673023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8170AC7-5E3D-4F25-AE37-3165CD671726}"/>
              </a:ext>
            </a:extLst>
          </p:cNvPr>
          <p:cNvSpPr/>
          <p:nvPr/>
        </p:nvSpPr>
        <p:spPr>
          <a:xfrm>
            <a:off x="6525308" y="186913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3D7E462-51D5-4410-A2AB-BF77B4633A81}"/>
              </a:ext>
            </a:extLst>
          </p:cNvPr>
          <p:cNvSpPr/>
          <p:nvPr/>
        </p:nvSpPr>
        <p:spPr>
          <a:xfrm>
            <a:off x="7377593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0B995E5-199A-4A3F-BFB1-0E6705B1F14B}"/>
              </a:ext>
            </a:extLst>
          </p:cNvPr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="" xmlns:a16="http://schemas.microsoft.com/office/drawing/2014/main" id="{10A9A64C-6208-4DE7-954E-54D3E2E77494}"/>
              </a:ext>
            </a:extLst>
          </p:cNvPr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EF6D24C-F777-4DCB-91FC-1A4D96AEB23E}"/>
              </a:ext>
            </a:extLst>
          </p:cNvPr>
          <p:cNvSpPr/>
          <p:nvPr/>
        </p:nvSpPr>
        <p:spPr>
          <a:xfrm>
            <a:off x="9572015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E8A10BD-2ADC-40E0-8C67-46F1100E101F}"/>
              </a:ext>
            </a:extLst>
          </p:cNvPr>
          <p:cNvSpPr txBox="1"/>
          <p:nvPr/>
        </p:nvSpPr>
        <p:spPr>
          <a:xfrm>
            <a:off x="900617" y="3120837"/>
            <a:ext cx="184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uk-UA" sz="4000" b="1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–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3</a:t>
            </a:r>
            <a:r>
              <a:rPr lang="en-US" sz="4000" b="1" dirty="0" smtClean="0">
                <a:solidFill>
                  <a:srgbClr val="7030A0"/>
                </a:solidFill>
              </a:rPr>
              <a:t>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603BF45-08A0-4969-9B15-13FE9F1DBE15}"/>
              </a:ext>
            </a:extLst>
          </p:cNvPr>
          <p:cNvSpPr txBox="1"/>
          <p:nvPr/>
        </p:nvSpPr>
        <p:spPr>
          <a:xfrm>
            <a:off x="1229727" y="3996811"/>
            <a:ext cx="163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2</a:t>
            </a:r>
            <a:r>
              <a:rPr lang="uk-UA" sz="4000" b="1" dirty="0">
                <a:solidFill>
                  <a:srgbClr val="7030A0"/>
                </a:solidFill>
              </a:rPr>
              <a:t>+1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C9A98B6-158D-4FF3-9F31-24BBC63A7503}"/>
              </a:ext>
            </a:extLst>
          </p:cNvPr>
          <p:cNvCxnSpPr/>
          <p:nvPr/>
        </p:nvCxnSpPr>
        <p:spPr>
          <a:xfrm flipH="1">
            <a:off x="1895490" y="3828723"/>
            <a:ext cx="137031" cy="3361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73FB6EF3-60FB-4319-A3B9-D0DFB156D042}"/>
              </a:ext>
            </a:extLst>
          </p:cNvPr>
          <p:cNvCxnSpPr/>
          <p:nvPr/>
        </p:nvCxnSpPr>
        <p:spPr>
          <a:xfrm>
            <a:off x="2152897" y="3828723"/>
            <a:ext cx="106057" cy="3361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B35150-F4CE-4788-A583-8A542D54F328}"/>
              </a:ext>
            </a:extLst>
          </p:cNvPr>
          <p:cNvSpPr txBox="1"/>
          <p:nvPr/>
        </p:nvSpPr>
        <p:spPr>
          <a:xfrm>
            <a:off x="2691068" y="3120837"/>
            <a:ext cx="170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12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2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BE3F90B-49E1-408C-8F74-5BCDA0E67601}"/>
              </a:ext>
            </a:extLst>
          </p:cNvPr>
          <p:cNvSpPr txBox="1"/>
          <p:nvPr/>
        </p:nvSpPr>
        <p:spPr>
          <a:xfrm>
            <a:off x="3956749" y="3120837"/>
            <a:ext cx="119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en-US" sz="4000" b="1" dirty="0" smtClean="0">
                <a:solidFill>
                  <a:srgbClr val="7030A0"/>
                </a:solidFill>
              </a:rPr>
              <a:t>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4627B41-0FDA-4DB7-9838-63BEC97E2BF4}"/>
              </a:ext>
            </a:extLst>
          </p:cNvPr>
          <p:cNvSpPr txBox="1"/>
          <p:nvPr/>
        </p:nvSpPr>
        <p:spPr>
          <a:xfrm>
            <a:off x="4979957" y="3120837"/>
            <a:ext cx="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9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809663D4-10DF-4C4C-A7A9-F33EF4BB6F7D}"/>
              </a:ext>
            </a:extLst>
          </p:cNvPr>
          <p:cNvCxnSpPr>
            <a:cxnSpLocks/>
          </p:cNvCxnSpPr>
          <p:nvPr/>
        </p:nvCxnSpPr>
        <p:spPr>
          <a:xfrm flipH="1">
            <a:off x="9411552" y="1713297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888F9943-AB0D-44E7-830A-6BE3E9D5FE88}"/>
              </a:ext>
            </a:extLst>
          </p:cNvPr>
          <p:cNvCxnSpPr>
            <a:cxnSpLocks/>
          </p:cNvCxnSpPr>
          <p:nvPr/>
        </p:nvCxnSpPr>
        <p:spPr>
          <a:xfrm flipH="1">
            <a:off x="8090136" y="1769120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CBFA1DA-A618-42CB-95A6-9A0AEB4CE3BD}"/>
              </a:ext>
            </a:extLst>
          </p:cNvPr>
          <p:cNvSpPr/>
          <p:nvPr/>
        </p:nvSpPr>
        <p:spPr>
          <a:xfrm>
            <a:off x="10851017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3CB504D9-26A9-4E0C-A9C0-4F0901E991E5}"/>
              </a:ext>
            </a:extLst>
          </p:cNvPr>
          <p:cNvCxnSpPr>
            <a:cxnSpLocks/>
          </p:cNvCxnSpPr>
          <p:nvPr/>
        </p:nvCxnSpPr>
        <p:spPr>
          <a:xfrm flipH="1">
            <a:off x="10690554" y="1713297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9C5C50D-3395-437B-BBAB-42DCF617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015" y="3311139"/>
            <a:ext cx="2233873" cy="234650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9880" y="608609"/>
            <a:ext cx="10258765" cy="7512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спосіб обчислення виразу </a:t>
            </a:r>
            <a:r>
              <a:rPr lang="uk-UA" sz="4000" b="1" dirty="0" smtClean="0"/>
              <a:t>1</a:t>
            </a:r>
            <a:r>
              <a:rPr lang="en-US" sz="4000" b="1" dirty="0" smtClean="0"/>
              <a:t>2</a:t>
            </a:r>
            <a:r>
              <a:rPr lang="uk-UA" sz="4000" b="1" dirty="0" smtClean="0"/>
              <a:t> – </a:t>
            </a:r>
            <a:r>
              <a:rPr lang="en-US" sz="4000" b="1" dirty="0" smtClean="0"/>
              <a:t>3</a:t>
            </a:r>
            <a:r>
              <a:rPr lang="uk-UA" sz="4000" b="1" dirty="0" smtClean="0"/>
              <a:t>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10950" y="4036555"/>
            <a:ext cx="6317522" cy="18219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Cпочатку</a:t>
            </a:r>
            <a:r>
              <a:rPr lang="uk-UA" sz="2800" b="1" dirty="0"/>
              <a:t> потрібно відняти стільки одиниць, щоб отримати десяток, а потім—відняти решту одиниць.</a:t>
            </a:r>
          </a:p>
        </p:txBody>
      </p:sp>
    </p:spTree>
    <p:extLst>
      <p:ext uri="{BB962C8B-B14F-4D97-AF65-F5344CB8AC3E}">
        <p14:creationId xmlns:p14="http://schemas.microsoft.com/office/powerpoint/2010/main" val="33898208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6753" r="69312" b="72152"/>
          <a:stretch/>
        </p:blipFill>
        <p:spPr>
          <a:xfrm>
            <a:off x="1133360" y="2124000"/>
            <a:ext cx="7200000" cy="284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33360" y="494529"/>
            <a:ext cx="9729271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вирази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6" y="1332420"/>
            <a:ext cx="2064315" cy="34934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8EADDDC-569E-4534-B091-9F401B5E91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3214558" y="2407915"/>
            <a:ext cx="555762" cy="4526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C1ED0D4-B88A-4925-ACE0-48747C2CBE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702006" y="3921536"/>
            <a:ext cx="394062" cy="3550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287746" y="2393773"/>
            <a:ext cx="555762" cy="45268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713654" y="2444157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A5E6304-C029-4D77-AFAF-2818596D43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717552" y="3162108"/>
            <a:ext cx="394062" cy="35505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9E4C601A-F167-424C-AA11-7EDE413ED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7004374" y="2414898"/>
            <a:ext cx="555762" cy="45268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1BBA2C75-9ED2-4678-90D0-FE1EB5AD0E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1482114" y="3142048"/>
            <a:ext cx="801291" cy="44753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C6188411-4AF3-4CBA-B0D5-D8ADE903E3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6256921" y="3888245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0478C22-C29F-4890-9FB0-33EBFE616C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045806" y="3079148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AD1A988-5CEC-4013-9103-9C00B34065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3235922" y="3895177"/>
            <a:ext cx="555762" cy="45268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0210C048-B56C-4A3E-99D5-BFDDCFF9D9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571485" y="2337586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BB4C9E68-C95A-488E-ADBA-D9BD0BA96B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277190" y="3148786"/>
            <a:ext cx="555762" cy="45268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4FCED36-A24C-4306-A70D-70ACEFDFEB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507681" y="3136635"/>
            <a:ext cx="555762" cy="45268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BD467C7C-8219-4F5C-8028-27FA205E47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2512244" y="3891869"/>
            <a:ext cx="555762" cy="45268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ECCC0B23-0B68-4ADE-A37E-046742E543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6967164" y="3886062"/>
            <a:ext cx="555762" cy="45268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7669C7CC-2499-457E-9181-53E4642472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1482114" y="2398928"/>
            <a:ext cx="801291" cy="44753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BE19C883-E70B-4EA9-A862-FF73539BAD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1482114" y="3882636"/>
            <a:ext cx="801291" cy="44753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2CAB2454-E704-45D7-BB73-27C3FB02FF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2202670" y="3881981"/>
            <a:ext cx="394062" cy="35505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EF890456-628D-4AE4-8DA6-6EBCD787A3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2209622" y="3158480"/>
            <a:ext cx="394062" cy="35505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37FA749D-0382-4CAF-8709-B032A4B27F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2208371" y="2395073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06EBC857-7E45-44E8-AD9D-77B3E590FE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954893" y="2426974"/>
            <a:ext cx="394062" cy="3550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8F08FF1-95A1-41FC-907F-0B5A6C3637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956041" y="3160142"/>
            <a:ext cx="394062" cy="35505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8D98E4BD-127C-4777-899D-BF8011EF8F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954893" y="3923198"/>
            <a:ext cx="394062" cy="355057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788B8E9F-9C90-41A3-ABF4-B94B2CEC28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5226792" y="2398928"/>
            <a:ext cx="801291" cy="44753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8310CCEF-F61D-42C8-89B3-9449D822D4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5242233" y="3148225"/>
            <a:ext cx="801291" cy="447534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9198216D-BCA3-4C39-B2C9-15F3E9D597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5226791" y="3891217"/>
            <a:ext cx="801291" cy="44753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406B2275-CE21-40DF-86F9-C084201CBA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951774" y="2395073"/>
            <a:ext cx="394062" cy="35505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9ECF3C2D-E31F-46C4-8A3B-46FACB1148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951774" y="3148225"/>
            <a:ext cx="394062" cy="35505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DCAA825F-A3B7-491F-AF6C-84C2115FF1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951774" y="3881981"/>
            <a:ext cx="394062" cy="35505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67E21304-EE47-4B85-9A67-9B17E82BF8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6226687" y="3139470"/>
            <a:ext cx="555762" cy="452689"/>
          </a:xfrm>
          <a:prstGeom prst="rect">
            <a:avLst/>
          </a:prstGeom>
        </p:spPr>
      </p:pic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83709" y="1353353"/>
            <a:ext cx="6717387" cy="52661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Розклади від’ємник на зручні частини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188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t="6753" r="63741" b="72152"/>
          <a:stretch/>
        </p:blipFill>
        <p:spPr>
          <a:xfrm>
            <a:off x="1111326" y="2124000"/>
            <a:ext cx="8532000" cy="284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80" y="1492089"/>
            <a:ext cx="1646595" cy="2786545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8EADDDC-569E-4534-B091-9F401B5E91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2067078" y="2398397"/>
            <a:ext cx="555762" cy="4526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3055DDC-067F-4903-8052-14F7EBEB09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825071" y="2448862"/>
            <a:ext cx="394062" cy="3550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C1ED0D4-B88A-4925-ACE0-48747C2CBE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09202" y="2438671"/>
            <a:ext cx="394062" cy="35505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2592222-4301-4611-88FC-A49512AFC9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3601840" y="2394979"/>
            <a:ext cx="555762" cy="45268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B84390F-34C5-4311-8D94-81A22A741F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76078" y="3155377"/>
            <a:ext cx="394062" cy="35505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5204E2F-E51F-428A-B267-34E45E7964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805315" y="3182203"/>
            <a:ext cx="394062" cy="3550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404945" y="3135041"/>
            <a:ext cx="555762" cy="4526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09202" y="3199105"/>
            <a:ext cx="394062" cy="35505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A480669-0625-40FE-9A6B-7C061C1FC31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10718" r="84676" b="82891"/>
          <a:stretch/>
        </p:blipFill>
        <p:spPr>
          <a:xfrm>
            <a:off x="2912735" y="3903027"/>
            <a:ext cx="394062" cy="3550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2865691" y="3133701"/>
            <a:ext cx="555762" cy="45268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6B95074-928B-49AA-A0E9-6B93850962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2180636" y="3881981"/>
            <a:ext cx="394062" cy="35505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F2974BA-2EA5-43D9-B739-D2442B7796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8" t="149" r="1110" b="88998"/>
          <a:stretch/>
        </p:blipFill>
        <p:spPr>
          <a:xfrm>
            <a:off x="7009821" y="3041640"/>
            <a:ext cx="945419" cy="6028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F4F3265-2CC8-4C97-B25D-F6BB51DEAF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685009" y="3923628"/>
            <a:ext cx="394062" cy="35505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00CD20C-F1FE-464C-8387-94FA5BDEDA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10718" r="90907" b="82891"/>
          <a:stretch/>
        </p:blipFill>
        <p:spPr>
          <a:xfrm>
            <a:off x="7078264" y="2437557"/>
            <a:ext cx="394062" cy="35505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F2C0B57-1AD1-48E8-8A14-79360D13B6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0718" r="84334" b="82891"/>
          <a:stretch/>
        </p:blipFill>
        <p:spPr>
          <a:xfrm>
            <a:off x="7864591" y="2421338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575757" y="2421339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A5E6304-C029-4D77-AFAF-2818596D43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574747" y="3162027"/>
            <a:ext cx="394062" cy="35505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03CA9848-D97E-45CF-8402-00162EF105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5" t="1905" r="1621" b="89585"/>
          <a:stretch/>
        </p:blipFill>
        <p:spPr>
          <a:xfrm>
            <a:off x="4108471" y="3897868"/>
            <a:ext cx="782946" cy="47273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DA98031-3C3E-49EE-A668-DF3DC8471D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0718" r="91070" b="82891"/>
          <a:stretch/>
        </p:blipFill>
        <p:spPr>
          <a:xfrm>
            <a:off x="7803830" y="3147461"/>
            <a:ext cx="394062" cy="35505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A7F3144-0F3B-4E42-8A69-4B5242253F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1008" r="67394" b="90301"/>
          <a:stretch/>
        </p:blipFill>
        <p:spPr>
          <a:xfrm>
            <a:off x="2920414" y="2345516"/>
            <a:ext cx="506080" cy="48277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AC0D454-E2FC-4007-91F2-2743F9E2DC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106482" y="2284718"/>
            <a:ext cx="690484" cy="55201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1C8705A-5C60-43C0-A042-A64982F88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8" t="2056" r="13429" b="89795"/>
          <a:stretch/>
        </p:blipFill>
        <p:spPr>
          <a:xfrm>
            <a:off x="8963851" y="3890463"/>
            <a:ext cx="555762" cy="45268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9E4C601A-F167-424C-AA11-7EDE413ED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075316" y="3147635"/>
            <a:ext cx="555762" cy="45268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1BBA2C75-9ED2-4678-90D0-FE1EB5AD0E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1467947" y="3885143"/>
            <a:ext cx="801291" cy="44753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CDD0819E-B79C-46BD-AE0C-259265E649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237192" y="3892003"/>
            <a:ext cx="555762" cy="45268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8EC7DEF1-5978-4AE3-AF6D-05F14A7931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8057838" y="3144230"/>
            <a:ext cx="555762" cy="45268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6688C06-8681-4957-9D15-28B3E1CA97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864520" y="3039436"/>
            <a:ext cx="690484" cy="55201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CE547712-A688-4B8F-8C86-661FD8E017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6693891" y="3168913"/>
            <a:ext cx="394062" cy="3550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055A48D1-682C-43CA-A9AC-40E9AC6AE5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6209700" y="3130570"/>
            <a:ext cx="555762" cy="45268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9A95891C-764E-473A-BFB5-EC00D6A6B4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7302492" y="3874134"/>
            <a:ext cx="555762" cy="45268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5CD68A2D-A93B-4FB1-BC88-E0526211C9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544702" y="3896226"/>
            <a:ext cx="394062" cy="35505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28A5C94-FCBF-4E36-8129-9AC336FC20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1370862" y="2398397"/>
            <a:ext cx="555762" cy="45268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88E194A4-8878-444F-9F54-F82D29F21A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59939" y="2417237"/>
            <a:ext cx="394062" cy="35505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9C526CBA-A62A-4933-A24C-631445599C4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3576325" y="3130570"/>
            <a:ext cx="555762" cy="452689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B51FF89-AB78-404B-9DD9-173888C342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530110" y="3881837"/>
            <a:ext cx="555762" cy="45268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BA33CF2-AC89-4D26-BA7C-8D4C5F422533}"/>
              </a:ext>
            </a:extLst>
          </p:cNvPr>
          <p:cNvGrpSpPr/>
          <p:nvPr/>
        </p:nvGrpSpPr>
        <p:grpSpPr>
          <a:xfrm>
            <a:off x="6389719" y="2333100"/>
            <a:ext cx="828897" cy="576445"/>
            <a:chOff x="5532255" y="2319854"/>
            <a:chExt cx="828897" cy="576445"/>
          </a:xfrm>
        </p:grpSpPr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CBEC0A72-0200-428F-BCCE-450385A44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532255" y="2319854"/>
              <a:ext cx="455016" cy="567661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20A4B480-8550-489D-92A6-951105FF7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906136" y="2328638"/>
              <a:ext cx="455016" cy="567661"/>
            </a:xfrm>
            <a:prstGeom prst="rect">
              <a:avLst/>
            </a:prstGeom>
          </p:spPr>
        </p:pic>
      </p:grp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5D4588C7-479A-4E19-949D-A65978BFDA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7257052" y="2405995"/>
            <a:ext cx="749658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A26F50A1-A484-46E4-8E17-B0929D9A46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894705" y="2397759"/>
            <a:ext cx="555762" cy="45268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CB0CF658-40BA-42E1-8258-9D7C9B70D8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8" t="149" r="1110" b="88998"/>
          <a:stretch/>
        </p:blipFill>
        <p:spPr>
          <a:xfrm>
            <a:off x="6245936" y="3787692"/>
            <a:ext cx="945419" cy="60289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3FBD1849-8774-44B1-A625-E4A3AF96FD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0718" r="91070" b="82891"/>
          <a:stretch/>
        </p:blipFill>
        <p:spPr>
          <a:xfrm>
            <a:off x="7069501" y="3896227"/>
            <a:ext cx="394062" cy="35505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53509FF4-79B6-4F36-919E-34B0975726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0718" r="91070" b="82891"/>
          <a:stretch/>
        </p:blipFill>
        <p:spPr>
          <a:xfrm>
            <a:off x="7803830" y="3881837"/>
            <a:ext cx="394062" cy="355057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84BECCAC-F87E-463A-BF48-BF320D516F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258653" y="3824350"/>
            <a:ext cx="455016" cy="567661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111326" y="646929"/>
            <a:ext cx="9903705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</a:t>
            </a:r>
            <a:r>
              <a:rPr lang="uk-UA" sz="4000" b="1" dirty="0">
                <a:solidFill>
                  <a:schemeClr val="bg1"/>
                </a:solidFill>
              </a:rPr>
              <a:t>вирази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418817" y="1492089"/>
            <a:ext cx="6717387" cy="52661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Перший стовпчик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, другий – усно.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44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D1383FA-2FA4-4A5D-86CE-DAB5CD792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70" b="16697"/>
          <a:stretch/>
        </p:blipFill>
        <p:spPr>
          <a:xfrm>
            <a:off x="4349912" y="3321983"/>
            <a:ext cx="3530256" cy="212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1400" y="494528"/>
            <a:ext cx="9721470" cy="10833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З’ясуй, хто правильно обрав дію для виконання задачі. </a:t>
            </a:r>
            <a:r>
              <a:rPr lang="uk-UA" sz="3200" b="1" dirty="0" smtClean="0">
                <a:solidFill>
                  <a:schemeClr val="bg1"/>
                </a:solidFill>
              </a:rPr>
              <a:t>Чому </a:t>
            </a:r>
            <a:r>
              <a:rPr lang="uk-UA" sz="3200" b="1" dirty="0">
                <a:solidFill>
                  <a:schemeClr val="bg1"/>
                </a:solidFill>
              </a:rPr>
              <a:t>ти так думаєш?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EF79762-F2C7-41CB-96FF-DCA675BADC3C}"/>
              </a:ext>
            </a:extLst>
          </p:cNvPr>
          <p:cNvSpPr/>
          <p:nvPr/>
        </p:nvSpPr>
        <p:spPr>
          <a:xfrm>
            <a:off x="1430192" y="1577905"/>
            <a:ext cx="8799607" cy="131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Для виготовлення букетів з куща ромашок спочатку зрізали 9 квіток, а потім ще – </a:t>
            </a:r>
            <a:r>
              <a:rPr lang="uk-UA" sz="2800" dirty="0" smtClean="0"/>
              <a:t>5.Скільки </a:t>
            </a:r>
            <a:r>
              <a:rPr lang="uk-UA" sz="2800" dirty="0"/>
              <a:t>всього ромашок зрізали?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85208F8-AD72-4EF8-A24A-056F76E64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912" y="3113777"/>
            <a:ext cx="2533855" cy="2661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54A416-D1EE-439C-A564-F4EAEF07199C}"/>
              </a:ext>
            </a:extLst>
          </p:cNvPr>
          <p:cNvSpPr txBox="1"/>
          <p:nvPr/>
        </p:nvSpPr>
        <p:spPr>
          <a:xfrm>
            <a:off x="9015597" y="2530203"/>
            <a:ext cx="590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/>
              <a:t>-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2EEE4C-C1E8-4400-AEB0-C4D6738A8F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029" y="2992578"/>
            <a:ext cx="2649236" cy="278281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B75881D-E9A6-4808-9CE4-032B1BD51ECE}"/>
              </a:ext>
            </a:extLst>
          </p:cNvPr>
          <p:cNvSpPr txBox="1"/>
          <p:nvPr/>
        </p:nvSpPr>
        <p:spPr>
          <a:xfrm>
            <a:off x="2386229" y="2634977"/>
            <a:ext cx="590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/>
              <a:t>+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80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6" y="378226"/>
            <a:ext cx="2512878" cy="1971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4" y="1191055"/>
            <a:ext cx="2032349" cy="145601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6" y="4355949"/>
            <a:ext cx="2915844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3. </a:t>
            </a:r>
            <a:r>
              <a:rPr lang="uk-UA" sz="2400" b="1" dirty="0" smtClean="0">
                <a:solidFill>
                  <a:srgbClr val="7030A0"/>
                </a:solidFill>
              </a:rPr>
              <a:t>Підкресли різниці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6" y="1829211"/>
            <a:ext cx="3174039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</a:t>
            </a:r>
            <a:r>
              <a:rPr lang="uk-UA" sz="2400" b="1" dirty="0" smtClean="0">
                <a:solidFill>
                  <a:srgbClr val="7030A0"/>
                </a:solidFill>
              </a:rPr>
              <a:t>Заповни таблицю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8A1301D6-1E0B-415E-8332-6C8F95477ED4}"/>
              </a:ext>
            </a:extLst>
          </p:cNvPr>
          <p:cNvGrpSpPr/>
          <p:nvPr/>
        </p:nvGrpSpPr>
        <p:grpSpPr>
          <a:xfrm>
            <a:off x="4724091" y="1383486"/>
            <a:ext cx="705438" cy="445725"/>
            <a:chOff x="720724" y="3569383"/>
            <a:chExt cx="1012344" cy="677532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720724" y="3569384"/>
              <a:ext cx="533333" cy="677531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24833099-6C19-4DBE-867B-7BF43C3C2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1199735" y="3569383"/>
              <a:ext cx="533333" cy="67753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ED707C8F-5B60-4A65-940F-AFB207B02D7E}"/>
              </a:ext>
            </a:extLst>
          </p:cNvPr>
          <p:cNvGrpSpPr/>
          <p:nvPr/>
        </p:nvGrpSpPr>
        <p:grpSpPr>
          <a:xfrm>
            <a:off x="4616068" y="1972122"/>
            <a:ext cx="749256" cy="474712"/>
            <a:chOff x="621333" y="4460069"/>
            <a:chExt cx="1037646" cy="721594"/>
          </a:xfrm>
        </p:grpSpPr>
        <p:pic>
          <p:nvPicPr>
            <p:cNvPr id="48" name="Рисунок 47">
              <a:extLst>
                <a:ext uri="{FF2B5EF4-FFF2-40B4-BE49-F238E27FC236}">
                  <a16:creationId xmlns="" xmlns:a16="http://schemas.microsoft.com/office/drawing/2014/main" id="{80714F89-E825-4CD4-862D-904595379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621333" y="4460070"/>
              <a:ext cx="578402" cy="721593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="" xmlns:a16="http://schemas.microsoft.com/office/drawing/2014/main" id="{E3EC4C2D-5E3D-438C-880C-E792F7AC0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1080577" y="4460069"/>
              <a:ext cx="578402" cy="721593"/>
            </a:xfrm>
            <a:prstGeom prst="rect">
              <a:avLst/>
            </a:prstGeom>
          </p:spPr>
        </p:pic>
      </p:grpSp>
      <p:pic>
        <p:nvPicPr>
          <p:cNvPr id="1026" name="Picture 2" descr="D:\2 клас\3 Математика\1 Листопад\3 Віднімання чисел з переходом через 10\№023 - Відн від 12 одноцифр чисел із переходом через десяток. Розв’язування задач\2024-10-08_21234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7024" r="769" b="6257"/>
          <a:stretch/>
        </p:blipFill>
        <p:spPr bwMode="auto">
          <a:xfrm>
            <a:off x="767134" y="2775253"/>
            <a:ext cx="7810098" cy="132302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3 Віднімання чисел з переходом через 10\№023 - Відн від 12 одноцифр чисел із переходом через десяток. Розв’язування задач\2024-10-08_21245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" b="2866"/>
          <a:stretch/>
        </p:blipFill>
        <p:spPr bwMode="auto">
          <a:xfrm>
            <a:off x="3891926" y="4337802"/>
            <a:ext cx="7685562" cy="15075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096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465983"/>
            <a:ext cx="8368752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525041" y="1269111"/>
            <a:ext cx="5795012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4. </a:t>
            </a:r>
            <a:r>
              <a:rPr lang="uk-UA" sz="2000" b="1" dirty="0" smtClean="0">
                <a:solidFill>
                  <a:srgbClr val="7030A0"/>
                </a:solidFill>
              </a:rPr>
              <a:t>Розв’яжи задачу, скориставшись запитаннями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B465F34-3820-46DA-BE35-76D6A0645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7"/>
          <a:stretch/>
        </p:blipFill>
        <p:spPr>
          <a:xfrm flipH="1">
            <a:off x="9491841" y="373371"/>
            <a:ext cx="2117856" cy="1524530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3 Віднімання чисел з переходом через 10\№023 - Відн від 12 одноцифр чисел із переходом через десяток. Розв’язування задач\2024-10-08_212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7" y="1820783"/>
            <a:ext cx="5795010" cy="27332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3 Математика\1 Листопад\3 Віднімання чисел з переходом через 10\№023 - Відн від 12 одноцифр чисел із переходом через десяток. Розв’язування задач\2024-10-08_2132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33" y="2388888"/>
            <a:ext cx="5403332" cy="164311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55190" y="2731295"/>
            <a:ext cx="115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важча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237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1628</TotalTime>
  <Words>338</Words>
  <Application>Microsoft Office PowerPoint</Application>
  <PresentationFormat>Произвольный</PresentationFormat>
  <Paragraphs>84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414</cp:revision>
  <dcterms:created xsi:type="dcterms:W3CDTF">2018-01-05T16:38:53Z</dcterms:created>
  <dcterms:modified xsi:type="dcterms:W3CDTF">2024-10-08T18:37:37Z</dcterms:modified>
</cp:coreProperties>
</file>