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624" r:id="rId3"/>
    <p:sldId id="452" r:id="rId4"/>
    <p:sldId id="627" r:id="rId5"/>
    <p:sldId id="618" r:id="rId6"/>
    <p:sldId id="617" r:id="rId7"/>
    <p:sldId id="615" r:id="rId8"/>
    <p:sldId id="626" r:id="rId9"/>
    <p:sldId id="62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  <p:cmAuthor id="2" name="Василь Цупа" initials="ВЦ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4F2"/>
    <a:srgbClr val="FFFF00"/>
    <a:srgbClr val="00B050"/>
    <a:srgbClr val="2F3242"/>
    <a:srgbClr val="C6109F"/>
    <a:srgbClr val="BA1CBA"/>
    <a:srgbClr val="0D0D0D"/>
    <a:srgbClr val="9E0000"/>
    <a:srgbClr val="FF3131"/>
    <a:srgbClr val="169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93" autoAdjust="0"/>
    <p:restoredTop sz="95205" autoAdjust="0"/>
  </p:normalViewPr>
  <p:slideViewPr>
    <p:cSldViewPr snapToGrid="0">
      <p:cViewPr varScale="1">
        <p:scale>
          <a:sx n="86" d="100"/>
          <a:sy n="86" d="100"/>
        </p:scale>
        <p:origin x="-39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913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01570" y="3658360"/>
            <a:ext cx="10291433" cy="2308324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rgbClr val="7030A0"/>
                </a:solidFill>
              </a:rPr>
              <a:t>Способи віднімання від 12 одноцифрових чисел із переходом через десяток. Розв’язування задач </a:t>
            </a:r>
            <a:endParaRPr lang="uk-UA" sz="400000" b="1" dirty="0">
              <a:solidFill>
                <a:srgbClr val="7030A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E9AB3C8-37B2-4208-8CDC-9337B9D4F5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14" t="34082" r="11457"/>
          <a:stretch/>
        </p:blipFill>
        <p:spPr>
          <a:xfrm>
            <a:off x="1440000" y="1058633"/>
            <a:ext cx="2880000" cy="2442726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398093" y="1051779"/>
            <a:ext cx="3442504" cy="2308324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Розділ </a:t>
            </a:r>
            <a:r>
              <a:rPr lang="en-US" sz="2400" b="1" dirty="0" smtClean="0">
                <a:solidFill>
                  <a:srgbClr val="7030A0"/>
                </a:solidFill>
              </a:rPr>
              <a:t>2</a:t>
            </a:r>
            <a:r>
              <a:rPr lang="uk-UA" sz="2400" b="1" dirty="0" smtClean="0">
                <a:solidFill>
                  <a:srgbClr val="7030A0"/>
                </a:solidFill>
              </a:rPr>
              <a:t>. Віднімання </a:t>
            </a:r>
            <a:r>
              <a:rPr lang="uk-UA" sz="2400" b="1" dirty="0">
                <a:solidFill>
                  <a:srgbClr val="7030A0"/>
                </a:solidFill>
              </a:rPr>
              <a:t>одноцифрових чисел з переходом через 10 </a:t>
            </a:r>
            <a:endParaRPr lang="uk-UA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24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AA5B367-759C-4656-8406-C6FEB2C4ADA9}"/>
              </a:ext>
            </a:extLst>
          </p:cNvPr>
          <p:cNvSpPr txBox="1"/>
          <p:nvPr/>
        </p:nvSpPr>
        <p:spPr>
          <a:xfrm>
            <a:off x="2624179" y="1400930"/>
            <a:ext cx="7945851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</a:rPr>
              <a:t> Совенята пригощають своїм печивом з передбаченнями. Печиво з яким написом ти вибираєш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23258" y="528924"/>
            <a:ext cx="10026847" cy="76647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Очікування від уроку  </a:t>
            </a:r>
            <a:r>
              <a:rPr lang="uk-UA" sz="4000" b="1" dirty="0">
                <a:solidFill>
                  <a:schemeClr val="bg1"/>
                </a:solidFill>
              </a:rPr>
              <a:t>«Печиво від совенят»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01747" y="2463704"/>
            <a:ext cx="5705856" cy="3514203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19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160" b="95847" l="9585" r="952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754586" y="3447824"/>
            <a:ext cx="3296340" cy="335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217715" y="962217"/>
            <a:ext cx="3200400" cy="325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8697727" y="1460694"/>
            <a:ext cx="2931509" cy="298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8169977" y="3453893"/>
            <a:ext cx="3064081" cy="311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A422E68-C715-41C5-BD9F-D4C4EE7F7FFA}"/>
              </a:ext>
            </a:extLst>
          </p:cNvPr>
          <p:cNvSpPr txBox="1"/>
          <p:nvPr/>
        </p:nvSpPr>
        <p:spPr>
          <a:xfrm>
            <a:off x="1626749" y="4772760"/>
            <a:ext cx="1574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Я легко розв’яжу задачі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AA5B367-759C-4656-8406-C6FEB2C4ADA9}"/>
              </a:ext>
            </a:extLst>
          </p:cNvPr>
          <p:cNvSpPr txBox="1"/>
          <p:nvPr/>
        </p:nvSpPr>
        <p:spPr>
          <a:xfrm>
            <a:off x="1084627" y="2155275"/>
            <a:ext cx="1429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</a:rPr>
              <a:t> Мені вдасться швидко рахувати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A8854B14-A831-4207-9DA7-F8B11852112C}"/>
              </a:ext>
            </a:extLst>
          </p:cNvPr>
          <p:cNvSpPr txBox="1"/>
          <p:nvPr/>
        </p:nvSpPr>
        <p:spPr>
          <a:xfrm>
            <a:off x="8907601" y="4772760"/>
            <a:ext cx="15091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</a:rPr>
              <a:t>Красиво напишу в зошиті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9AA5B367-759C-4656-8406-C6FEB2C4ADA9}"/>
              </a:ext>
            </a:extLst>
          </p:cNvPr>
          <p:cNvSpPr txBox="1"/>
          <p:nvPr/>
        </p:nvSpPr>
        <p:spPr>
          <a:xfrm>
            <a:off x="9448495" y="2660019"/>
            <a:ext cx="14299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</a:rPr>
              <a:t>Відкрию нові знання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11090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76918" y="475714"/>
            <a:ext cx="9409443" cy="74715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Усний </a:t>
            </a:r>
            <a:r>
              <a:rPr lang="uk-UA" sz="4000" b="1" dirty="0" smtClean="0">
                <a:solidFill>
                  <a:schemeClr val="bg1"/>
                </a:solidFill>
              </a:rPr>
              <a:t>рахунок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D9E884CA-DE67-4B70-985F-298139755C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3" t="394" r="12419" b="8800"/>
          <a:stretch/>
        </p:blipFill>
        <p:spPr>
          <a:xfrm>
            <a:off x="10312484" y="2215429"/>
            <a:ext cx="1648630" cy="32670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EFE5F4C-5A77-4B10-BBDE-2203F82B4689}"/>
              </a:ext>
            </a:extLst>
          </p:cNvPr>
          <p:cNvSpPr txBox="1"/>
          <p:nvPr/>
        </p:nvSpPr>
        <p:spPr>
          <a:xfrm>
            <a:off x="131553" y="1827596"/>
            <a:ext cx="1581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>
                <a:solidFill>
                  <a:schemeClr val="bg1"/>
                </a:solidFill>
                <a:highlight>
                  <a:srgbClr val="00B050"/>
                </a:highlight>
              </a:rPr>
              <a:t>10+1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4A8A5661-50A8-49E4-A75F-F8AC3605E174}"/>
              </a:ext>
            </a:extLst>
          </p:cNvPr>
          <p:cNvSpPr txBox="1"/>
          <p:nvPr/>
        </p:nvSpPr>
        <p:spPr>
          <a:xfrm>
            <a:off x="131553" y="3296668"/>
            <a:ext cx="1581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5400">
                <a:solidFill>
                  <a:schemeClr val="bg1"/>
                </a:solidFill>
                <a:highlight>
                  <a:srgbClr val="00B050"/>
                </a:highlight>
              </a:defRPr>
            </a:lvl1pPr>
          </a:lstStyle>
          <a:p>
            <a:r>
              <a:rPr lang="uk-UA" dirty="0"/>
              <a:t>10+2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0BC7B144-B469-49ED-BE42-BB47B7E916CA}"/>
              </a:ext>
            </a:extLst>
          </p:cNvPr>
          <p:cNvSpPr txBox="1"/>
          <p:nvPr/>
        </p:nvSpPr>
        <p:spPr>
          <a:xfrm>
            <a:off x="131553" y="4832728"/>
            <a:ext cx="1581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>
                <a:solidFill>
                  <a:schemeClr val="bg1"/>
                </a:solidFill>
                <a:highlight>
                  <a:srgbClr val="00B050"/>
                </a:highlight>
              </a:rPr>
              <a:t>10+3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9A2FFDF9-D1B5-449E-9537-AB53023B2CCD}"/>
              </a:ext>
            </a:extLst>
          </p:cNvPr>
          <p:cNvSpPr txBox="1"/>
          <p:nvPr/>
        </p:nvSpPr>
        <p:spPr>
          <a:xfrm>
            <a:off x="3569814" y="1799069"/>
            <a:ext cx="1581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>
                <a:solidFill>
                  <a:schemeClr val="bg1"/>
                </a:solidFill>
                <a:highlight>
                  <a:srgbClr val="00B050"/>
                </a:highlight>
              </a:rPr>
              <a:t>10+4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ECE34AD8-46F6-40B9-AA74-B2AF97386B3C}"/>
              </a:ext>
            </a:extLst>
          </p:cNvPr>
          <p:cNvSpPr txBox="1"/>
          <p:nvPr/>
        </p:nvSpPr>
        <p:spPr>
          <a:xfrm>
            <a:off x="3569813" y="4832728"/>
            <a:ext cx="1581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>
                <a:solidFill>
                  <a:schemeClr val="bg1"/>
                </a:solidFill>
                <a:highlight>
                  <a:srgbClr val="00B050"/>
                </a:highlight>
              </a:rPr>
              <a:t>10+6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24B85912-7806-4958-AE19-82F4E3FEF773}"/>
              </a:ext>
            </a:extLst>
          </p:cNvPr>
          <p:cNvSpPr txBox="1"/>
          <p:nvPr/>
        </p:nvSpPr>
        <p:spPr>
          <a:xfrm>
            <a:off x="6930796" y="1780799"/>
            <a:ext cx="1581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>
                <a:solidFill>
                  <a:schemeClr val="bg1"/>
                </a:solidFill>
                <a:highlight>
                  <a:srgbClr val="00B050"/>
                </a:highlight>
              </a:rPr>
              <a:t>10+7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0E263460-A1F8-4558-B9AE-464E3660179D}"/>
              </a:ext>
            </a:extLst>
          </p:cNvPr>
          <p:cNvSpPr txBox="1"/>
          <p:nvPr/>
        </p:nvSpPr>
        <p:spPr>
          <a:xfrm>
            <a:off x="6930796" y="3272919"/>
            <a:ext cx="1581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>
                <a:solidFill>
                  <a:schemeClr val="bg1"/>
                </a:solidFill>
                <a:highlight>
                  <a:srgbClr val="00B050"/>
                </a:highlight>
              </a:rPr>
              <a:t>10+8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4DCA270E-D25F-4D30-9DED-C94841F42022}"/>
              </a:ext>
            </a:extLst>
          </p:cNvPr>
          <p:cNvSpPr txBox="1"/>
          <p:nvPr/>
        </p:nvSpPr>
        <p:spPr>
          <a:xfrm>
            <a:off x="6930796" y="4810311"/>
            <a:ext cx="1581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>
                <a:solidFill>
                  <a:schemeClr val="bg1"/>
                </a:solidFill>
                <a:highlight>
                  <a:srgbClr val="00B050"/>
                </a:highlight>
              </a:rPr>
              <a:t>10+9</a:t>
            </a:r>
          </a:p>
        </p:txBody>
      </p:sp>
      <p:pic>
        <p:nvPicPr>
          <p:cNvPr id="1026" name="Picture 2" descr="Seamless pattern sunflowers cartoon isolated on a vector">
            <a:extLst>
              <a:ext uri="{FF2B5EF4-FFF2-40B4-BE49-F238E27FC236}">
                <a16:creationId xmlns:a16="http://schemas.microsoft.com/office/drawing/2014/main" xmlns="" id="{D0D75AA3-9714-4234-A607-CA7D4367CA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0" t="17388" r="51123" b="64593"/>
          <a:stretch/>
        </p:blipFill>
        <p:spPr bwMode="auto">
          <a:xfrm>
            <a:off x="1879516" y="1565692"/>
            <a:ext cx="1524000" cy="140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DC5CE8B-F60E-4993-B26F-07B481914512}"/>
              </a:ext>
            </a:extLst>
          </p:cNvPr>
          <p:cNvSpPr txBox="1"/>
          <p:nvPr/>
        </p:nvSpPr>
        <p:spPr>
          <a:xfrm>
            <a:off x="2208944" y="1873132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</a:rPr>
              <a:t>11</a:t>
            </a:r>
            <a:endParaRPr lang="uk-UA" sz="4800" dirty="0">
              <a:solidFill>
                <a:schemeClr val="bg1"/>
              </a:solidFill>
            </a:endParaRPr>
          </a:p>
        </p:txBody>
      </p:sp>
      <p:pic>
        <p:nvPicPr>
          <p:cNvPr id="60" name="Picture 2" descr="Seamless pattern sunflowers cartoon isolated on a vector">
            <a:extLst>
              <a:ext uri="{FF2B5EF4-FFF2-40B4-BE49-F238E27FC236}">
                <a16:creationId xmlns:a16="http://schemas.microsoft.com/office/drawing/2014/main" xmlns="" id="{823BDFA6-8195-4F9F-A950-9E548A3DD0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0" t="17388" r="51123" b="64593"/>
          <a:stretch/>
        </p:blipFill>
        <p:spPr bwMode="auto">
          <a:xfrm>
            <a:off x="1879516" y="3057812"/>
            <a:ext cx="1524000" cy="140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962986F-E50C-447D-8CBB-4854AB0CEF4F}"/>
              </a:ext>
            </a:extLst>
          </p:cNvPr>
          <p:cNvSpPr txBox="1"/>
          <p:nvPr/>
        </p:nvSpPr>
        <p:spPr>
          <a:xfrm>
            <a:off x="2208944" y="3365252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</a:rPr>
              <a:t>12</a:t>
            </a:r>
            <a:endParaRPr lang="uk-UA" sz="4800" dirty="0">
              <a:solidFill>
                <a:schemeClr val="bg1"/>
              </a:solidFill>
            </a:endParaRPr>
          </a:p>
        </p:txBody>
      </p:sp>
      <p:pic>
        <p:nvPicPr>
          <p:cNvPr id="62" name="Picture 2" descr="Seamless pattern sunflowers cartoon isolated on a vector">
            <a:extLst>
              <a:ext uri="{FF2B5EF4-FFF2-40B4-BE49-F238E27FC236}">
                <a16:creationId xmlns:a16="http://schemas.microsoft.com/office/drawing/2014/main" xmlns="" id="{9744B6CA-E965-4BDE-8DA3-EE16A6A485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0" t="17388" r="51123" b="64593"/>
          <a:stretch/>
        </p:blipFill>
        <p:spPr bwMode="auto">
          <a:xfrm>
            <a:off x="1879516" y="4571455"/>
            <a:ext cx="1524000" cy="140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A8C5B291-60CD-4982-9DB1-536548442301}"/>
              </a:ext>
            </a:extLst>
          </p:cNvPr>
          <p:cNvSpPr txBox="1"/>
          <p:nvPr/>
        </p:nvSpPr>
        <p:spPr>
          <a:xfrm>
            <a:off x="2208944" y="4878895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</a:rPr>
              <a:t>13</a:t>
            </a:r>
            <a:endParaRPr lang="uk-UA" sz="4800" dirty="0">
              <a:solidFill>
                <a:schemeClr val="bg1"/>
              </a:solidFill>
            </a:endParaRPr>
          </a:p>
        </p:txBody>
      </p:sp>
      <p:pic>
        <p:nvPicPr>
          <p:cNvPr id="66" name="Picture 2" descr="Seamless pattern sunflowers cartoon isolated on a vector">
            <a:extLst>
              <a:ext uri="{FF2B5EF4-FFF2-40B4-BE49-F238E27FC236}">
                <a16:creationId xmlns:a16="http://schemas.microsoft.com/office/drawing/2014/main" xmlns="" id="{86F339B2-D4B1-4834-93A7-07A3EEA9E2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0" t="17388" r="51123" b="64593"/>
          <a:stretch/>
        </p:blipFill>
        <p:spPr bwMode="auto">
          <a:xfrm>
            <a:off x="5313524" y="1578941"/>
            <a:ext cx="1524000" cy="140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0EA4B3AD-FB70-43B1-9354-5245E480354D}"/>
              </a:ext>
            </a:extLst>
          </p:cNvPr>
          <p:cNvSpPr txBox="1"/>
          <p:nvPr/>
        </p:nvSpPr>
        <p:spPr>
          <a:xfrm>
            <a:off x="5642952" y="1886381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</a:rPr>
              <a:t>14</a:t>
            </a:r>
            <a:endParaRPr lang="uk-UA" sz="4800" dirty="0">
              <a:solidFill>
                <a:schemeClr val="bg1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5302444F-6186-454F-9724-4BD8C5786359}"/>
              </a:ext>
            </a:extLst>
          </p:cNvPr>
          <p:cNvSpPr txBox="1"/>
          <p:nvPr/>
        </p:nvSpPr>
        <p:spPr>
          <a:xfrm>
            <a:off x="3569814" y="3272919"/>
            <a:ext cx="1581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>
                <a:solidFill>
                  <a:schemeClr val="bg1"/>
                </a:solidFill>
                <a:highlight>
                  <a:srgbClr val="00B050"/>
                </a:highlight>
              </a:rPr>
              <a:t>10+5</a:t>
            </a:r>
          </a:p>
        </p:txBody>
      </p:sp>
      <p:pic>
        <p:nvPicPr>
          <p:cNvPr id="69" name="Picture 2" descr="Seamless pattern sunflowers cartoon isolated on a vector">
            <a:extLst>
              <a:ext uri="{FF2B5EF4-FFF2-40B4-BE49-F238E27FC236}">
                <a16:creationId xmlns:a16="http://schemas.microsoft.com/office/drawing/2014/main" xmlns="" id="{C98A9AF9-5015-4A14-899E-FE2EE9EBAA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0" t="17388" r="51123" b="64593"/>
          <a:stretch/>
        </p:blipFill>
        <p:spPr bwMode="auto">
          <a:xfrm>
            <a:off x="5313524" y="3057812"/>
            <a:ext cx="1524000" cy="140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B65F0459-D3FC-4D6C-9388-559A4C97122E}"/>
              </a:ext>
            </a:extLst>
          </p:cNvPr>
          <p:cNvSpPr txBox="1"/>
          <p:nvPr/>
        </p:nvSpPr>
        <p:spPr>
          <a:xfrm>
            <a:off x="5642952" y="3365252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</a:rPr>
              <a:t>15</a:t>
            </a:r>
            <a:endParaRPr lang="uk-UA" sz="4800" dirty="0">
              <a:solidFill>
                <a:schemeClr val="bg1"/>
              </a:solidFill>
            </a:endParaRPr>
          </a:p>
        </p:txBody>
      </p:sp>
      <p:pic>
        <p:nvPicPr>
          <p:cNvPr id="71" name="Picture 2" descr="Seamless pattern sunflowers cartoon isolated on a vector">
            <a:extLst>
              <a:ext uri="{FF2B5EF4-FFF2-40B4-BE49-F238E27FC236}">
                <a16:creationId xmlns:a16="http://schemas.microsoft.com/office/drawing/2014/main" xmlns="" id="{75B19620-1A6D-4BDD-8718-71069972A5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0" t="17388" r="51123" b="64593"/>
          <a:stretch/>
        </p:blipFill>
        <p:spPr bwMode="auto">
          <a:xfrm>
            <a:off x="5313524" y="4571455"/>
            <a:ext cx="1524000" cy="140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360C82CC-36AE-4575-8A5F-44C4B4A93D73}"/>
              </a:ext>
            </a:extLst>
          </p:cNvPr>
          <p:cNvSpPr txBox="1"/>
          <p:nvPr/>
        </p:nvSpPr>
        <p:spPr>
          <a:xfrm>
            <a:off x="5642952" y="4878895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</a:rPr>
              <a:t>16</a:t>
            </a:r>
            <a:endParaRPr lang="uk-UA" sz="4800" dirty="0">
              <a:solidFill>
                <a:schemeClr val="bg1"/>
              </a:solidFill>
            </a:endParaRPr>
          </a:p>
        </p:txBody>
      </p:sp>
      <p:pic>
        <p:nvPicPr>
          <p:cNvPr id="73" name="Picture 2" descr="Seamless pattern sunflowers cartoon isolated on a vector">
            <a:extLst>
              <a:ext uri="{FF2B5EF4-FFF2-40B4-BE49-F238E27FC236}">
                <a16:creationId xmlns:a16="http://schemas.microsoft.com/office/drawing/2014/main" xmlns="" id="{CE6446F1-F2B0-46D9-9CA3-2AFC6D0AC3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0" t="17388" r="51123" b="64593"/>
          <a:stretch/>
        </p:blipFill>
        <p:spPr bwMode="auto">
          <a:xfrm>
            <a:off x="8524117" y="1565692"/>
            <a:ext cx="1524000" cy="140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4CC59EDF-ECE2-44D1-91A7-E29C2C375326}"/>
              </a:ext>
            </a:extLst>
          </p:cNvPr>
          <p:cNvSpPr txBox="1"/>
          <p:nvPr/>
        </p:nvSpPr>
        <p:spPr>
          <a:xfrm>
            <a:off x="8853545" y="1873132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</a:rPr>
              <a:t>17</a:t>
            </a:r>
            <a:endParaRPr lang="uk-UA" sz="4800" dirty="0">
              <a:solidFill>
                <a:schemeClr val="bg1"/>
              </a:solidFill>
            </a:endParaRPr>
          </a:p>
        </p:txBody>
      </p:sp>
      <p:pic>
        <p:nvPicPr>
          <p:cNvPr id="75" name="Picture 2" descr="Seamless pattern sunflowers cartoon isolated on a vector">
            <a:extLst>
              <a:ext uri="{FF2B5EF4-FFF2-40B4-BE49-F238E27FC236}">
                <a16:creationId xmlns:a16="http://schemas.microsoft.com/office/drawing/2014/main" xmlns="" id="{3DBEED42-1779-45CB-93C3-27AF7A53BD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0" t="17388" r="51123" b="64593"/>
          <a:stretch/>
        </p:blipFill>
        <p:spPr bwMode="auto">
          <a:xfrm>
            <a:off x="8524117" y="3057812"/>
            <a:ext cx="1524000" cy="140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DA8F7FDD-8ADC-46F5-81D2-3B94EA8C6396}"/>
              </a:ext>
            </a:extLst>
          </p:cNvPr>
          <p:cNvSpPr txBox="1"/>
          <p:nvPr/>
        </p:nvSpPr>
        <p:spPr>
          <a:xfrm>
            <a:off x="8853545" y="3365252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</a:rPr>
              <a:t>18</a:t>
            </a:r>
            <a:endParaRPr lang="uk-UA" sz="4800" dirty="0">
              <a:solidFill>
                <a:schemeClr val="bg1"/>
              </a:solidFill>
            </a:endParaRPr>
          </a:p>
        </p:txBody>
      </p:sp>
      <p:pic>
        <p:nvPicPr>
          <p:cNvPr id="77" name="Picture 2" descr="Seamless pattern sunflowers cartoon isolated on a vector">
            <a:extLst>
              <a:ext uri="{FF2B5EF4-FFF2-40B4-BE49-F238E27FC236}">
                <a16:creationId xmlns:a16="http://schemas.microsoft.com/office/drawing/2014/main" xmlns="" id="{8C65166D-0581-481E-AC3A-8F1079CF97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0" t="17388" r="51123" b="64593"/>
          <a:stretch/>
        </p:blipFill>
        <p:spPr bwMode="auto">
          <a:xfrm>
            <a:off x="8524117" y="4571455"/>
            <a:ext cx="1524000" cy="140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FD1E0F27-863F-4FAB-A0F3-3F0971996778}"/>
              </a:ext>
            </a:extLst>
          </p:cNvPr>
          <p:cNvSpPr txBox="1"/>
          <p:nvPr/>
        </p:nvSpPr>
        <p:spPr>
          <a:xfrm>
            <a:off x="8853545" y="4878895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</a:rPr>
              <a:t>19</a:t>
            </a:r>
            <a:endParaRPr lang="uk-UA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41611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1" grpId="0"/>
      <p:bldP spid="63" grpId="0"/>
      <p:bldP spid="67" grpId="0"/>
      <p:bldP spid="70" grpId="0"/>
      <p:bldP spid="72" grpId="0"/>
      <p:bldP spid="74" grpId="0"/>
      <p:bldP spid="76" grpId="0"/>
      <p:bldP spid="7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301262" y="611760"/>
            <a:ext cx="9542584" cy="72406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Математичний диктант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1" name="Прямокутник: округлені кути 5">
            <a:extLst>
              <a:ext uri="{FF2B5EF4-FFF2-40B4-BE49-F238E27FC236}">
                <a16:creationId xmlns="" xmlns:a16="http://schemas.microsoft.com/office/drawing/2014/main" id="{653465DA-CEA1-4115-84C2-262CE63E7611}"/>
              </a:ext>
            </a:extLst>
          </p:cNvPr>
          <p:cNvSpPr/>
          <p:nvPr/>
        </p:nvSpPr>
        <p:spPr>
          <a:xfrm>
            <a:off x="2528891" y="1512942"/>
            <a:ext cx="5727445" cy="7373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Суму чисел 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3, 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6, 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9, 9 і 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</a:t>
            </a: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Прямокутник: округлені кути 5">
            <a:extLst>
              <a:ext uri="{FF2B5EF4-FFF2-40B4-BE49-F238E27FC236}">
                <a16:creationId xmlns="" xmlns:a16="http://schemas.microsoft.com/office/drawing/2014/main" id="{E4D1C075-8CE9-4AA9-B44B-10B9F3E38358}"/>
              </a:ext>
            </a:extLst>
          </p:cNvPr>
          <p:cNvSpPr/>
          <p:nvPr/>
        </p:nvSpPr>
        <p:spPr>
          <a:xfrm>
            <a:off x="5348936" y="3703112"/>
            <a:ext cx="2241160" cy="550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8893" y="1512942"/>
            <a:ext cx="1676400" cy="73736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solidFill>
                  <a:srgbClr val="7030A0"/>
                </a:solidFill>
              </a:rPr>
              <a:t>Запиши</a:t>
            </a:r>
            <a:r>
              <a:rPr lang="uk-UA" sz="2400" b="1" dirty="0" smtClean="0">
                <a:solidFill>
                  <a:srgbClr val="7030A0"/>
                </a:solidFill>
              </a:rPr>
              <a:t>: 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8456" y="1557511"/>
            <a:ext cx="69924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11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92280" y="1557511"/>
            <a:ext cx="69924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13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134461" y="1557511"/>
            <a:ext cx="69924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15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982703" y="1539305"/>
            <a:ext cx="69924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17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75346" y="2377790"/>
            <a:ext cx="223453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11 </a:t>
            </a:r>
            <a:r>
              <a:rPr lang="uk-UA" sz="3200" b="1" dirty="0" smtClean="0">
                <a:solidFill>
                  <a:srgbClr val="FF0000"/>
                </a:solidFill>
              </a:rPr>
              <a:t>= </a:t>
            </a:r>
            <a:r>
              <a:rPr lang="uk-UA" sz="3200" b="1" dirty="0" smtClean="0">
                <a:solidFill>
                  <a:srgbClr val="FF0000"/>
                </a:solidFill>
              </a:rPr>
              <a:t>6 </a:t>
            </a:r>
            <a:r>
              <a:rPr lang="uk-UA" sz="3200" b="1" dirty="0" smtClean="0">
                <a:solidFill>
                  <a:srgbClr val="FF0000"/>
                </a:solidFill>
              </a:rPr>
              <a:t>+ _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08892" y="2377790"/>
            <a:ext cx="3294184" cy="77071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Додай невідомий доданок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75346" y="3011454"/>
            <a:ext cx="223453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13 </a:t>
            </a:r>
            <a:r>
              <a:rPr lang="uk-UA" sz="3200" b="1" dirty="0" smtClean="0">
                <a:solidFill>
                  <a:srgbClr val="FF0000"/>
                </a:solidFill>
              </a:rPr>
              <a:t>= </a:t>
            </a:r>
            <a:r>
              <a:rPr lang="uk-UA" sz="3200" b="1" dirty="0" smtClean="0">
                <a:solidFill>
                  <a:srgbClr val="FF0000"/>
                </a:solidFill>
              </a:rPr>
              <a:t>9 </a:t>
            </a:r>
            <a:r>
              <a:rPr lang="uk-UA" sz="3200" b="1" dirty="0" smtClean="0">
                <a:solidFill>
                  <a:srgbClr val="FF0000"/>
                </a:solidFill>
              </a:rPr>
              <a:t>+ _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27629" y="2377790"/>
            <a:ext cx="223453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15 </a:t>
            </a:r>
            <a:r>
              <a:rPr lang="uk-UA" sz="3200" b="1" dirty="0" smtClean="0">
                <a:solidFill>
                  <a:srgbClr val="FF0000"/>
                </a:solidFill>
              </a:rPr>
              <a:t>= </a:t>
            </a:r>
            <a:r>
              <a:rPr lang="uk-UA" sz="3200" b="1" dirty="0" smtClean="0">
                <a:solidFill>
                  <a:srgbClr val="FF0000"/>
                </a:solidFill>
              </a:rPr>
              <a:t>7 </a:t>
            </a:r>
            <a:r>
              <a:rPr lang="uk-UA" sz="3200" b="1" dirty="0" smtClean="0">
                <a:solidFill>
                  <a:srgbClr val="FF0000"/>
                </a:solidFill>
              </a:rPr>
              <a:t>+ _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22158" y="3011454"/>
            <a:ext cx="223453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17 </a:t>
            </a:r>
            <a:r>
              <a:rPr lang="uk-UA" sz="3200" b="1" dirty="0" smtClean="0">
                <a:solidFill>
                  <a:srgbClr val="FF0000"/>
                </a:solidFill>
              </a:rPr>
              <a:t>= </a:t>
            </a:r>
            <a:r>
              <a:rPr lang="uk-UA" sz="3200" b="1" dirty="0" smtClean="0">
                <a:solidFill>
                  <a:srgbClr val="FF0000"/>
                </a:solidFill>
              </a:rPr>
              <a:t>8 </a:t>
            </a:r>
            <a:r>
              <a:rPr lang="uk-UA" sz="3200" b="1" dirty="0" smtClean="0">
                <a:solidFill>
                  <a:srgbClr val="FF0000"/>
                </a:solidFill>
              </a:rPr>
              <a:t>+ _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08892" y="4187307"/>
            <a:ext cx="4443045" cy="138332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Склади дві рівності на додавання і дві на віднімання з числами </a:t>
            </a:r>
            <a:r>
              <a:rPr lang="uk-UA" sz="2800" b="1" dirty="0" smtClean="0">
                <a:solidFill>
                  <a:srgbClr val="FF0000"/>
                </a:solidFill>
              </a:rPr>
              <a:t>5, 12, 7</a:t>
            </a:r>
            <a:r>
              <a:rPr lang="uk-UA" sz="2800" b="1" dirty="0" smtClean="0">
                <a:solidFill>
                  <a:srgbClr val="7030A0"/>
                </a:solidFill>
              </a:rPr>
              <a:t>; </a:t>
            </a:r>
            <a:r>
              <a:rPr lang="uk-UA" sz="2800" b="1" dirty="0" smtClean="0">
                <a:solidFill>
                  <a:srgbClr val="0070C0"/>
                </a:solidFill>
              </a:rPr>
              <a:t>9, </a:t>
            </a:r>
            <a:r>
              <a:rPr lang="uk-UA" sz="2800" b="1" dirty="0" smtClean="0">
                <a:solidFill>
                  <a:srgbClr val="0070C0"/>
                </a:solidFill>
              </a:rPr>
              <a:t>17, 8.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23" name="Прямокутник: округлені кути 5">
            <a:extLst>
              <a:ext uri="{FF2B5EF4-FFF2-40B4-BE49-F238E27FC236}">
                <a16:creationId xmlns="" xmlns:a16="http://schemas.microsoft.com/office/drawing/2014/main" id="{E4D1C075-8CE9-4AA9-B44B-10B9F3E38358}"/>
              </a:ext>
            </a:extLst>
          </p:cNvPr>
          <p:cNvSpPr/>
          <p:nvPr/>
        </p:nvSpPr>
        <p:spPr>
          <a:xfrm>
            <a:off x="5389300" y="4317881"/>
            <a:ext cx="2241160" cy="550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Прямокутник: округлені кути 5">
            <a:extLst>
              <a:ext uri="{FF2B5EF4-FFF2-40B4-BE49-F238E27FC236}">
                <a16:creationId xmlns="" xmlns:a16="http://schemas.microsoft.com/office/drawing/2014/main" id="{E4D1C075-8CE9-4AA9-B44B-10B9F3E38358}"/>
              </a:ext>
            </a:extLst>
          </p:cNvPr>
          <p:cNvSpPr/>
          <p:nvPr/>
        </p:nvSpPr>
        <p:spPr>
          <a:xfrm>
            <a:off x="7844896" y="3738719"/>
            <a:ext cx="2241160" cy="550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+ 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Прямокутник: округлені кути 5">
            <a:extLst>
              <a:ext uri="{FF2B5EF4-FFF2-40B4-BE49-F238E27FC236}">
                <a16:creationId xmlns="" xmlns:a16="http://schemas.microsoft.com/office/drawing/2014/main" id="{E4D1C075-8CE9-4AA9-B44B-10B9F3E38358}"/>
              </a:ext>
            </a:extLst>
          </p:cNvPr>
          <p:cNvSpPr/>
          <p:nvPr/>
        </p:nvSpPr>
        <p:spPr>
          <a:xfrm>
            <a:off x="7844896" y="4376496"/>
            <a:ext cx="2241160" cy="550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+ 9 = 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Прямокутник: округлені кути 5">
            <a:extLst>
              <a:ext uri="{FF2B5EF4-FFF2-40B4-BE49-F238E27FC236}">
                <a16:creationId xmlns="" xmlns:a16="http://schemas.microsoft.com/office/drawing/2014/main" id="{E4D1C075-8CE9-4AA9-B44B-10B9F3E38358}"/>
              </a:ext>
            </a:extLst>
          </p:cNvPr>
          <p:cNvSpPr/>
          <p:nvPr/>
        </p:nvSpPr>
        <p:spPr>
          <a:xfrm>
            <a:off x="5407552" y="4961586"/>
            <a:ext cx="2241160" cy="550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Прямокутник: округлені кути 5">
            <a:extLst>
              <a:ext uri="{FF2B5EF4-FFF2-40B4-BE49-F238E27FC236}">
                <a16:creationId xmlns="" xmlns:a16="http://schemas.microsoft.com/office/drawing/2014/main" id="{E4D1C075-8CE9-4AA9-B44B-10B9F3E38358}"/>
              </a:ext>
            </a:extLst>
          </p:cNvPr>
          <p:cNvSpPr/>
          <p:nvPr/>
        </p:nvSpPr>
        <p:spPr>
          <a:xfrm>
            <a:off x="5404336" y="5573833"/>
            <a:ext cx="2241160" cy="550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Прямокутник: округлені кути 5">
            <a:extLst>
              <a:ext uri="{FF2B5EF4-FFF2-40B4-BE49-F238E27FC236}">
                <a16:creationId xmlns="" xmlns:a16="http://schemas.microsoft.com/office/drawing/2014/main" id="{E4D1C075-8CE9-4AA9-B44B-10B9F3E38358}"/>
              </a:ext>
            </a:extLst>
          </p:cNvPr>
          <p:cNvSpPr/>
          <p:nvPr/>
        </p:nvSpPr>
        <p:spPr>
          <a:xfrm>
            <a:off x="7893301" y="4961586"/>
            <a:ext cx="2241160" cy="550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- 9 = 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кутник: округлені кути 5">
            <a:extLst>
              <a:ext uri="{FF2B5EF4-FFF2-40B4-BE49-F238E27FC236}">
                <a16:creationId xmlns="" xmlns:a16="http://schemas.microsoft.com/office/drawing/2014/main" id="{E4D1C075-8CE9-4AA9-B44B-10B9F3E38358}"/>
              </a:ext>
            </a:extLst>
          </p:cNvPr>
          <p:cNvSpPr/>
          <p:nvPr/>
        </p:nvSpPr>
        <p:spPr>
          <a:xfrm>
            <a:off x="7915582" y="5570629"/>
            <a:ext cx="2241160" cy="550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9</a:t>
            </a: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785340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30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7994" y="494529"/>
            <a:ext cx="9663023" cy="7724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Поясни спосіб обчислення 12-7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2FB4C0D-91B0-4CDD-AA9F-7D52CC6E3DBB}"/>
              </a:ext>
            </a:extLst>
          </p:cNvPr>
          <p:cNvSpPr/>
          <p:nvPr/>
        </p:nvSpPr>
        <p:spPr>
          <a:xfrm>
            <a:off x="484094" y="1869141"/>
            <a:ext cx="793377" cy="7933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4E2CBBF2-8B3C-48C6-B0CF-513D51E6AFDE}"/>
              </a:ext>
            </a:extLst>
          </p:cNvPr>
          <p:cNvSpPr/>
          <p:nvPr/>
        </p:nvSpPr>
        <p:spPr>
          <a:xfrm>
            <a:off x="1336379" y="1869140"/>
            <a:ext cx="793377" cy="7933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D7FAA1C4-793B-456B-94B2-33D4EE565BE0}"/>
              </a:ext>
            </a:extLst>
          </p:cNvPr>
          <p:cNvSpPr/>
          <p:nvPr/>
        </p:nvSpPr>
        <p:spPr>
          <a:xfrm>
            <a:off x="2188664" y="1869139"/>
            <a:ext cx="793377" cy="7933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B9C28CAB-7E86-435C-AA53-B101F3115895}"/>
              </a:ext>
            </a:extLst>
          </p:cNvPr>
          <p:cNvSpPr/>
          <p:nvPr/>
        </p:nvSpPr>
        <p:spPr>
          <a:xfrm>
            <a:off x="3058077" y="1869133"/>
            <a:ext cx="793377" cy="7933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61E11E79-00C6-4EBB-91FF-56B9ABBE56F8}"/>
              </a:ext>
            </a:extLst>
          </p:cNvPr>
          <p:cNvSpPr/>
          <p:nvPr/>
        </p:nvSpPr>
        <p:spPr>
          <a:xfrm>
            <a:off x="3927490" y="1869133"/>
            <a:ext cx="793377" cy="7933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B6FD14D8-CB89-4266-8DBD-7360E2F6DDF5}"/>
              </a:ext>
            </a:extLst>
          </p:cNvPr>
          <p:cNvSpPr/>
          <p:nvPr/>
        </p:nvSpPr>
        <p:spPr>
          <a:xfrm>
            <a:off x="4803610" y="1869132"/>
            <a:ext cx="793377" cy="7933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AB753EDC-F3C3-40D1-BD2E-742A84CCE234}"/>
              </a:ext>
            </a:extLst>
          </p:cNvPr>
          <p:cNvSpPr/>
          <p:nvPr/>
        </p:nvSpPr>
        <p:spPr>
          <a:xfrm>
            <a:off x="5673023" y="1869132"/>
            <a:ext cx="793377" cy="7933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CA961A17-DC21-4491-B0EA-613CD64A1784}"/>
              </a:ext>
            </a:extLst>
          </p:cNvPr>
          <p:cNvSpPr/>
          <p:nvPr/>
        </p:nvSpPr>
        <p:spPr>
          <a:xfrm>
            <a:off x="6525308" y="1869131"/>
            <a:ext cx="793377" cy="7933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EFFD47AE-5AD9-4EB6-972D-FF3D7A35368F}"/>
              </a:ext>
            </a:extLst>
          </p:cNvPr>
          <p:cNvSpPr/>
          <p:nvPr/>
        </p:nvSpPr>
        <p:spPr>
          <a:xfrm>
            <a:off x="7377593" y="1869130"/>
            <a:ext cx="793377" cy="7933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F7193954-93A2-4C5D-B354-3DC82B24E403}"/>
              </a:ext>
            </a:extLst>
          </p:cNvPr>
          <p:cNvSpPr/>
          <p:nvPr/>
        </p:nvSpPr>
        <p:spPr>
          <a:xfrm>
            <a:off x="8270841" y="1869130"/>
            <a:ext cx="793377" cy="7933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4">
            <a:extLst>
              <a:ext uri="{FF2B5EF4-FFF2-40B4-BE49-F238E27FC236}">
                <a16:creationId xmlns:a16="http://schemas.microsoft.com/office/drawing/2014/main" xmlns="" id="{1640F725-D05B-41F7-91D7-1048BBEB9AB6}"/>
              </a:ext>
            </a:extLst>
          </p:cNvPr>
          <p:cNvSpPr/>
          <p:nvPr/>
        </p:nvSpPr>
        <p:spPr>
          <a:xfrm>
            <a:off x="349624" y="1613647"/>
            <a:ext cx="8875058" cy="1317812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0A9C177D-933B-4DF9-8D06-DAF1B1FCE55A}"/>
              </a:ext>
            </a:extLst>
          </p:cNvPr>
          <p:cNvSpPr/>
          <p:nvPr/>
        </p:nvSpPr>
        <p:spPr>
          <a:xfrm>
            <a:off x="9572015" y="1869129"/>
            <a:ext cx="793377" cy="793377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E622829-F014-4D6F-AB43-28A64820EE3F}"/>
              </a:ext>
            </a:extLst>
          </p:cNvPr>
          <p:cNvSpPr txBox="1"/>
          <p:nvPr/>
        </p:nvSpPr>
        <p:spPr>
          <a:xfrm>
            <a:off x="792678" y="3182242"/>
            <a:ext cx="2978847" cy="70788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7030A0"/>
                </a:solidFill>
              </a:rPr>
              <a:t>12 = 10 + 2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70E649E-39F6-47D2-AE47-D7DCEF9B2EEF}"/>
              </a:ext>
            </a:extLst>
          </p:cNvPr>
          <p:cNvSpPr txBox="1"/>
          <p:nvPr/>
        </p:nvSpPr>
        <p:spPr>
          <a:xfrm>
            <a:off x="804714" y="4011021"/>
            <a:ext cx="2400802" cy="70788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7030A0"/>
                </a:solidFill>
              </a:rPr>
              <a:t>10 – 7 = 3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BAD9041-90E9-4732-9DB9-424171DA550B}"/>
              </a:ext>
            </a:extLst>
          </p:cNvPr>
          <p:cNvSpPr txBox="1"/>
          <p:nvPr/>
        </p:nvSpPr>
        <p:spPr>
          <a:xfrm>
            <a:off x="775449" y="4910714"/>
            <a:ext cx="2218065" cy="70788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7030A0"/>
                </a:solidFill>
              </a:rPr>
              <a:t>3 + 2 = 5</a:t>
            </a:r>
            <a:endParaRPr lang="ru-RU" sz="4000" b="1" dirty="0">
              <a:solidFill>
                <a:srgbClr val="7030A0"/>
              </a:solidFill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922BCBA3-D503-4834-9E3B-F1ADEF25A4AC}"/>
              </a:ext>
            </a:extLst>
          </p:cNvPr>
          <p:cNvCxnSpPr>
            <a:cxnSpLocks/>
          </p:cNvCxnSpPr>
          <p:nvPr/>
        </p:nvCxnSpPr>
        <p:spPr>
          <a:xfrm flipH="1">
            <a:off x="1187994" y="1713065"/>
            <a:ext cx="1092919" cy="1143205"/>
          </a:xfrm>
          <a:prstGeom prst="line">
            <a:avLst/>
          </a:prstGeom>
          <a:ln w="381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3B6DFBA6-7FF0-4925-AF5C-E8AFEFCBD11D}"/>
              </a:ext>
            </a:extLst>
          </p:cNvPr>
          <p:cNvCxnSpPr>
            <a:cxnSpLocks/>
          </p:cNvCxnSpPr>
          <p:nvPr/>
        </p:nvCxnSpPr>
        <p:spPr>
          <a:xfrm flipH="1">
            <a:off x="349624" y="1713066"/>
            <a:ext cx="1092919" cy="1143205"/>
          </a:xfrm>
          <a:prstGeom prst="line">
            <a:avLst/>
          </a:prstGeom>
          <a:ln w="381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9946EB18-AC17-4316-BFF1-5BF21A5F2E76}"/>
              </a:ext>
            </a:extLst>
          </p:cNvPr>
          <p:cNvSpPr/>
          <p:nvPr/>
        </p:nvSpPr>
        <p:spPr>
          <a:xfrm>
            <a:off x="10851017" y="1869129"/>
            <a:ext cx="793377" cy="793377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86889710-D2EF-40A3-83FD-D768E4C53937}"/>
              </a:ext>
            </a:extLst>
          </p:cNvPr>
          <p:cNvCxnSpPr>
            <a:cxnSpLocks/>
          </p:cNvCxnSpPr>
          <p:nvPr/>
        </p:nvCxnSpPr>
        <p:spPr>
          <a:xfrm flipH="1">
            <a:off x="2025992" y="1720161"/>
            <a:ext cx="1092919" cy="1143205"/>
          </a:xfrm>
          <a:prstGeom prst="line">
            <a:avLst/>
          </a:prstGeom>
          <a:ln w="381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2FA1BE1D-2EC6-4C72-A5B9-1808398D8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7556" y="4341525"/>
            <a:ext cx="2056838" cy="2160544"/>
          </a:xfrm>
          <a:prstGeom prst="rect">
            <a:avLst/>
          </a:prstGeom>
        </p:spPr>
      </p:pic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xmlns="" id="{B46A2A9D-9B93-43C7-80E7-C9CD3BDD3B04}"/>
              </a:ext>
            </a:extLst>
          </p:cNvPr>
          <p:cNvCxnSpPr>
            <a:cxnSpLocks/>
          </p:cNvCxnSpPr>
          <p:nvPr/>
        </p:nvCxnSpPr>
        <p:spPr>
          <a:xfrm flipH="1">
            <a:off x="2921419" y="1686614"/>
            <a:ext cx="1092919" cy="1143205"/>
          </a:xfrm>
          <a:prstGeom prst="line">
            <a:avLst/>
          </a:prstGeom>
          <a:ln w="381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D0BDF3A2-DB46-45C1-A3D6-63E916166330}"/>
              </a:ext>
            </a:extLst>
          </p:cNvPr>
          <p:cNvCxnSpPr>
            <a:cxnSpLocks/>
          </p:cNvCxnSpPr>
          <p:nvPr/>
        </p:nvCxnSpPr>
        <p:spPr>
          <a:xfrm flipH="1">
            <a:off x="3771525" y="1727115"/>
            <a:ext cx="1092919" cy="1143205"/>
          </a:xfrm>
          <a:prstGeom prst="line">
            <a:avLst/>
          </a:prstGeom>
          <a:ln w="381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0DBE0F0F-4748-456D-8415-88CA9C866F31}"/>
              </a:ext>
            </a:extLst>
          </p:cNvPr>
          <p:cNvCxnSpPr>
            <a:cxnSpLocks/>
          </p:cNvCxnSpPr>
          <p:nvPr/>
        </p:nvCxnSpPr>
        <p:spPr>
          <a:xfrm flipH="1">
            <a:off x="4624617" y="1727115"/>
            <a:ext cx="1092919" cy="1143205"/>
          </a:xfrm>
          <a:prstGeom prst="line">
            <a:avLst/>
          </a:prstGeom>
          <a:ln w="381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xmlns="" id="{37F54074-09DC-4A57-8941-A465A62C7B18}"/>
              </a:ext>
            </a:extLst>
          </p:cNvPr>
          <p:cNvCxnSpPr>
            <a:cxnSpLocks/>
          </p:cNvCxnSpPr>
          <p:nvPr/>
        </p:nvCxnSpPr>
        <p:spPr>
          <a:xfrm flipH="1">
            <a:off x="5511511" y="1713064"/>
            <a:ext cx="1092919" cy="1143205"/>
          </a:xfrm>
          <a:prstGeom prst="line">
            <a:avLst/>
          </a:prstGeom>
          <a:ln w="381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Левая фигурная скобка 1">
            <a:extLst>
              <a:ext uri="{FF2B5EF4-FFF2-40B4-BE49-F238E27FC236}">
                <a16:creationId xmlns:a16="http://schemas.microsoft.com/office/drawing/2014/main" xmlns="" id="{3202DA39-EDAB-437A-AA4B-D2C1345E827D}"/>
              </a:ext>
            </a:extLst>
          </p:cNvPr>
          <p:cNvSpPr/>
          <p:nvPr/>
        </p:nvSpPr>
        <p:spPr>
          <a:xfrm rot="16200000">
            <a:off x="8942511" y="513141"/>
            <a:ext cx="485775" cy="5320179"/>
          </a:xfrm>
          <a:prstGeom prst="leftBrace">
            <a:avLst>
              <a:gd name="adj1" fmla="val 89470"/>
              <a:gd name="adj2" fmla="val 49703"/>
            </a:avLst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004D48F7-0C81-4042-BA86-56E0A3A2F5AB}"/>
              </a:ext>
            </a:extLst>
          </p:cNvPr>
          <p:cNvSpPr txBox="1"/>
          <p:nvPr/>
        </p:nvSpPr>
        <p:spPr>
          <a:xfrm>
            <a:off x="8234326" y="3505711"/>
            <a:ext cx="2072868" cy="70788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7030A0"/>
                </a:solidFill>
              </a:rPr>
              <a:t>3 + 2 = 5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EE622829-F014-4D6F-AB43-28A64820EE3F}"/>
              </a:ext>
            </a:extLst>
          </p:cNvPr>
          <p:cNvSpPr txBox="1"/>
          <p:nvPr/>
        </p:nvSpPr>
        <p:spPr>
          <a:xfrm>
            <a:off x="3427720" y="4011021"/>
            <a:ext cx="4526458" cy="19389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12 – це 1 десяток і 2 одиниці. </a:t>
            </a:r>
            <a:endParaRPr lang="uk-UA" sz="2400" b="1" dirty="0" smtClean="0">
              <a:solidFill>
                <a:schemeClr val="bg1"/>
              </a:solidFill>
            </a:endParaRPr>
          </a:p>
          <a:p>
            <a:r>
              <a:rPr lang="uk-UA" sz="2400" b="1" dirty="0" smtClean="0">
                <a:solidFill>
                  <a:schemeClr val="bg1"/>
                </a:solidFill>
              </a:rPr>
              <a:t>7 </a:t>
            </a:r>
            <a:r>
              <a:rPr lang="uk-UA" sz="2400" b="1" dirty="0" smtClean="0">
                <a:solidFill>
                  <a:schemeClr val="bg1"/>
                </a:solidFill>
              </a:rPr>
              <a:t>одиниць відніму від 1 десятка: буде 3 одиниці. </a:t>
            </a:r>
            <a:endParaRPr lang="uk-UA" sz="2400" b="1" dirty="0" smtClean="0">
              <a:solidFill>
                <a:schemeClr val="bg1"/>
              </a:solidFill>
            </a:endParaRPr>
          </a:p>
          <a:p>
            <a:r>
              <a:rPr lang="uk-UA" sz="2400" b="1" dirty="0" smtClean="0">
                <a:solidFill>
                  <a:schemeClr val="bg1"/>
                </a:solidFill>
              </a:rPr>
              <a:t>До </a:t>
            </a:r>
            <a:r>
              <a:rPr lang="uk-UA" sz="2400" b="1" dirty="0" smtClean="0">
                <a:solidFill>
                  <a:schemeClr val="bg1"/>
                </a:solidFill>
              </a:rPr>
              <a:t>3 додам 2, буде 5. </a:t>
            </a:r>
            <a:endParaRPr lang="uk-UA" sz="2400" b="1" dirty="0" smtClean="0">
              <a:solidFill>
                <a:schemeClr val="bg1"/>
              </a:solidFill>
            </a:endParaRPr>
          </a:p>
          <a:p>
            <a:r>
              <a:rPr lang="uk-UA" sz="2400" b="1" dirty="0" smtClean="0">
                <a:solidFill>
                  <a:schemeClr val="bg1"/>
                </a:solidFill>
              </a:rPr>
              <a:t>Отже</a:t>
            </a:r>
            <a:r>
              <a:rPr lang="uk-UA" sz="2400" b="1" dirty="0" smtClean="0">
                <a:solidFill>
                  <a:schemeClr val="bg1"/>
                </a:solidFill>
              </a:rPr>
              <a:t>, 12 – 7 = 5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31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10966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9" grpId="0" animBg="1"/>
      <p:bldP spid="2" grpId="0" animBg="1"/>
      <p:bldP spid="36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4ACAE9FB-F2B0-4118-A51C-3106D61924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" t="6480" r="64935" b="69220"/>
          <a:stretch/>
        </p:blipFill>
        <p:spPr>
          <a:xfrm>
            <a:off x="922483" y="1677556"/>
            <a:ext cx="8280000" cy="3276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875" y="1415343"/>
            <a:ext cx="1646595" cy="2786545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D8EADDDC-569E-4534-B091-9F401B5E915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88" t="2056" r="24039" b="89795"/>
          <a:stretch/>
        </p:blipFill>
        <p:spPr>
          <a:xfrm>
            <a:off x="5700270" y="3486977"/>
            <a:ext cx="555762" cy="45268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3055DDC-067F-4903-8052-14F7EBEB096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2" t="10718" r="84834" b="82891"/>
          <a:stretch/>
        </p:blipFill>
        <p:spPr>
          <a:xfrm>
            <a:off x="6178177" y="2756205"/>
            <a:ext cx="394062" cy="35505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EE456CBB-9225-450B-84A4-449DEF24205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4" t="2056" r="67763" b="89795"/>
          <a:stretch/>
        </p:blipFill>
        <p:spPr>
          <a:xfrm>
            <a:off x="3041488" y="2746288"/>
            <a:ext cx="555762" cy="45268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8C1ED0D4-B88A-4925-ACE0-48747C2CBEF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7695923" y="2777506"/>
            <a:ext cx="394062" cy="35505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6DBB27A7-C31C-436C-8AD4-FA34A4DAADA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6" t="2056" r="41111" b="89795"/>
          <a:stretch/>
        </p:blipFill>
        <p:spPr>
          <a:xfrm>
            <a:off x="3077420" y="3493312"/>
            <a:ext cx="555762" cy="45268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5204E2F-E51F-428A-B267-34E45E79645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2" t="10718" r="84834" b="82891"/>
          <a:stretch/>
        </p:blipFill>
        <p:spPr>
          <a:xfrm>
            <a:off x="2764538" y="3516970"/>
            <a:ext cx="394062" cy="35505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52EE7E1A-0B77-43CF-AD1F-A424D6C6863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3095911" y="1990730"/>
            <a:ext cx="555762" cy="45268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BFBF5D4-BBB3-48BB-BF7D-A17BA966FBB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763607" y="2027956"/>
            <a:ext cx="394062" cy="35505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EA8E56AC-C8EB-4EE6-A5B1-91BA4895493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0" t="2056" r="58727" b="89795"/>
          <a:stretch/>
        </p:blipFill>
        <p:spPr>
          <a:xfrm>
            <a:off x="6851858" y="2001723"/>
            <a:ext cx="555762" cy="45268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925ACF69-93EA-4C0A-B971-E8F7F6498E1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763607" y="2754786"/>
            <a:ext cx="394062" cy="355057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EA5E6304-C029-4D77-AFAF-2818596D437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037341" y="2006878"/>
            <a:ext cx="394062" cy="355057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EA7F3144-0F3B-4E42-8A69-4B5242253FD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6" t="1008" r="67394" b="90301"/>
          <a:stretch/>
        </p:blipFill>
        <p:spPr>
          <a:xfrm>
            <a:off x="8421710" y="1916222"/>
            <a:ext cx="506080" cy="482776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9E4C601A-F167-424C-AA11-7EDE413ED93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3" t="2056" r="50144" b="89795"/>
          <a:stretch/>
        </p:blipFill>
        <p:spPr>
          <a:xfrm>
            <a:off x="2323474" y="2003664"/>
            <a:ext cx="555762" cy="452689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1BBA2C75-9ED2-4678-90D0-FE1EB5AD0EC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0" t="24294" r="77461" b="67903"/>
          <a:stretch/>
        </p:blipFill>
        <p:spPr>
          <a:xfrm>
            <a:off x="1316976" y="1999601"/>
            <a:ext cx="801291" cy="447534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xmlns="" id="{A6688C06-8681-4957-9D15-28B3E1CA978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t="576" r="74858" b="90037"/>
          <a:stretch/>
        </p:blipFill>
        <p:spPr>
          <a:xfrm>
            <a:off x="7979362" y="2649310"/>
            <a:ext cx="690484" cy="552012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173D1DD9-FDB5-4A17-BA4B-DED977CE6F6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2" t="10718" r="84834" b="82891"/>
          <a:stretch/>
        </p:blipFill>
        <p:spPr>
          <a:xfrm>
            <a:off x="6192632" y="3504038"/>
            <a:ext cx="394062" cy="355057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xmlns="" id="{C6188411-4AF3-4CBA-B0D5-D8ADE903E39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98" t="2056" r="14829" b="89795"/>
          <a:stretch/>
        </p:blipFill>
        <p:spPr>
          <a:xfrm>
            <a:off x="2314742" y="2738844"/>
            <a:ext cx="555762" cy="452689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5AD1A988-5CEC-4013-9103-9C00B340654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6" t="2056" r="41111" b="89795"/>
          <a:stretch/>
        </p:blipFill>
        <p:spPr>
          <a:xfrm>
            <a:off x="6486835" y="2730938"/>
            <a:ext cx="555762" cy="452689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5239425C-21CC-445B-860F-A21FB8EC3A4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3" t="2056" r="50144" b="89795"/>
          <a:stretch/>
        </p:blipFill>
        <p:spPr>
          <a:xfrm>
            <a:off x="7594307" y="2006878"/>
            <a:ext cx="555762" cy="452689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0210C048-B56C-4A3E-99D5-BFDDCFF9D9B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6545461" y="3408647"/>
            <a:ext cx="455016" cy="567661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:a16="http://schemas.microsoft.com/office/drawing/2014/main" xmlns="" id="{BB4C9E68-C95A-488E-ADBA-D9BD0BA96B6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2347106" y="3486978"/>
            <a:ext cx="555762" cy="452689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:a16="http://schemas.microsoft.com/office/drawing/2014/main" xmlns="" id="{84FCED36-A24C-4306-A70D-70ACEFDFEB3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3" t="2056" r="50144" b="89795"/>
          <a:stretch/>
        </p:blipFill>
        <p:spPr>
          <a:xfrm>
            <a:off x="5730582" y="2742058"/>
            <a:ext cx="555762" cy="452689"/>
          </a:xfrm>
          <a:prstGeom prst="rect">
            <a:avLst/>
          </a:prstGeom>
        </p:spPr>
      </p:pic>
      <p:pic>
        <p:nvPicPr>
          <p:cNvPr id="131" name="Рисунок 130">
            <a:extLst>
              <a:ext uri="{FF2B5EF4-FFF2-40B4-BE49-F238E27FC236}">
                <a16:creationId xmlns:a16="http://schemas.microsoft.com/office/drawing/2014/main" xmlns="" id="{59AF90F6-CDB0-46BD-98C4-217631CCA4C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3" t="2056" r="50144" b="89795"/>
          <a:stretch/>
        </p:blipFill>
        <p:spPr>
          <a:xfrm>
            <a:off x="7968879" y="3485037"/>
            <a:ext cx="555762" cy="452689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ABE55E5E-EA85-4560-93D4-1A6F57824D0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2021401" y="2001203"/>
            <a:ext cx="394062" cy="355057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9B16B2FD-42D6-4960-B273-FD0DCBC2E6F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0" t="24294" r="77461" b="67903"/>
          <a:stretch/>
        </p:blipFill>
        <p:spPr>
          <a:xfrm>
            <a:off x="1266179" y="2743999"/>
            <a:ext cx="801291" cy="447534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65ECCD83-949B-436C-BD29-4851C1B3DEF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2027893" y="2737401"/>
            <a:ext cx="394062" cy="355057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BAC9EE86-E587-4DED-B1D8-75FC775BB560}"/>
              </a:ext>
            </a:extLst>
          </p:cNvPr>
          <p:cNvGrpSpPr/>
          <p:nvPr/>
        </p:nvGrpSpPr>
        <p:grpSpPr>
          <a:xfrm>
            <a:off x="1351226" y="3410669"/>
            <a:ext cx="767041" cy="567661"/>
            <a:chOff x="651423" y="3811296"/>
            <a:chExt cx="767041" cy="567661"/>
          </a:xfrm>
        </p:grpSpPr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xmlns="" id="{BCDA03F6-B445-4029-8062-52002F120E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651423" y="3811296"/>
              <a:ext cx="455016" cy="567661"/>
            </a:xfrm>
            <a:prstGeom prst="rect">
              <a:avLst/>
            </a:prstGeom>
          </p:spPr>
        </p:pic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xmlns="" id="{CC4C6006-7246-4FB9-9DAB-872D215413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963448" y="3811296"/>
              <a:ext cx="455016" cy="567661"/>
            </a:xfrm>
            <a:prstGeom prst="rect">
              <a:avLst/>
            </a:prstGeom>
          </p:spPr>
        </p:pic>
      </p:grpSp>
      <p:pic>
        <p:nvPicPr>
          <p:cNvPr id="81" name="Рисунок 80">
            <a:extLst>
              <a:ext uri="{FF2B5EF4-FFF2-40B4-BE49-F238E27FC236}">
                <a16:creationId xmlns:a16="http://schemas.microsoft.com/office/drawing/2014/main" xmlns="" id="{5B586408-4B67-40BE-A7D1-FE623B097C9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2019469" y="3473452"/>
            <a:ext cx="394062" cy="355057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5623253F-E3C0-469B-A968-DF2C9FB2B1B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504123" y="3516891"/>
            <a:ext cx="394062" cy="355057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25880403-191C-4464-905E-34122082DC8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22" t="1326" r="1170" b="89157"/>
          <a:stretch/>
        </p:blipFill>
        <p:spPr>
          <a:xfrm>
            <a:off x="3835721" y="3439361"/>
            <a:ext cx="950723" cy="547922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D5E88BCA-41FF-4BD5-B572-233EF079E1E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0" t="24294" r="77461" b="67903"/>
          <a:stretch/>
        </p:blipFill>
        <p:spPr>
          <a:xfrm>
            <a:off x="5823792" y="2006878"/>
            <a:ext cx="801291" cy="447534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768747D9-3487-4F65-B38E-E8BB0B19BC4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6544398" y="2006878"/>
            <a:ext cx="394062" cy="355057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E54E554F-CA28-471D-AE71-AFBCB73E47B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7301861" y="2006878"/>
            <a:ext cx="394062" cy="355057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47E8B6F2-E652-41C2-B473-5F747F10A21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6927235" y="2752844"/>
            <a:ext cx="394062" cy="355057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CA0CA894-2979-40AF-9ADB-50D90E78017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98" t="2056" r="14829" b="89795"/>
          <a:stretch/>
        </p:blipFill>
        <p:spPr>
          <a:xfrm>
            <a:off x="7243088" y="2744346"/>
            <a:ext cx="555762" cy="452689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xmlns="" id="{8CDACFDA-8DD3-40F1-B2D6-5D4258B4F36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6917922" y="3488173"/>
            <a:ext cx="394062" cy="355057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xmlns="" id="{B748C651-A26C-4275-A95B-017CD8BA280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7270965" y="3485037"/>
            <a:ext cx="555762" cy="452689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xmlns="" id="{4153F659-B0CB-46F8-B02A-570348E8270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7663840" y="3497199"/>
            <a:ext cx="394062" cy="355057"/>
          </a:xfrm>
          <a:prstGeom prst="rect">
            <a:avLst/>
          </a:prstGeom>
        </p:spPr>
      </p:pic>
      <p:sp>
        <p:nvSpPr>
          <p:cNvPr id="66" name="Прямоугольник 65"/>
          <p:cNvSpPr/>
          <p:nvPr/>
        </p:nvSpPr>
        <p:spPr>
          <a:xfrm>
            <a:off x="886464" y="504092"/>
            <a:ext cx="10203567" cy="70978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Виконай віднімання зручним для тебе способом</a:t>
            </a:r>
          </a:p>
        </p:txBody>
      </p:sp>
      <p:sp>
        <p:nvSpPr>
          <p:cNvPr id="75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31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91887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32068" y="494527"/>
            <a:ext cx="10277799" cy="111272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Прочитай задачу. </a:t>
            </a:r>
            <a:r>
              <a:rPr lang="ru-RU" sz="3200" b="1" dirty="0" err="1" smtClean="0">
                <a:solidFill>
                  <a:schemeClr val="bg1"/>
                </a:solidFill>
              </a:rPr>
              <a:t>Чи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можна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відразу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відповісти</a:t>
            </a:r>
            <a:r>
              <a:rPr lang="ru-RU" sz="3200" b="1" dirty="0" smtClean="0">
                <a:solidFill>
                  <a:schemeClr val="bg1"/>
                </a:solidFill>
              </a:rPr>
              <a:t> на </a:t>
            </a:r>
            <a:r>
              <a:rPr lang="ru-RU" sz="3200" b="1" dirty="0" err="1" smtClean="0">
                <a:solidFill>
                  <a:schemeClr val="bg1"/>
                </a:solidFill>
              </a:rPr>
              <a:t>запитання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задачі</a:t>
            </a:r>
            <a:r>
              <a:rPr lang="ru-RU" sz="3200" b="1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47D0732-F5B0-4FB9-B0FE-6DAF7C1326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" t="620" r="70321" b="62213"/>
          <a:stretch/>
        </p:blipFill>
        <p:spPr>
          <a:xfrm>
            <a:off x="684000" y="1764000"/>
            <a:ext cx="6228000" cy="446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A2076DD-4D61-4B5D-BE9B-F922EC19D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942" y="1590205"/>
            <a:ext cx="2705164" cy="138136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86239EA6-31B3-47F6-9B56-5FE0810814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974656" y="4820605"/>
            <a:ext cx="372933" cy="24481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CA3638FD-F2FA-4FEA-8D44-5C63D98247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2716659" y="4138086"/>
            <a:ext cx="372933" cy="24481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5567639-3CE9-4BD9-B039-B931A1BCF58B}"/>
              </a:ext>
            </a:extLst>
          </p:cNvPr>
          <p:cNvSpPr txBox="1"/>
          <p:nvPr/>
        </p:nvSpPr>
        <p:spPr>
          <a:xfrm>
            <a:off x="3313652" y="3921643"/>
            <a:ext cx="809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Monotype Corsiva" panose="03010101010201010101" pitchFamily="66" charset="0"/>
              </a:rPr>
              <a:t>(</a:t>
            </a:r>
            <a:r>
              <a:rPr lang="uk-UA" sz="3600" dirty="0" smtClean="0">
                <a:latin typeface="Monotype Corsiva" panose="03010101010201010101" pitchFamily="66" charset="0"/>
              </a:rPr>
              <a:t>к.)</a:t>
            </a:r>
            <a:endParaRPr lang="uk-UA" sz="3600" dirty="0">
              <a:latin typeface="Monotype Corsiva" panose="03010101010201010101" pitchFamily="66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F6E863E-7C85-4BA0-AEDA-4C5106583D2C}"/>
              </a:ext>
            </a:extLst>
          </p:cNvPr>
          <p:cNvSpPr txBox="1"/>
          <p:nvPr/>
        </p:nvSpPr>
        <p:spPr>
          <a:xfrm>
            <a:off x="864510" y="5271130"/>
            <a:ext cx="6160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Відповідь: всього </a:t>
            </a:r>
            <a:r>
              <a:rPr lang="uk-UA" sz="3600" dirty="0" smtClean="0">
                <a:latin typeface="Monotype Corsiva" panose="03010101010201010101" pitchFamily="66" charset="0"/>
              </a:rPr>
              <a:t> 11 </a:t>
            </a:r>
            <a:r>
              <a:rPr lang="uk-UA" sz="3600" dirty="0" err="1" smtClean="0">
                <a:latin typeface="Monotype Corsiva" panose="03010101010201010101" pitchFamily="66" charset="0"/>
              </a:rPr>
              <a:t>гусей</a:t>
            </a:r>
            <a:r>
              <a:rPr lang="uk-UA" sz="3600" dirty="0" smtClean="0">
                <a:latin typeface="Monotype Corsiva" panose="03010101010201010101" pitchFamily="66" charset="0"/>
              </a:rPr>
              <a:t> і качок</a:t>
            </a:r>
            <a:r>
              <a:rPr lang="uk-UA" sz="3600" dirty="0">
                <a:latin typeface="Monotype Corsiva" panose="03010101010201010101" pitchFamily="66" charset="0"/>
              </a:rPr>
              <a:t>.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158A2120-B6E2-4C75-AADB-6C9B88001D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29A88D09-0357-48CC-B348-2CB67C27244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EABED539-09C5-488F-B198-FB69E8AB16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B013BE5C-B52A-4F5B-8B89-7952786A51C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E9E92336-2629-493D-9301-ECA049EC21D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9669B4B7-5A1D-493C-8D47-A7E57046EAB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AEC967A1-53D5-4102-8E1D-46083584131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6DD503D7-DD9C-4769-BAD0-B8BFEAB1DED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2F8292A9-6640-4257-A3B0-B08DC932A12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707B1E59-E738-4026-A128-9D9CBB0936B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CD379AED-1EB4-477D-9BE2-063A2A6B55A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720471" y="1997834"/>
            <a:ext cx="455016" cy="56766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DCD2CD4A-72CA-4719-8E7E-24F6AAF9AF9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5042536" y="2009724"/>
            <a:ext cx="420821" cy="53459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2F11C01-0A82-4D0B-9074-AA7797A091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4" t="2056" r="67763" b="89795"/>
          <a:stretch/>
        </p:blipFill>
        <p:spPr>
          <a:xfrm>
            <a:off x="2288124" y="4057460"/>
            <a:ext cx="470897" cy="383563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445119A4-98F1-414E-AED0-C6E6D6B62E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2759021" y="4816685"/>
            <a:ext cx="372933" cy="24481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9508949C-59CB-4FD5-8AAF-B1026A40A29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3063263" y="4028632"/>
            <a:ext cx="356562" cy="452965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572ECD14-42BE-412B-80EA-6F86ADA24BE8}"/>
              </a:ext>
            </a:extLst>
          </p:cNvPr>
          <p:cNvSpPr txBox="1"/>
          <p:nvPr/>
        </p:nvSpPr>
        <p:spPr>
          <a:xfrm>
            <a:off x="3641928" y="4624799"/>
            <a:ext cx="1504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Monotype Corsiva" panose="03010101010201010101" pitchFamily="66" charset="0"/>
              </a:rPr>
              <a:t>(</a:t>
            </a:r>
            <a:r>
              <a:rPr lang="uk-UA" sz="3600" dirty="0" smtClean="0">
                <a:latin typeface="Monotype Corsiva" panose="03010101010201010101" pitchFamily="66" charset="0"/>
              </a:rPr>
              <a:t>к. і г.)</a:t>
            </a:r>
            <a:endParaRPr lang="uk-UA" sz="3600" dirty="0">
              <a:latin typeface="Monotype Corsiva" panose="03010101010201010101" pitchFamily="66" charset="0"/>
            </a:endParaRPr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20D1B931-3A2D-4C0D-ABE4-5561074FEA2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042702" y="4044687"/>
            <a:ext cx="385535" cy="480978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A6DDF55D-7A36-4D07-BDBB-B000F9A08302}"/>
              </a:ext>
            </a:extLst>
          </p:cNvPr>
          <p:cNvSpPr txBox="1"/>
          <p:nvPr/>
        </p:nvSpPr>
        <p:spPr>
          <a:xfrm flipH="1">
            <a:off x="1390812" y="3922788"/>
            <a:ext cx="144735" cy="485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Monotype Corsiva" panose="03010101010201010101" pitchFamily="66" charset="0"/>
              </a:rPr>
              <a:t>)</a:t>
            </a:r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1455D3AC-7CC4-49FC-8B4A-F8DF0A921D9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011856" y="4702674"/>
            <a:ext cx="385535" cy="480978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64B6BE4-AC40-4771-9A07-78E4CEF981E0}"/>
              </a:ext>
            </a:extLst>
          </p:cNvPr>
          <p:cNvSpPr txBox="1"/>
          <p:nvPr/>
        </p:nvSpPr>
        <p:spPr>
          <a:xfrm>
            <a:off x="1356002" y="4580868"/>
            <a:ext cx="172967" cy="27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Monotype Corsiva" panose="03010101010201010101" pitchFamily="66" charset="0"/>
              </a:rPr>
              <a:t>)</a:t>
            </a:r>
          </a:p>
        </p:txBody>
      </p:sp>
      <p:sp>
        <p:nvSpPr>
          <p:cNvPr id="42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3" name="Прямоугольник: скругленные углы 7">
            <a:extLst>
              <a:ext uri="{FF2B5EF4-FFF2-40B4-BE49-F238E27FC236}">
                <a16:creationId xmlns:a16="http://schemas.microsoft.com/office/drawing/2014/main" xmlns="" id="{20F3DC87-8650-411D-8F0A-74E162DE7613}"/>
              </a:ext>
            </a:extLst>
          </p:cNvPr>
          <p:cNvSpPr/>
          <p:nvPr/>
        </p:nvSpPr>
        <p:spPr>
          <a:xfrm>
            <a:off x="6867830" y="2514920"/>
            <a:ext cx="4821066" cy="172563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У ставку плавало </a:t>
            </a:r>
            <a:r>
              <a:rPr lang="uk-UA" sz="2800" dirty="0" smtClean="0">
                <a:solidFill>
                  <a:srgbClr val="FFFF00"/>
                </a:solidFill>
              </a:rPr>
              <a:t>4 </a:t>
            </a:r>
            <a:r>
              <a:rPr lang="uk-UA" sz="2800" dirty="0" err="1" smtClean="0">
                <a:solidFill>
                  <a:srgbClr val="FFFF00"/>
                </a:solidFill>
              </a:rPr>
              <a:t>гусей</a:t>
            </a:r>
            <a:r>
              <a:rPr lang="uk-UA" sz="2800" dirty="0" smtClean="0"/>
              <a:t>, </a:t>
            </a:r>
            <a:r>
              <a:rPr lang="uk-UA" sz="2800" dirty="0"/>
              <a:t>а </a:t>
            </a:r>
            <a:r>
              <a:rPr lang="uk-UA" sz="2800" dirty="0" smtClean="0">
                <a:solidFill>
                  <a:srgbClr val="FFFF00"/>
                </a:solidFill>
              </a:rPr>
              <a:t>качок </a:t>
            </a:r>
            <a:r>
              <a:rPr lang="uk-UA" sz="2800" dirty="0">
                <a:solidFill>
                  <a:srgbClr val="FFFF00"/>
                </a:solidFill>
              </a:rPr>
              <a:t>на 3 </a:t>
            </a:r>
            <a:r>
              <a:rPr lang="uk-UA" sz="2800" dirty="0" smtClean="0">
                <a:solidFill>
                  <a:srgbClr val="FFFF00"/>
                </a:solidFill>
              </a:rPr>
              <a:t>більше</a:t>
            </a:r>
            <a:r>
              <a:rPr lang="uk-UA" sz="2800" dirty="0"/>
              <a:t>. </a:t>
            </a:r>
            <a:r>
              <a:rPr lang="uk-UA" sz="2800" dirty="0">
                <a:solidFill>
                  <a:srgbClr val="FFFF00"/>
                </a:solidFill>
              </a:rPr>
              <a:t>Скільки всього</a:t>
            </a:r>
            <a:r>
              <a:rPr lang="uk-UA" sz="2800" dirty="0"/>
              <a:t> </a:t>
            </a:r>
            <a:r>
              <a:rPr lang="uk-UA" sz="2800" dirty="0" err="1" smtClean="0"/>
              <a:t>гусей</a:t>
            </a:r>
            <a:r>
              <a:rPr lang="uk-UA" sz="2800" dirty="0" smtClean="0"/>
              <a:t> і качок плавало у ставку?</a:t>
            </a:r>
            <a:endParaRPr lang="uk-UA" sz="2800" dirty="0"/>
          </a:p>
        </p:txBody>
      </p:sp>
      <p:sp>
        <p:nvSpPr>
          <p:cNvPr id="44" name="Прямоугольник: скругленные углы 7">
            <a:extLst>
              <a:ext uri="{FF2B5EF4-FFF2-40B4-BE49-F238E27FC236}">
                <a16:creationId xmlns:a16="http://schemas.microsoft.com/office/drawing/2014/main" xmlns="" id="{20F3DC87-8650-411D-8F0A-74E162DE7613}"/>
              </a:ext>
            </a:extLst>
          </p:cNvPr>
          <p:cNvSpPr/>
          <p:nvPr/>
        </p:nvSpPr>
        <p:spPr>
          <a:xfrm>
            <a:off x="6950885" y="1764000"/>
            <a:ext cx="4517674" cy="67363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Чи всі дані тобі відомі? Що ще треба знати, щоб розв’язати задачу?</a:t>
            </a:r>
            <a:endParaRPr lang="uk-UA" sz="2000" b="1" dirty="0">
              <a:solidFill>
                <a:srgbClr val="7030A0"/>
              </a:solidFill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F452E1AD-7A24-4C7C-BCC7-8DBDA3AE823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352197" y="1981219"/>
            <a:ext cx="455016" cy="567661"/>
          </a:xfrm>
          <a:prstGeom prst="rect">
            <a:avLst/>
          </a:prstGeom>
        </p:spPr>
      </p:pic>
      <p:sp>
        <p:nvSpPr>
          <p:cNvPr id="46" name="Прямоугольник: скругленные углы 7">
            <a:extLst>
              <a:ext uri="{FF2B5EF4-FFF2-40B4-BE49-F238E27FC236}">
                <a16:creationId xmlns:a16="http://schemas.microsoft.com/office/drawing/2014/main" xmlns="" id="{20F3DC87-8650-411D-8F0A-74E162DE7613}"/>
              </a:ext>
            </a:extLst>
          </p:cNvPr>
          <p:cNvSpPr/>
          <p:nvPr/>
        </p:nvSpPr>
        <p:spPr>
          <a:xfrm>
            <a:off x="7024309" y="4322504"/>
            <a:ext cx="4664587" cy="137321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rgbClr val="7030A0"/>
                </a:solidFill>
              </a:rPr>
              <a:t>Розв’яжи задачу за поданим планом:</a:t>
            </a:r>
          </a:p>
          <a:p>
            <a:pPr marL="265113" indent="-265113">
              <a:buAutoNum type="arabicParenR"/>
            </a:pPr>
            <a:r>
              <a:rPr lang="uk-UA" sz="2000" b="1" dirty="0" smtClean="0">
                <a:solidFill>
                  <a:srgbClr val="7030A0"/>
                </a:solidFill>
              </a:rPr>
              <a:t>Скільки качок плавало у ставку?</a:t>
            </a:r>
          </a:p>
          <a:p>
            <a:pPr marL="265113" indent="-265113">
              <a:buFontTx/>
              <a:buAutoNum type="arabicParenR"/>
            </a:pPr>
            <a:r>
              <a:rPr lang="uk-UA" sz="2000" b="1" dirty="0">
                <a:solidFill>
                  <a:srgbClr val="7030A0"/>
                </a:solidFill>
              </a:rPr>
              <a:t>Скільки всього </a:t>
            </a:r>
            <a:r>
              <a:rPr lang="uk-UA" sz="2000" b="1" dirty="0" err="1">
                <a:solidFill>
                  <a:srgbClr val="7030A0"/>
                </a:solidFill>
              </a:rPr>
              <a:t>гусей</a:t>
            </a:r>
            <a:r>
              <a:rPr lang="uk-UA" sz="2000" b="1" dirty="0">
                <a:solidFill>
                  <a:srgbClr val="7030A0"/>
                </a:solidFill>
              </a:rPr>
              <a:t> і качок плавало у ставку</a:t>
            </a:r>
            <a:r>
              <a:rPr lang="uk-UA" sz="2000" b="1" dirty="0" smtClean="0">
                <a:solidFill>
                  <a:srgbClr val="7030A0"/>
                </a:solidFill>
              </a:rPr>
              <a:t>? </a:t>
            </a:r>
            <a:endParaRPr lang="uk-UA" sz="2000" b="1" dirty="0">
              <a:solidFill>
                <a:srgbClr val="7030A0"/>
              </a:solidFill>
            </a:endParaRPr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86239EA6-31B3-47F6-9B56-5FE0810814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974657" y="4171189"/>
            <a:ext cx="372933" cy="24481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EA8E56AC-C8EB-4EE6-A5B1-91BA489549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0" t="2056" r="58727" b="89795"/>
          <a:stretch/>
        </p:blipFill>
        <p:spPr>
          <a:xfrm>
            <a:off x="1668787" y="4057460"/>
            <a:ext cx="470897" cy="383563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9508949C-59CB-4FD5-8AAF-B1026A40A29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1759726" y="4691284"/>
            <a:ext cx="356562" cy="452965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EA8E56AC-C8EB-4EE6-A5B1-91BA489549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0" t="2056" r="58727" b="89795"/>
          <a:stretch/>
        </p:blipFill>
        <p:spPr>
          <a:xfrm>
            <a:off x="2347590" y="4731546"/>
            <a:ext cx="470897" cy="383563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CD379AED-1EB4-477D-9BE2-063A2A6B55A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085290" y="4691284"/>
            <a:ext cx="385535" cy="480978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CD379AED-1EB4-477D-9BE2-063A2A6B55A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6836" y="4677277"/>
            <a:ext cx="385535" cy="480978"/>
          </a:xfrm>
          <a:prstGeom prst="rect">
            <a:avLst/>
          </a:prstGeom>
        </p:spPr>
      </p:pic>
      <p:sp>
        <p:nvSpPr>
          <p:cNvPr id="40" name="Прямоугольник: скругленные углы 7">
            <a:extLst>
              <a:ext uri="{FF2B5EF4-FFF2-40B4-BE49-F238E27FC236}">
                <a16:creationId xmlns:a16="http://schemas.microsoft.com/office/drawing/2014/main" xmlns="" id="{20F3DC87-8650-411D-8F0A-74E162DE7613}"/>
              </a:ext>
            </a:extLst>
          </p:cNvPr>
          <p:cNvSpPr/>
          <p:nvPr/>
        </p:nvSpPr>
        <p:spPr>
          <a:xfrm>
            <a:off x="847833" y="2400485"/>
            <a:ext cx="3330052" cy="17055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4000" dirty="0" smtClean="0">
                <a:solidFill>
                  <a:srgbClr val="7030A0"/>
                </a:solidFill>
              </a:rPr>
              <a:t>Г – 4</a:t>
            </a:r>
          </a:p>
          <a:p>
            <a:r>
              <a:rPr lang="uk-UA" sz="4000" dirty="0" smtClean="0">
                <a:solidFill>
                  <a:srgbClr val="7030A0"/>
                </a:solidFill>
              </a:rPr>
              <a:t>К – на 3 &gt;, ?к.</a:t>
            </a:r>
            <a:endParaRPr lang="uk-UA" sz="4000" dirty="0">
              <a:solidFill>
                <a:srgbClr val="7030A0"/>
              </a:solidFill>
            </a:endParaRPr>
          </a:p>
        </p:txBody>
      </p:sp>
      <p:sp>
        <p:nvSpPr>
          <p:cNvPr id="2" name="Правая фигурная скобка 1"/>
          <p:cNvSpPr/>
          <p:nvPr/>
        </p:nvSpPr>
        <p:spPr>
          <a:xfrm>
            <a:off x="3908249" y="2651042"/>
            <a:ext cx="215150" cy="1093548"/>
          </a:xfrm>
          <a:prstGeom prst="rightBrac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15567639-3CE9-4BD9-B039-B931A1BCF58B}"/>
              </a:ext>
            </a:extLst>
          </p:cNvPr>
          <p:cNvSpPr txBox="1"/>
          <p:nvPr/>
        </p:nvSpPr>
        <p:spPr>
          <a:xfrm>
            <a:off x="4313546" y="2922601"/>
            <a:ext cx="1288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? пт.</a:t>
            </a:r>
            <a:endParaRPr lang="uk-UA" sz="4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06803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55" grpId="0"/>
      <p:bldP spid="57" grpId="0"/>
      <p:bldP spid="59" grpId="0"/>
      <p:bldP spid="40" grpId="0"/>
      <p:bldP spid="2" grpId="0" animBg="1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32068" y="494527"/>
            <a:ext cx="10277799" cy="102944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Прочитай задачу. </a:t>
            </a:r>
            <a:r>
              <a:rPr lang="ru-RU" sz="3200" b="1" dirty="0" err="1">
                <a:solidFill>
                  <a:schemeClr val="bg1"/>
                </a:solidFill>
              </a:rPr>
              <a:t>Усно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склади</a:t>
            </a:r>
            <a:r>
              <a:rPr lang="ru-RU" sz="3200" b="1" dirty="0">
                <a:solidFill>
                  <a:schemeClr val="bg1"/>
                </a:solidFill>
              </a:rPr>
              <a:t> план </a:t>
            </a:r>
            <a:r>
              <a:rPr lang="ru-RU" sz="3200" b="1" dirty="0" err="1">
                <a:solidFill>
                  <a:schemeClr val="bg1"/>
                </a:solidFill>
              </a:rPr>
              <a:t>розв’язування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задачі</a:t>
            </a:r>
            <a:r>
              <a:rPr lang="ru-RU" sz="3200" b="1" dirty="0">
                <a:solidFill>
                  <a:schemeClr val="bg1"/>
                </a:solidFill>
              </a:rPr>
              <a:t>. </a:t>
            </a:r>
            <a:r>
              <a:rPr lang="ru-RU" sz="3200" b="1" dirty="0" err="1">
                <a:solidFill>
                  <a:schemeClr val="bg1"/>
                </a:solidFill>
              </a:rPr>
              <a:t>Розв’яжи</a:t>
            </a:r>
            <a:r>
              <a:rPr lang="ru-RU" sz="3200" b="1" dirty="0">
                <a:solidFill>
                  <a:schemeClr val="bg1"/>
                </a:solidFill>
              </a:rPr>
              <a:t> задачу.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47D0732-F5B0-4FB9-B0FE-6DAF7C1326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-2" r="72791" b="74635"/>
          <a:stretch/>
        </p:blipFill>
        <p:spPr>
          <a:xfrm>
            <a:off x="369779" y="1590205"/>
            <a:ext cx="6516000" cy="342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A2076DD-4D61-4B5D-BE9B-F922EC19D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942" y="1590205"/>
            <a:ext cx="2705164" cy="138136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86239EA6-31B3-47F6-9B56-5FE0810814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997254" y="3610393"/>
            <a:ext cx="440143" cy="28893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CA3638FD-F2FA-4FEA-8D44-5C63D98247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2756555" y="2824079"/>
            <a:ext cx="440143" cy="28893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5567639-3CE9-4BD9-B039-B931A1BCF58B}"/>
              </a:ext>
            </a:extLst>
          </p:cNvPr>
          <p:cNvSpPr txBox="1"/>
          <p:nvPr/>
        </p:nvSpPr>
        <p:spPr>
          <a:xfrm>
            <a:off x="3453123" y="2687734"/>
            <a:ext cx="940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Monotype Corsiva" panose="03010101010201010101" pitchFamily="66" charset="0"/>
              </a:rPr>
              <a:t>(</a:t>
            </a:r>
            <a:r>
              <a:rPr lang="uk-UA" sz="3600" dirty="0">
                <a:latin typeface="Monotype Corsiva" panose="03010101010201010101" pitchFamily="66" charset="0"/>
              </a:rPr>
              <a:t>кг)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F6E863E-7C85-4BA0-AEDA-4C5106583D2C}"/>
              </a:ext>
            </a:extLst>
          </p:cNvPr>
          <p:cNvSpPr txBox="1"/>
          <p:nvPr/>
        </p:nvSpPr>
        <p:spPr>
          <a:xfrm>
            <a:off x="746290" y="4181826"/>
            <a:ext cx="6278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atin typeface="Monotype Corsiva" panose="03010101010201010101" pitchFamily="66" charset="0"/>
              </a:rPr>
              <a:t>Відповідь: всього </a:t>
            </a:r>
            <a:r>
              <a:rPr lang="uk-UA" sz="3200" dirty="0" smtClean="0">
                <a:latin typeface="Monotype Corsiva" panose="03010101010201010101" pitchFamily="66" charset="0"/>
              </a:rPr>
              <a:t> </a:t>
            </a:r>
            <a:r>
              <a:rPr lang="uk-UA" sz="3200" dirty="0">
                <a:latin typeface="Monotype Corsiva" panose="03010101010201010101" pitchFamily="66" charset="0"/>
              </a:rPr>
              <a:t>7 </a:t>
            </a:r>
            <a:r>
              <a:rPr lang="uk-UA" sz="3200" dirty="0" smtClean="0">
                <a:latin typeface="Monotype Corsiva" panose="03010101010201010101" pitchFamily="66" charset="0"/>
              </a:rPr>
              <a:t>кг </a:t>
            </a:r>
            <a:r>
              <a:rPr lang="uk-UA" sz="3200" dirty="0">
                <a:latin typeface="Monotype Corsiva" panose="03010101010201010101" pitchFamily="66" charset="0"/>
              </a:rPr>
              <a:t>печива і цукерок.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158A2120-B6E2-4C75-AADB-6C9B88001D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29A88D09-0357-48CC-B348-2CB67C27244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EABED539-09C5-488F-B198-FB69E8AB16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B013BE5C-B52A-4F5B-8B89-7952786A51C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E9E92336-2629-493D-9301-ECA049EC21D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9669B4B7-5A1D-493C-8D47-A7E57046EAB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AEC967A1-53D5-4102-8E1D-46083584131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6DD503D7-DD9C-4769-BAD0-B8BFEAB1DED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2F8292A9-6640-4257-A3B0-B08DC932A12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707B1E59-E738-4026-A128-9D9CBB0936B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CD379AED-1EB4-477D-9BE2-063A2A6B55A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687420" y="1964783"/>
            <a:ext cx="455016" cy="56766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0323E48C-756B-4495-A51D-9E7A6938E9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4" t="2056" r="67763" b="89795"/>
          <a:stretch/>
        </p:blipFill>
        <p:spPr>
          <a:xfrm>
            <a:off x="5261605" y="2022268"/>
            <a:ext cx="555762" cy="45268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DCD2CD4A-72CA-4719-8E7E-24F6AAF9AF9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5042536" y="1976673"/>
            <a:ext cx="420821" cy="534599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A9EBAF83-EFF0-42D1-BBBA-DD1BFB41C7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1641902" y="2713356"/>
            <a:ext cx="455016" cy="56766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2F11C01-0A82-4D0B-9074-AA7797A091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4" t="2056" r="67763" b="89795"/>
          <a:stretch/>
        </p:blipFill>
        <p:spPr>
          <a:xfrm>
            <a:off x="2288830" y="2772209"/>
            <a:ext cx="555762" cy="452689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F452E1AD-7A24-4C7C-BCC7-8DBDA3AE823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141212" y="2687734"/>
            <a:ext cx="455016" cy="567661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F22F3ED8-B23D-4A96-A121-C1CF2049DB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977910" y="2754249"/>
            <a:ext cx="394062" cy="355057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8E392825-0FE3-4E4D-826A-1F8564E7EFB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1649926" y="3437267"/>
            <a:ext cx="455016" cy="567661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0F7D7EF0-4196-4318-AC1E-5E234BBC9CA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371972" y="3440375"/>
            <a:ext cx="455016" cy="56766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445119A4-98F1-414E-AED0-C6E6D6B62E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2756555" y="3609194"/>
            <a:ext cx="440143" cy="28893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9508949C-59CB-4FD5-8AAF-B1026A40A29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3175407" y="3457561"/>
            <a:ext cx="420821" cy="534599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572ECD14-42BE-412B-80EA-6F86ADA24BE8}"/>
              </a:ext>
            </a:extLst>
          </p:cNvPr>
          <p:cNvSpPr txBox="1"/>
          <p:nvPr/>
        </p:nvSpPr>
        <p:spPr>
          <a:xfrm>
            <a:off x="3547020" y="3431694"/>
            <a:ext cx="84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Monotype Corsiva" panose="03010101010201010101" pitchFamily="66" charset="0"/>
              </a:rPr>
              <a:t>(</a:t>
            </a:r>
            <a:r>
              <a:rPr lang="uk-UA" sz="3600" dirty="0">
                <a:latin typeface="Monotype Corsiva" panose="03010101010201010101" pitchFamily="66" charset="0"/>
              </a:rPr>
              <a:t>кг)</a:t>
            </a:r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20D1B931-3A2D-4C0D-ABE4-5561074FEA2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932068" y="2714724"/>
            <a:ext cx="455016" cy="567661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A6DDF55D-7A36-4D07-BDBB-B000F9A08302}"/>
              </a:ext>
            </a:extLst>
          </p:cNvPr>
          <p:cNvSpPr txBox="1"/>
          <p:nvPr/>
        </p:nvSpPr>
        <p:spPr>
          <a:xfrm>
            <a:off x="1288697" y="2645380"/>
            <a:ext cx="291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Monotype Corsiva" panose="03010101010201010101" pitchFamily="66" charset="0"/>
              </a:rPr>
              <a:t>)</a:t>
            </a:r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1455D3AC-7CC4-49FC-8B4A-F8DF0A921D9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881018" y="3445823"/>
            <a:ext cx="455016" cy="567661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64B6BE4-AC40-4771-9A07-78E4CEF981E0}"/>
              </a:ext>
            </a:extLst>
          </p:cNvPr>
          <p:cNvSpPr txBox="1"/>
          <p:nvPr/>
        </p:nvSpPr>
        <p:spPr>
          <a:xfrm>
            <a:off x="1289715" y="3401694"/>
            <a:ext cx="291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Monotype Corsiva" panose="03010101010201010101" pitchFamily="66" charset="0"/>
              </a:rPr>
              <a:t>)</a:t>
            </a: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09126975-EA09-48E0-9DDA-EFA314C533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01306" y="4940244"/>
            <a:ext cx="2572936" cy="1712172"/>
          </a:xfrm>
          <a:prstGeom prst="rect">
            <a:avLst/>
          </a:prstGeom>
          <a:ln w="38100">
            <a:solidFill>
              <a:srgbClr val="2F3242"/>
            </a:solidFill>
          </a:ln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6E6AAC92-6FE1-46C2-9D25-CF57EF5E5B8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25838" y="3515652"/>
            <a:ext cx="2605532" cy="1892230"/>
          </a:xfrm>
          <a:prstGeom prst="rect">
            <a:avLst/>
          </a:prstGeom>
          <a:ln w="38100">
            <a:solidFill>
              <a:srgbClr val="2F3242"/>
            </a:solidFill>
          </a:ln>
        </p:spPr>
      </p:pic>
      <p:sp>
        <p:nvSpPr>
          <p:cNvPr id="42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3" name="Прямоугольник: скругленные углы 7">
            <a:extLst>
              <a:ext uri="{FF2B5EF4-FFF2-40B4-BE49-F238E27FC236}">
                <a16:creationId xmlns:a16="http://schemas.microsoft.com/office/drawing/2014/main" xmlns="" id="{20F3DC87-8650-411D-8F0A-74E162DE7613}"/>
              </a:ext>
            </a:extLst>
          </p:cNvPr>
          <p:cNvSpPr/>
          <p:nvPr/>
        </p:nvSpPr>
        <p:spPr>
          <a:xfrm>
            <a:off x="6705487" y="1612141"/>
            <a:ext cx="4991638" cy="172563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Купили </a:t>
            </a:r>
            <a:r>
              <a:rPr lang="uk-UA" sz="2800" dirty="0">
                <a:solidFill>
                  <a:srgbClr val="FFFF00"/>
                </a:solidFill>
              </a:rPr>
              <a:t>5 кг печива</a:t>
            </a:r>
            <a:r>
              <a:rPr lang="uk-UA" sz="2800" dirty="0"/>
              <a:t>, а </a:t>
            </a:r>
            <a:r>
              <a:rPr lang="uk-UA" sz="2800" dirty="0">
                <a:solidFill>
                  <a:srgbClr val="FFFF00"/>
                </a:solidFill>
              </a:rPr>
              <a:t>цукерок на 3 кг менше</a:t>
            </a:r>
            <a:r>
              <a:rPr lang="uk-UA" sz="2800" dirty="0"/>
              <a:t>. </a:t>
            </a:r>
            <a:r>
              <a:rPr lang="uk-UA" sz="2800" dirty="0">
                <a:solidFill>
                  <a:srgbClr val="FFFF00"/>
                </a:solidFill>
              </a:rPr>
              <a:t>Скільки всього</a:t>
            </a:r>
            <a:r>
              <a:rPr lang="uk-UA" sz="2800" dirty="0"/>
              <a:t> кілограмів печива та цукерок купили?</a:t>
            </a:r>
          </a:p>
        </p:txBody>
      </p:sp>
    </p:spTree>
    <p:extLst>
      <p:ext uri="{BB962C8B-B14F-4D97-AF65-F5344CB8AC3E}">
        <p14:creationId xmlns:p14="http://schemas.microsoft.com/office/powerpoint/2010/main" val="259748531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55" grpId="0"/>
      <p:bldP spid="57" grpId="0"/>
      <p:bldP spid="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546491" y="496267"/>
            <a:ext cx="9213243" cy="76647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 Вправа «Печиво від совенят»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00184" y="2231927"/>
            <a:ext cx="5705856" cy="3514203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19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160" b="95847" l="9585" r="952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208860" y="3523489"/>
            <a:ext cx="2974752" cy="302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757071" y="1090310"/>
            <a:ext cx="2856987" cy="290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8367864" y="962217"/>
            <a:ext cx="2682241" cy="273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8815278" y="3453896"/>
            <a:ext cx="2813959" cy="286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A422E68-C715-41C5-BD9F-D4C4EE7F7FFA}"/>
              </a:ext>
            </a:extLst>
          </p:cNvPr>
          <p:cNvSpPr txBox="1"/>
          <p:nvPr/>
        </p:nvSpPr>
        <p:spPr>
          <a:xfrm>
            <a:off x="939602" y="4615062"/>
            <a:ext cx="1574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На </a:t>
            </a:r>
            <a:r>
              <a:rPr lang="uk-UA" sz="2000" b="1" dirty="0"/>
              <a:t>уроці </a:t>
            </a:r>
          </a:p>
          <a:p>
            <a:pPr algn="ctr"/>
            <a:r>
              <a:rPr lang="uk-UA" sz="2000" b="1" dirty="0"/>
              <a:t>я навчився/</a:t>
            </a:r>
          </a:p>
          <a:p>
            <a:pPr algn="ctr"/>
            <a:r>
              <a:rPr lang="uk-UA" sz="2000" b="1" dirty="0"/>
              <a:t>навчилася…</a:t>
            </a:r>
            <a:endParaRPr lang="ru-RU" sz="2000" b="1" dirty="0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AA5B367-759C-4656-8406-C6FEB2C4ADA9}"/>
              </a:ext>
            </a:extLst>
          </p:cNvPr>
          <p:cNvSpPr txBox="1"/>
          <p:nvPr/>
        </p:nvSpPr>
        <p:spPr>
          <a:xfrm>
            <a:off x="1470579" y="2245436"/>
            <a:ext cx="14299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000" dirty="0"/>
              <a:t>Найкраще </a:t>
            </a:r>
          </a:p>
          <a:p>
            <a:r>
              <a:rPr lang="uk-UA" sz="2000" dirty="0"/>
              <a:t>мені вдалося…</a:t>
            </a:r>
            <a:endParaRPr lang="ru-RU" sz="2000" dirty="0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A8854B14-A831-4207-9DA7-F8B11852112C}"/>
              </a:ext>
            </a:extLst>
          </p:cNvPr>
          <p:cNvSpPr txBox="1"/>
          <p:nvPr/>
        </p:nvSpPr>
        <p:spPr>
          <a:xfrm>
            <a:off x="9467687" y="4484265"/>
            <a:ext cx="15091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000" dirty="0"/>
              <a:t>Урок </a:t>
            </a:r>
          </a:p>
          <a:p>
            <a:r>
              <a:rPr lang="uk-UA" sz="2000" dirty="0"/>
              <a:t>завершую з настроєм…</a:t>
            </a:r>
            <a:endParaRPr lang="ru-RU" sz="2000" dirty="0"/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9AA5B367-759C-4656-8406-C6FEB2C4ADA9}"/>
              </a:ext>
            </a:extLst>
          </p:cNvPr>
          <p:cNvSpPr txBox="1"/>
          <p:nvPr/>
        </p:nvSpPr>
        <p:spPr>
          <a:xfrm>
            <a:off x="8815278" y="1930220"/>
            <a:ext cx="14299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000" dirty="0"/>
              <a:t>Я хотів би дізнатися про…</a:t>
            </a:r>
            <a:endParaRPr lang="ru-RU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AA5B367-759C-4656-8406-C6FEB2C4ADA9}"/>
              </a:ext>
            </a:extLst>
          </p:cNvPr>
          <p:cNvSpPr txBox="1"/>
          <p:nvPr/>
        </p:nvSpPr>
        <p:spPr>
          <a:xfrm>
            <a:off x="2900551" y="1400929"/>
            <a:ext cx="6086067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</a:rPr>
              <a:t>Печиво з яким написом ти вибираєш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30199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1709</TotalTime>
  <Words>465</Words>
  <Application>Microsoft Office PowerPoint</Application>
  <PresentationFormat>Произвольный</PresentationFormat>
  <Paragraphs>105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423</cp:revision>
  <dcterms:created xsi:type="dcterms:W3CDTF">2018-01-05T16:38:53Z</dcterms:created>
  <dcterms:modified xsi:type="dcterms:W3CDTF">2024-10-09T20:15:40Z</dcterms:modified>
</cp:coreProperties>
</file>