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628" r:id="rId3"/>
    <p:sldId id="618" r:id="rId4"/>
    <p:sldId id="543" r:id="rId5"/>
    <p:sldId id="621" r:id="rId6"/>
    <p:sldId id="613" r:id="rId7"/>
    <p:sldId id="622" r:id="rId8"/>
    <p:sldId id="623" r:id="rId9"/>
    <p:sldId id="624" r:id="rId10"/>
    <p:sldId id="592" r:id="rId11"/>
    <p:sldId id="625" r:id="rId12"/>
    <p:sldId id="626" r:id="rId13"/>
    <p:sldId id="627" r:id="rId14"/>
    <p:sldId id="62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E9"/>
    <a:srgbClr val="FFB3DB"/>
    <a:srgbClr val="2F3242"/>
    <a:srgbClr val="BA1CBA"/>
    <a:srgbClr val="295FFF"/>
    <a:srgbClr val="FF3131"/>
    <a:srgbClr val="9E0000"/>
    <a:srgbClr val="00B050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5205" autoAdjust="0"/>
  </p:normalViewPr>
  <p:slideViewPr>
    <p:cSldViewPr snapToGrid="0">
      <p:cViewPr varScale="1">
        <p:scale>
          <a:sx n="81" d="100"/>
          <a:sy n="81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5.jpeg"/><Relationship Id="rId3" Type="http://schemas.microsoft.com/office/2007/relationships/hdphoto" Target="../media/hdphoto3.wdp"/><Relationship Id="rId7" Type="http://schemas.openxmlformats.org/officeDocument/2006/relationships/image" Target="../media/image32.png"/><Relationship Id="rId12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microsoft.com/office/2007/relationships/hdphoto" Target="../media/hdphoto5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1292" y="4060407"/>
            <a:ext cx="10234246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Віднімання від 13 одноцифрових чисел із переходом через десяток. Розв’язування задач за поданим планом </a:t>
            </a:r>
            <a:endParaRPr lang="uk-UA" sz="1777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8A0A517-552D-4BF9-A8F5-80D11814E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59" y="807873"/>
            <a:ext cx="2661920" cy="279613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73939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Віднімання </a:t>
            </a:r>
            <a:r>
              <a:rPr lang="uk-UA" sz="2400" b="1" dirty="0">
                <a:solidFill>
                  <a:srgbClr val="7030A0"/>
                </a:solidFill>
              </a:rPr>
              <a:t>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5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задачу 182. </a:t>
            </a:r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схему до неї.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8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5887532" y="1302210"/>
            <a:ext cx="5343176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Софійка</a:t>
            </a:r>
            <a:r>
              <a:rPr lang="uk-UA" sz="2400" b="1" dirty="0">
                <a:solidFill>
                  <a:schemeClr val="bg1"/>
                </a:solidFill>
              </a:rPr>
              <a:t> виготовила </a:t>
            </a:r>
            <a:r>
              <a:rPr lang="uk-UA" sz="2400" b="1" dirty="0" smtClean="0">
                <a:solidFill>
                  <a:srgbClr val="FFFF00"/>
                </a:solidFill>
              </a:rPr>
              <a:t>4 </a:t>
            </a:r>
            <a:r>
              <a:rPr lang="uk-UA" sz="2400" b="1" dirty="0">
                <a:solidFill>
                  <a:srgbClr val="FFFF00"/>
                </a:solidFill>
              </a:rPr>
              <a:t>букети </a:t>
            </a:r>
            <a:r>
              <a:rPr lang="uk-UA" sz="2400" b="1" dirty="0">
                <a:solidFill>
                  <a:schemeClr val="bg1"/>
                </a:solidFill>
              </a:rPr>
              <a:t>квітів, а </a:t>
            </a:r>
            <a:r>
              <a:rPr lang="uk-UA" sz="2400" b="1" dirty="0">
                <a:solidFill>
                  <a:srgbClr val="FFFF00"/>
                </a:solidFill>
              </a:rPr>
              <a:t>Галинка на 2 букети більше</a:t>
            </a:r>
            <a:r>
              <a:rPr lang="uk-UA" sz="2400" b="1" dirty="0">
                <a:solidFill>
                  <a:schemeClr val="bg1"/>
                </a:solidFill>
              </a:rPr>
              <a:t>. </a:t>
            </a:r>
            <a:r>
              <a:rPr lang="uk-UA" sz="2400" b="1" dirty="0">
                <a:solidFill>
                  <a:srgbClr val="FFFF00"/>
                </a:solidFill>
              </a:rPr>
              <a:t>Скільки всього букетів</a:t>
            </a:r>
            <a:r>
              <a:rPr lang="uk-UA" sz="2400" b="1" dirty="0">
                <a:solidFill>
                  <a:schemeClr val="bg1"/>
                </a:solidFill>
              </a:rPr>
              <a:t> виготовили дівчата?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CE38C0-0093-42B0-BA70-F170423BC78A}"/>
              </a:ext>
            </a:extLst>
          </p:cNvPr>
          <p:cNvSpPr txBox="1"/>
          <p:nvPr/>
        </p:nvSpPr>
        <p:spPr>
          <a:xfrm>
            <a:off x="914945" y="2577343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С.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02DA151-B878-4D92-A166-536E2A00A4E5}"/>
              </a:ext>
            </a:extLst>
          </p:cNvPr>
          <p:cNvSpPr txBox="1"/>
          <p:nvPr/>
        </p:nvSpPr>
        <p:spPr>
          <a:xfrm>
            <a:off x="894879" y="3680779"/>
            <a:ext cx="504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77FF7F4-F6A0-40AF-BEA6-DEE61C61F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774" y="2689588"/>
            <a:ext cx="776150" cy="81528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AD2D674-1391-43CE-A787-8B1D67B8C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242" y="2689258"/>
            <a:ext cx="776150" cy="81528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2AFC61B-EBBE-47DE-AE18-931EDCFDF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350" y="2689588"/>
            <a:ext cx="776150" cy="81528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612C798-DB6B-4EB0-B576-73C322B61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620" y="2689588"/>
            <a:ext cx="776150" cy="81528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426890C4-22F7-455C-9DBA-1BC96D81E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903" y="3695454"/>
            <a:ext cx="826730" cy="86841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8FB3E077-EC57-45F8-98A6-2A79D99DC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517" y="3680779"/>
            <a:ext cx="826730" cy="86841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02466F6-C390-45B7-8788-C6C5ED220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040" y="3680779"/>
            <a:ext cx="826730" cy="86841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E786E33-1C77-4091-AEBF-3CCC14912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6770" y="3683731"/>
            <a:ext cx="826730" cy="86841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BACA94A-3709-45E3-BE58-C23F3E47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237" y="3693269"/>
            <a:ext cx="826730" cy="86841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677771F-3F7A-43D6-9D7E-A3A525137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189" y="3658303"/>
            <a:ext cx="826730" cy="868414"/>
          </a:xfrm>
          <a:prstGeom prst="rect">
            <a:avLst/>
          </a:prstGeom>
        </p:spPr>
      </p:pic>
      <p:sp>
        <p:nvSpPr>
          <p:cNvPr id="7" name="Правая фигурная скобка 6">
            <a:extLst>
              <a:ext uri="{FF2B5EF4-FFF2-40B4-BE49-F238E27FC236}">
                <a16:creationId xmlns="" xmlns:a16="http://schemas.microsoft.com/office/drawing/2014/main" id="{6ECCBF8B-0EBD-4145-A2EB-81E4BCB80C13}"/>
              </a:ext>
            </a:extLst>
          </p:cNvPr>
          <p:cNvSpPr/>
          <p:nvPr/>
        </p:nvSpPr>
        <p:spPr>
          <a:xfrm>
            <a:off x="6402691" y="2649665"/>
            <a:ext cx="457986" cy="1914204"/>
          </a:xfrm>
          <a:prstGeom prst="rightBrace">
            <a:avLst>
              <a:gd name="adj1" fmla="val 42744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294AA1B-5A2B-4ECF-AD69-E5DA8031AB62}"/>
              </a:ext>
            </a:extLst>
          </p:cNvPr>
          <p:cNvSpPr txBox="1"/>
          <p:nvPr/>
        </p:nvSpPr>
        <p:spPr>
          <a:xfrm>
            <a:off x="7108012" y="3285229"/>
            <a:ext cx="84553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?</a:t>
            </a:r>
            <a:r>
              <a:rPr lang="uk-UA" sz="2800" b="1" dirty="0" smtClean="0">
                <a:solidFill>
                  <a:srgbClr val="FF0000"/>
                </a:solidFill>
              </a:rPr>
              <a:t>Б.</a:t>
            </a:r>
            <a:endParaRPr lang="uk-UA" sz="66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82272" y="1302210"/>
            <a:ext cx="4618623" cy="9368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Усно </a:t>
            </a:r>
            <a:r>
              <a:rPr lang="uk-UA" sz="2400" b="1" dirty="0">
                <a:solidFill>
                  <a:srgbClr val="7030A0"/>
                </a:solidFill>
              </a:rPr>
              <a:t>склади план розв’язування задачі. Розв’яжи задачу</a:t>
            </a:r>
          </a:p>
        </p:txBody>
      </p:sp>
      <p:sp>
        <p:nvSpPr>
          <p:cNvPr id="46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1399282" y="4612247"/>
            <a:ext cx="6348246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1) Скільки букетів виготовила Галинка?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1376084" y="5123025"/>
            <a:ext cx="6394642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2) Скільки </a:t>
            </a:r>
            <a:r>
              <a:rPr lang="uk-UA" sz="2400" b="1" dirty="0">
                <a:solidFill>
                  <a:schemeClr val="bg1"/>
                </a:solidFill>
              </a:rPr>
              <a:t>всього букетів виготовили дівчата?</a:t>
            </a:r>
          </a:p>
        </p:txBody>
      </p:sp>
      <p:sp>
        <p:nvSpPr>
          <p:cNvPr id="49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7782222" y="4615878"/>
            <a:ext cx="1425651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1) 4 + 2 =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7783496" y="5126656"/>
            <a:ext cx="1425651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2) 6 + 4 =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9209147" y="4615878"/>
            <a:ext cx="1106520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6 (б.)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2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9209147" y="5130863"/>
            <a:ext cx="1106520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10 (б.)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378276" y="5641641"/>
            <a:ext cx="70046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Відповідь: 10 букетів виготовили дівчата.</a:t>
            </a:r>
          </a:p>
        </p:txBody>
      </p:sp>
    </p:spTree>
    <p:extLst>
      <p:ext uri="{BB962C8B-B14F-4D97-AF65-F5344CB8AC3E}">
        <p14:creationId xmlns:p14="http://schemas.microsoft.com/office/powerpoint/2010/main" val="10433163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2068" y="494527"/>
            <a:ext cx="10277799" cy="11127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задачу. </a:t>
            </a:r>
            <a:r>
              <a:rPr lang="ru-RU" sz="3200" b="1" dirty="0" err="1" smtClean="0">
                <a:solidFill>
                  <a:schemeClr val="bg1"/>
                </a:solidFill>
              </a:rPr>
              <a:t>Чи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можна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відразу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відповісти</a:t>
            </a:r>
            <a:r>
              <a:rPr lang="ru-RU" sz="3200" b="1" dirty="0" smtClean="0">
                <a:solidFill>
                  <a:schemeClr val="bg1"/>
                </a:solidFill>
              </a:rPr>
              <a:t> на </a:t>
            </a:r>
            <a:r>
              <a:rPr lang="ru-RU" sz="32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задачі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620" r="70321" b="62213"/>
          <a:stretch/>
        </p:blipFill>
        <p:spPr>
          <a:xfrm>
            <a:off x="684000" y="1764000"/>
            <a:ext cx="6228000" cy="446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2" y="1590205"/>
            <a:ext cx="2705164" cy="13813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6239EA6-31B3-47F6-9B56-5FE081081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74656" y="4820605"/>
            <a:ext cx="372933" cy="2448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A3638FD-F2FA-4FEA-8D44-5C63D98247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716659" y="4138086"/>
            <a:ext cx="372933" cy="2448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5567639-3CE9-4BD9-B039-B931A1BCF58B}"/>
              </a:ext>
            </a:extLst>
          </p:cNvPr>
          <p:cNvSpPr txBox="1"/>
          <p:nvPr/>
        </p:nvSpPr>
        <p:spPr>
          <a:xfrm>
            <a:off x="3313652" y="3921643"/>
            <a:ext cx="101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2800" dirty="0" err="1" smtClean="0"/>
              <a:t>дн</a:t>
            </a:r>
            <a:r>
              <a:rPr lang="uk-UA" sz="3600" dirty="0" smtClean="0">
                <a:latin typeface="Monotype Corsiva" panose="03010101010201010101" pitchFamily="66" charset="0"/>
              </a:rPr>
              <a:t>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864510" y="5271130"/>
            <a:ext cx="531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Відповідь: всього </a:t>
            </a:r>
            <a:r>
              <a:rPr lang="uk-UA" sz="3600" dirty="0" smtClean="0"/>
              <a:t> 11 днів.</a:t>
            </a:r>
            <a:endParaRPr lang="uk-UA" sz="3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ABED539-09C5-488F-B198-FB69E8AB16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9E92336-2629-493D-9301-ECA049EC21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2F11C01-0A82-4D0B-9074-AA7797A091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2288124" y="4057460"/>
            <a:ext cx="470897" cy="3835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445119A4-98F1-414E-AED0-C6E6D6B62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759021" y="4816685"/>
            <a:ext cx="372933" cy="24481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508949C-59CB-4FD5-8AAF-B1026A40A2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42632" y="4044687"/>
            <a:ext cx="356562" cy="45296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72ECD14-42BE-412B-80EA-6F86ADA24BE8}"/>
              </a:ext>
            </a:extLst>
          </p:cNvPr>
          <p:cNvSpPr txBox="1"/>
          <p:nvPr/>
        </p:nvSpPr>
        <p:spPr>
          <a:xfrm>
            <a:off x="3641928" y="4624799"/>
            <a:ext cx="150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2800" dirty="0" err="1" smtClean="0"/>
              <a:t>дн</a:t>
            </a:r>
            <a:r>
              <a:rPr lang="uk-UA" sz="2800" dirty="0" smtClean="0"/>
              <a:t>.)</a:t>
            </a:r>
            <a:endParaRPr lang="uk-UA" sz="3600" dirty="0"/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20D1B931-3A2D-4C0D-ABE4-5561074FEA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42702" y="4044687"/>
            <a:ext cx="385535" cy="48097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6DDF55D-7A36-4D07-BDBB-B000F9A08302}"/>
              </a:ext>
            </a:extLst>
          </p:cNvPr>
          <p:cNvSpPr txBox="1"/>
          <p:nvPr/>
        </p:nvSpPr>
        <p:spPr>
          <a:xfrm flipH="1">
            <a:off x="1390812" y="3922788"/>
            <a:ext cx="144735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455D3AC-7CC4-49FC-8B4A-F8DF0A921D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11856" y="4702674"/>
            <a:ext cx="385535" cy="48097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64B6BE4-AC40-4771-9A07-78E4CEF981E0}"/>
              </a:ext>
            </a:extLst>
          </p:cNvPr>
          <p:cNvSpPr txBox="1"/>
          <p:nvPr/>
        </p:nvSpPr>
        <p:spPr>
          <a:xfrm>
            <a:off x="1356002" y="4580868"/>
            <a:ext cx="172967" cy="2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6402691" y="1702679"/>
            <a:ext cx="4821066" cy="17256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Сім’я </a:t>
            </a:r>
            <a:r>
              <a:rPr lang="uk-UA" sz="2800" dirty="0" smtClean="0">
                <a:solidFill>
                  <a:srgbClr val="FFFF00"/>
                </a:solidFill>
              </a:rPr>
              <a:t>тиждень</a:t>
            </a:r>
            <a:r>
              <a:rPr lang="uk-UA" sz="2800" dirty="0" smtClean="0"/>
              <a:t> відпочивала </a:t>
            </a:r>
            <a:r>
              <a:rPr lang="uk-UA" sz="2800" dirty="0" smtClean="0">
                <a:solidFill>
                  <a:srgbClr val="FFFF00"/>
                </a:solidFill>
              </a:rPr>
              <a:t>на морі</a:t>
            </a:r>
            <a:r>
              <a:rPr lang="uk-UA" sz="2800" dirty="0" smtClean="0"/>
              <a:t>, </a:t>
            </a:r>
            <a:r>
              <a:rPr lang="uk-UA" sz="2800" dirty="0"/>
              <a:t>а </a:t>
            </a:r>
            <a:r>
              <a:rPr lang="uk-UA" sz="2800" dirty="0" smtClean="0">
                <a:solidFill>
                  <a:srgbClr val="FFFF00"/>
                </a:solidFill>
              </a:rPr>
              <a:t>в горах </a:t>
            </a:r>
            <a:r>
              <a:rPr lang="uk-UA" sz="2800" dirty="0">
                <a:solidFill>
                  <a:srgbClr val="FFFF00"/>
                </a:solidFill>
              </a:rPr>
              <a:t>на </a:t>
            </a:r>
            <a:r>
              <a:rPr lang="uk-UA" sz="2800" dirty="0" smtClean="0">
                <a:solidFill>
                  <a:srgbClr val="FFFF00"/>
                </a:solidFill>
              </a:rPr>
              <a:t>3 дні менше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всього</a:t>
            </a:r>
            <a:r>
              <a:rPr lang="uk-UA" sz="2800" dirty="0"/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днів</a:t>
            </a:r>
            <a:r>
              <a:rPr lang="uk-UA" sz="2800" dirty="0" smtClean="0"/>
              <a:t> сім’я була на відпочинку?</a:t>
            </a:r>
            <a:endParaRPr lang="uk-UA" sz="2800" dirty="0"/>
          </a:p>
        </p:txBody>
      </p:sp>
      <p:sp>
        <p:nvSpPr>
          <p:cNvPr id="46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6247771" y="3537901"/>
            <a:ext cx="5463583" cy="205639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Розв’яжи задачу за поданим планом:</a:t>
            </a:r>
          </a:p>
          <a:p>
            <a:pPr marL="265113" indent="-265113">
              <a:buAutoNum type="arabicParenR"/>
            </a:pPr>
            <a:r>
              <a:rPr lang="uk-UA" sz="2400" b="1" dirty="0" smtClean="0">
                <a:solidFill>
                  <a:srgbClr val="7030A0"/>
                </a:solidFill>
              </a:rPr>
              <a:t>Скільки днів сім’я відпочивала в горах?</a:t>
            </a:r>
          </a:p>
          <a:p>
            <a:pPr marL="265113" indent="-265113">
              <a:buFontTx/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Скільки всього </a:t>
            </a:r>
            <a:r>
              <a:rPr lang="uk-UA" sz="2400" b="1" dirty="0" smtClean="0">
                <a:solidFill>
                  <a:srgbClr val="7030A0"/>
                </a:solidFill>
              </a:rPr>
              <a:t>днів сім’я була на відпочинку?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2999928" y="4079387"/>
            <a:ext cx="470897" cy="38356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9508949C-59CB-4FD5-8AAF-B1026A40A2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59726" y="4691284"/>
            <a:ext cx="356562" cy="45296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2347590" y="4731546"/>
            <a:ext cx="470897" cy="38356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CD379AED-1EB4-477D-9BE2-063A2A6B5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085290" y="4691284"/>
            <a:ext cx="385535" cy="48097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CD379AED-1EB4-477D-9BE2-063A2A6B5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6836" y="4677277"/>
            <a:ext cx="385535" cy="480978"/>
          </a:xfrm>
          <a:prstGeom prst="rect">
            <a:avLst/>
          </a:prstGeom>
        </p:spPr>
      </p:pic>
      <p:sp>
        <p:nvSpPr>
          <p:cNvPr id="4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754048" y="2400485"/>
            <a:ext cx="3677864" cy="17055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dirty="0" smtClean="0">
                <a:solidFill>
                  <a:srgbClr val="7030A0"/>
                </a:solidFill>
              </a:rPr>
              <a:t>М– 7 </a:t>
            </a:r>
            <a:r>
              <a:rPr lang="uk-UA" sz="4000" dirty="0" err="1" smtClean="0">
                <a:solidFill>
                  <a:srgbClr val="7030A0"/>
                </a:solidFill>
              </a:rPr>
              <a:t>дн</a:t>
            </a:r>
            <a:r>
              <a:rPr lang="uk-UA" sz="4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sz="4000" dirty="0" smtClean="0">
                <a:solidFill>
                  <a:srgbClr val="7030A0"/>
                </a:solidFill>
              </a:rPr>
              <a:t>Г  – на 3 &lt;,?</a:t>
            </a:r>
            <a:r>
              <a:rPr lang="uk-UA" sz="4000" dirty="0" err="1" smtClean="0">
                <a:solidFill>
                  <a:srgbClr val="7030A0"/>
                </a:solidFill>
              </a:rPr>
              <a:t>дн</a:t>
            </a:r>
            <a:r>
              <a:rPr lang="uk-UA" sz="4000" dirty="0" smtClean="0">
                <a:solidFill>
                  <a:srgbClr val="7030A0"/>
                </a:solidFill>
              </a:rPr>
              <a:t>.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216762" y="2706478"/>
            <a:ext cx="215150" cy="1093548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5567639-3CE9-4BD9-B039-B931A1BCF58B}"/>
              </a:ext>
            </a:extLst>
          </p:cNvPr>
          <p:cNvSpPr txBox="1"/>
          <p:nvPr/>
        </p:nvSpPr>
        <p:spPr>
          <a:xfrm>
            <a:off x="4579764" y="2897560"/>
            <a:ext cx="128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? </a:t>
            </a:r>
            <a:r>
              <a:rPr lang="uk-UA" sz="4000" dirty="0" err="1" smtClean="0">
                <a:solidFill>
                  <a:srgbClr val="FF0000"/>
                </a:solidFill>
              </a:rPr>
              <a:t>дн</a:t>
            </a:r>
            <a:r>
              <a:rPr lang="uk-UA" sz="4000" dirty="0" smtClean="0">
                <a:solidFill>
                  <a:srgbClr val="FF0000"/>
                </a:solidFill>
              </a:rPr>
              <a:t>.</a:t>
            </a:r>
            <a:endParaRPr lang="uk-UA" sz="4000" dirty="0">
              <a:solidFill>
                <a:srgbClr val="FF0000"/>
              </a:solidFill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20A9B36-BDA5-4285-8FCE-076D1CF62A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2009825" y="4057461"/>
            <a:ext cx="389477" cy="3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224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55" grpId="0"/>
      <p:bldP spid="57" grpId="0"/>
      <p:bldP spid="59" grpId="0"/>
      <p:bldP spid="40" grpId="0"/>
      <p:bldP spid="2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6" y="1269112"/>
            <a:ext cx="312479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76" y="378226"/>
            <a:ext cx="2512878" cy="1971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755" r="88791" b="85451"/>
          <a:stretch/>
        </p:blipFill>
        <p:spPr>
          <a:xfrm>
            <a:off x="4391284" y="1191055"/>
            <a:ext cx="2032349" cy="145601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871608" y="4073188"/>
            <a:ext cx="2915844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3. Обчисли різниці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42511" y="2145987"/>
            <a:ext cx="3174039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2. Обчисли.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58B505A9-0691-41C3-BCCA-88829A9E9594}"/>
              </a:ext>
            </a:extLst>
          </p:cNvPr>
          <p:cNvGrpSpPr/>
          <p:nvPr/>
        </p:nvGrpSpPr>
        <p:grpSpPr>
          <a:xfrm>
            <a:off x="4586250" y="1398374"/>
            <a:ext cx="768056" cy="463446"/>
            <a:chOff x="661013" y="3551997"/>
            <a:chExt cx="1034708" cy="721593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745C9427-BE81-4C4E-A18A-FDCC57136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61013" y="3551997"/>
              <a:ext cx="578402" cy="72159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692E360C-B53D-4D75-86FF-FF84873FB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1117319" y="3551997"/>
              <a:ext cx="578402" cy="721593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4602BCBF-F8D8-4D22-B6A7-89892777B2BF}"/>
              </a:ext>
            </a:extLst>
          </p:cNvPr>
          <p:cNvGrpSpPr/>
          <p:nvPr/>
        </p:nvGrpSpPr>
        <p:grpSpPr>
          <a:xfrm>
            <a:off x="4682937" y="1979693"/>
            <a:ext cx="767497" cy="463447"/>
            <a:chOff x="699113" y="4468546"/>
            <a:chExt cx="1033955" cy="721594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01D7BF86-A0D5-48F7-8A28-91ECCBA98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699113" y="4468547"/>
              <a:ext cx="578402" cy="72159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1917444C-30E8-4AAD-9921-DABC7E06E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1154666" y="4468546"/>
              <a:ext cx="578402" cy="721593"/>
            </a:xfrm>
            <a:prstGeom prst="rect">
              <a:avLst/>
            </a:prstGeom>
          </p:spPr>
        </p:pic>
      </p:grpSp>
      <p:pic>
        <p:nvPicPr>
          <p:cNvPr id="2" name="Picture 2" descr="D:\2 клас\3 Математика\1 Листопад\3 Віднімання чисел з переходом через 10\№025 - Відн від 13 одноцифр чисел із переходом через десяток. Розв’язування задач за поданим планом\2024-10-13_150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2" y="2634251"/>
            <a:ext cx="6646447" cy="114057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 клас\3 Математика\1 Листопад\3 Віднімання чисел з переходом через 10\№025 - Відн від 13 одноцифр чисел із переходом через десяток. Розв’язування задач за поданим планом\2024-10-13_1505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50" y="3849052"/>
            <a:ext cx="6376572" cy="217074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006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76" y="378226"/>
            <a:ext cx="2512878" cy="1971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6" y="2844637"/>
            <a:ext cx="2915844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5. Заповни схему й розв’яжи задачу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2 клас\3 Математика\1 Листопад\3 Віднімання чисел з переходом через 10\№025 - Відн від 13 одноцифр чисел із переходом через десяток. Розв’язування задач за поданим планом\2024-10-13_150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51" y="1363791"/>
            <a:ext cx="6375025" cy="107064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6" y="1473236"/>
            <a:ext cx="2063262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4</a:t>
            </a:r>
            <a:r>
              <a:rPr lang="uk-UA" sz="2400" b="1" dirty="0" smtClean="0">
                <a:solidFill>
                  <a:srgbClr val="7030A0"/>
                </a:solidFill>
              </a:rPr>
              <a:t>. Порівняй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9" name="Picture 5" descr="D:\2 клас\3 Математика\1 Листопад\3 Віднімання чисел з переходом через 10\№025 - Відн від 13 одноцифр чисел із переходом через десяток. Розв’язування задач за поданим планом\2024-10-13_1509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7574" r="531" b="3099"/>
          <a:stretch/>
        </p:blipFill>
        <p:spPr bwMode="auto">
          <a:xfrm>
            <a:off x="3831784" y="2552584"/>
            <a:ext cx="6308678" cy="377787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287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066621" y="494530"/>
            <a:ext cx="8732067" cy="7510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3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3" y="1007173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29" y="2120309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7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30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7"/>
            <a:ext cx="623859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5" y="45359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54685" y="4214146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07551" y="422651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2" y="4159045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03980" y="5419717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645" y="5635464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17268" y="546347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4256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6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40" y="2748205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1412175" y="142677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6161241" y="140008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7" y="2748205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9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27184" y="5565780"/>
            <a:ext cx="14917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9" y="5444201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3737774" y="5511575"/>
            <a:ext cx="166712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8483659" y="5512127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3262446" y="1439948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021EC38-A492-4379-A9F2-397A50806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1" t="22682" r="14995" b="20025"/>
          <a:stretch/>
        </p:blipFill>
        <p:spPr>
          <a:xfrm>
            <a:off x="1770185" y="1668009"/>
            <a:ext cx="3102917" cy="3514043"/>
          </a:xfrm>
          <a:prstGeom prst="rect">
            <a:avLst/>
          </a:prstGeom>
          <a:ln w="38100">
            <a:noFill/>
          </a:ln>
        </p:spPr>
      </p:pic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242646" y="491231"/>
            <a:ext cx="9979991" cy="760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3DE80CE-D572-459A-9239-0F1BBD3C7509}"/>
              </a:ext>
            </a:extLst>
          </p:cNvPr>
          <p:cNvSpPr txBox="1"/>
          <p:nvPr/>
        </p:nvSpPr>
        <p:spPr>
          <a:xfrm>
            <a:off x="4824232" y="1689078"/>
            <a:ext cx="91990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-6 =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5A8E367-289F-4069-983D-B15731395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66" y="4675686"/>
            <a:ext cx="1996834" cy="209751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23739E18-45B9-42CE-A92E-2509EEE1AD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952" t="34084" r="12342" b="6753"/>
          <a:stretch/>
        </p:blipFill>
        <p:spPr>
          <a:xfrm>
            <a:off x="7135457" y="1677540"/>
            <a:ext cx="2736652" cy="3464229"/>
          </a:xfrm>
          <a:prstGeom prst="rect">
            <a:avLst/>
          </a:prstGeom>
          <a:ln w="38100"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EB67A1E-14FC-4B69-9013-B625E30AAE61}"/>
              </a:ext>
            </a:extLst>
          </p:cNvPr>
          <p:cNvSpPr txBox="1"/>
          <p:nvPr/>
        </p:nvSpPr>
        <p:spPr>
          <a:xfrm>
            <a:off x="9829112" y="3973883"/>
            <a:ext cx="101999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9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CA46D8F-E059-4E37-8EFB-F6837FD8A1CB}"/>
              </a:ext>
            </a:extLst>
          </p:cNvPr>
          <p:cNvSpPr txBox="1"/>
          <p:nvPr/>
        </p:nvSpPr>
        <p:spPr>
          <a:xfrm>
            <a:off x="9829112" y="2265643"/>
            <a:ext cx="109312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4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9B6FD48-F345-41D9-898B-F326592260DA}"/>
              </a:ext>
            </a:extLst>
          </p:cNvPr>
          <p:cNvSpPr txBox="1"/>
          <p:nvPr/>
        </p:nvSpPr>
        <p:spPr>
          <a:xfrm>
            <a:off x="9872109" y="2814209"/>
            <a:ext cx="110473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8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17A3FE2-DA86-4B56-87A8-06D5962EE888}"/>
              </a:ext>
            </a:extLst>
          </p:cNvPr>
          <p:cNvSpPr txBox="1"/>
          <p:nvPr/>
        </p:nvSpPr>
        <p:spPr>
          <a:xfrm>
            <a:off x="9829112" y="3398984"/>
            <a:ext cx="107599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6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3DE80CE-D572-459A-9239-0F1BBD3C7509}"/>
              </a:ext>
            </a:extLst>
          </p:cNvPr>
          <p:cNvSpPr txBox="1"/>
          <p:nvPr/>
        </p:nvSpPr>
        <p:spPr>
          <a:xfrm>
            <a:off x="9869299" y="1668009"/>
            <a:ext cx="110473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5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C2EF698-8572-48B6-82AE-CA8046E4FC5B}"/>
              </a:ext>
            </a:extLst>
          </p:cNvPr>
          <p:cNvSpPr txBox="1"/>
          <p:nvPr/>
        </p:nvSpPr>
        <p:spPr>
          <a:xfrm>
            <a:off x="9796809" y="4556994"/>
            <a:ext cx="108459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</a:t>
            </a:r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uk-UA" sz="3200" b="1" dirty="0">
                <a:solidFill>
                  <a:srgbClr val="7030A0"/>
                </a:solidFill>
              </a:rPr>
              <a:t> =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CA46D8F-E059-4E37-8EFB-F6837FD8A1CB}"/>
              </a:ext>
            </a:extLst>
          </p:cNvPr>
          <p:cNvSpPr txBox="1"/>
          <p:nvPr/>
        </p:nvSpPr>
        <p:spPr>
          <a:xfrm>
            <a:off x="4824232" y="2271956"/>
            <a:ext cx="91990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-7 =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9B6FD48-F345-41D9-898B-F326592260DA}"/>
              </a:ext>
            </a:extLst>
          </p:cNvPr>
          <p:cNvSpPr txBox="1"/>
          <p:nvPr/>
        </p:nvSpPr>
        <p:spPr>
          <a:xfrm>
            <a:off x="4839039" y="2863852"/>
            <a:ext cx="89350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-4 =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17A3FE2-DA86-4B56-87A8-06D5962EE888}"/>
              </a:ext>
            </a:extLst>
          </p:cNvPr>
          <p:cNvSpPr txBox="1"/>
          <p:nvPr/>
        </p:nvSpPr>
        <p:spPr>
          <a:xfrm>
            <a:off x="4791925" y="3438625"/>
            <a:ext cx="94870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-8 =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EB67A1E-14FC-4B69-9013-B625E30AAE61}"/>
              </a:ext>
            </a:extLst>
          </p:cNvPr>
          <p:cNvSpPr txBox="1"/>
          <p:nvPr/>
        </p:nvSpPr>
        <p:spPr>
          <a:xfrm>
            <a:off x="4841459" y="4022632"/>
            <a:ext cx="94487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-5 =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C2EF698-8572-48B6-82AE-CA8046E4FC5B}"/>
              </a:ext>
            </a:extLst>
          </p:cNvPr>
          <p:cNvSpPr txBox="1"/>
          <p:nvPr/>
        </p:nvSpPr>
        <p:spPr>
          <a:xfrm>
            <a:off x="4795433" y="4581900"/>
            <a:ext cx="94870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-9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5576605" y="1716498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5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5583399" y="2279219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4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5576605" y="2847924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7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5581968" y="3427515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3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5576605" y="4023400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6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5581535" y="4607407"/>
            <a:ext cx="6027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2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89766" y="1677540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7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89766" y="2253249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8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84836" y="2838024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4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90199" y="3417615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6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84836" y="4013500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3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10684836" y="4555696"/>
            <a:ext cx="5784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5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712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8522" y="478371"/>
            <a:ext cx="10046677" cy="7408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Усний рахунок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37A12A-EED7-4774-A554-57D32B052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668673" y="1565472"/>
            <a:ext cx="3049362" cy="43488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8522" y="2027800"/>
            <a:ext cx="20253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18 – 3 =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3212821" y="2027800"/>
            <a:ext cx="10174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B050"/>
                </a:solidFill>
              </a:rPr>
              <a:t>15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630D42C-85DC-4C3C-98F2-072419584681}"/>
              </a:ext>
            </a:extLst>
          </p:cNvPr>
          <p:cNvSpPr txBox="1"/>
          <p:nvPr/>
        </p:nvSpPr>
        <p:spPr>
          <a:xfrm>
            <a:off x="1078522" y="2853193"/>
            <a:ext cx="20253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15 - 3 =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1BD523-AC8A-41BC-B3E1-5669101FF672}"/>
              </a:ext>
            </a:extLst>
          </p:cNvPr>
          <p:cNvSpPr txBox="1"/>
          <p:nvPr/>
        </p:nvSpPr>
        <p:spPr>
          <a:xfrm>
            <a:off x="3212820" y="2885622"/>
            <a:ext cx="10174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12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EA87E2-2A06-4FEB-B24E-4C7C5849EFE3}"/>
              </a:ext>
            </a:extLst>
          </p:cNvPr>
          <p:cNvSpPr txBox="1"/>
          <p:nvPr/>
        </p:nvSpPr>
        <p:spPr>
          <a:xfrm>
            <a:off x="1078522" y="3677324"/>
            <a:ext cx="20253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12 – 3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C51E631-F135-46E1-96D4-AEBD42AA96D5}"/>
              </a:ext>
            </a:extLst>
          </p:cNvPr>
          <p:cNvSpPr txBox="1"/>
          <p:nvPr/>
        </p:nvSpPr>
        <p:spPr>
          <a:xfrm>
            <a:off x="3172963" y="3677323"/>
            <a:ext cx="10174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9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3F42A9B-5B88-4087-85F2-D7CC8CB9C3F6}"/>
              </a:ext>
            </a:extLst>
          </p:cNvPr>
          <p:cNvSpPr txBox="1"/>
          <p:nvPr/>
        </p:nvSpPr>
        <p:spPr>
          <a:xfrm>
            <a:off x="5398006" y="2027801"/>
            <a:ext cx="209273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9 - 3 =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2871B6-5BF5-4BEF-90ED-4F4CB31C01F5}"/>
              </a:ext>
            </a:extLst>
          </p:cNvPr>
          <p:cNvSpPr txBox="1"/>
          <p:nvPr/>
        </p:nvSpPr>
        <p:spPr>
          <a:xfrm>
            <a:off x="7599695" y="2027800"/>
            <a:ext cx="7085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73075F7-FF77-458F-B615-B40FB15EF6B6}"/>
              </a:ext>
            </a:extLst>
          </p:cNvPr>
          <p:cNvSpPr txBox="1"/>
          <p:nvPr/>
        </p:nvSpPr>
        <p:spPr>
          <a:xfrm>
            <a:off x="5398006" y="2853192"/>
            <a:ext cx="209273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6 – 3 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47CDB0-1D58-405D-B97A-D5535C1C6F9E}"/>
              </a:ext>
            </a:extLst>
          </p:cNvPr>
          <p:cNvSpPr txBox="1"/>
          <p:nvPr/>
        </p:nvSpPr>
        <p:spPr>
          <a:xfrm>
            <a:off x="7578912" y="2853191"/>
            <a:ext cx="75008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FA3C11C-C727-44A3-B3B8-AC43F9728D35}"/>
              </a:ext>
            </a:extLst>
          </p:cNvPr>
          <p:cNvSpPr txBox="1"/>
          <p:nvPr/>
        </p:nvSpPr>
        <p:spPr>
          <a:xfrm>
            <a:off x="5398006" y="3677324"/>
            <a:ext cx="209273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295FFF"/>
                </a:solidFill>
              </a:rPr>
              <a:t>3 – 3 =</a:t>
            </a:r>
            <a:endParaRPr lang="ru-RU" sz="4000" b="1" dirty="0">
              <a:solidFill>
                <a:srgbClr val="295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475DF58-6688-4692-A648-79F4E9DBA346}"/>
              </a:ext>
            </a:extLst>
          </p:cNvPr>
          <p:cNvSpPr txBox="1"/>
          <p:nvPr/>
        </p:nvSpPr>
        <p:spPr>
          <a:xfrm>
            <a:off x="7599695" y="3677323"/>
            <a:ext cx="7085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95FFF"/>
                </a:solidFill>
              </a:rPr>
              <a:t>0</a:t>
            </a:r>
            <a:endParaRPr lang="ru-RU" sz="4000" b="1" dirty="0">
              <a:solidFill>
                <a:srgbClr val="295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1259" y="1266092"/>
            <a:ext cx="6178063" cy="661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Віднімай число 3 від 18 доки не отримаєш 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8522" y="4492098"/>
            <a:ext cx="4319484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Додай три рази число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FA3C11C-C727-44A3-B3B8-AC43F9728D35}"/>
              </a:ext>
            </a:extLst>
          </p:cNvPr>
          <p:cNvSpPr txBox="1"/>
          <p:nvPr/>
        </p:nvSpPr>
        <p:spPr>
          <a:xfrm>
            <a:off x="1120085" y="5095816"/>
            <a:ext cx="27368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6 + 6 + 6 =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3989446" y="5095816"/>
            <a:ext cx="10174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299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EE3126C-F89A-4124-A7DB-FF51AF5C2D30}"/>
              </a:ext>
            </a:extLst>
          </p:cNvPr>
          <p:cNvSpPr/>
          <p:nvPr/>
        </p:nvSpPr>
        <p:spPr>
          <a:xfrm>
            <a:off x="484094" y="186914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B6B962A-91E6-47DB-89F2-457D4D564375}"/>
              </a:ext>
            </a:extLst>
          </p:cNvPr>
          <p:cNvSpPr/>
          <p:nvPr/>
        </p:nvSpPr>
        <p:spPr>
          <a:xfrm>
            <a:off x="1336379" y="186914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02A2FBD-780A-4089-8A00-9E10B1F31B72}"/>
              </a:ext>
            </a:extLst>
          </p:cNvPr>
          <p:cNvSpPr/>
          <p:nvPr/>
        </p:nvSpPr>
        <p:spPr>
          <a:xfrm>
            <a:off x="2188664" y="1869139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25F7BFE-B1FA-460F-A4D9-F5F8986DB0E1}"/>
              </a:ext>
            </a:extLst>
          </p:cNvPr>
          <p:cNvSpPr/>
          <p:nvPr/>
        </p:nvSpPr>
        <p:spPr>
          <a:xfrm>
            <a:off x="3058077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9A81008-689E-4BAA-B718-0B7F7D212A4A}"/>
              </a:ext>
            </a:extLst>
          </p:cNvPr>
          <p:cNvSpPr/>
          <p:nvPr/>
        </p:nvSpPr>
        <p:spPr>
          <a:xfrm>
            <a:off x="3927490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56956D5-97D8-445A-8405-CBB27B3E4163}"/>
              </a:ext>
            </a:extLst>
          </p:cNvPr>
          <p:cNvSpPr/>
          <p:nvPr/>
        </p:nvSpPr>
        <p:spPr>
          <a:xfrm>
            <a:off x="4803610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C375E99-D935-47B4-8A44-5C78D708CAA1}"/>
              </a:ext>
            </a:extLst>
          </p:cNvPr>
          <p:cNvSpPr/>
          <p:nvPr/>
        </p:nvSpPr>
        <p:spPr>
          <a:xfrm>
            <a:off x="5673023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8170AC7-5E3D-4F25-AE37-3165CD671726}"/>
              </a:ext>
            </a:extLst>
          </p:cNvPr>
          <p:cNvSpPr/>
          <p:nvPr/>
        </p:nvSpPr>
        <p:spPr>
          <a:xfrm>
            <a:off x="6525308" y="186913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3D7E462-51D5-4410-A2AB-BF77B4633A81}"/>
              </a:ext>
            </a:extLst>
          </p:cNvPr>
          <p:cNvSpPr/>
          <p:nvPr/>
        </p:nvSpPr>
        <p:spPr>
          <a:xfrm>
            <a:off x="7377593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0B995E5-199A-4A3F-BFB1-0E6705B1F14B}"/>
              </a:ext>
            </a:extLst>
          </p:cNvPr>
          <p:cNvSpPr/>
          <p:nvPr/>
        </p:nvSpPr>
        <p:spPr>
          <a:xfrm>
            <a:off x="8270841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:a16="http://schemas.microsoft.com/office/drawing/2014/main" xmlns="" id="{10A9A64C-6208-4DE7-954E-54D3E2E77494}"/>
              </a:ext>
            </a:extLst>
          </p:cNvPr>
          <p:cNvSpPr/>
          <p:nvPr/>
        </p:nvSpPr>
        <p:spPr>
          <a:xfrm>
            <a:off x="349624" y="1613647"/>
            <a:ext cx="8875058" cy="131781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EF6D24C-F777-4DCB-91FC-1A4D96AEB23E}"/>
              </a:ext>
            </a:extLst>
          </p:cNvPr>
          <p:cNvSpPr/>
          <p:nvPr/>
        </p:nvSpPr>
        <p:spPr>
          <a:xfrm>
            <a:off x="9228472" y="1869129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8A10BD-2ADC-40E0-8C67-46F1100E101F}"/>
              </a:ext>
            </a:extLst>
          </p:cNvPr>
          <p:cNvSpPr txBox="1"/>
          <p:nvPr/>
        </p:nvSpPr>
        <p:spPr>
          <a:xfrm>
            <a:off x="900617" y="3120837"/>
            <a:ext cx="184428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r>
              <a:rPr lang="uk-UA" sz="4000" b="1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–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4</a:t>
            </a:r>
            <a:r>
              <a:rPr lang="en-US" sz="4000" b="1" dirty="0" smtClean="0">
                <a:solidFill>
                  <a:srgbClr val="7030A0"/>
                </a:solidFill>
              </a:rPr>
              <a:t>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03BF45-08A0-4969-9B15-13FE9F1DBE15}"/>
              </a:ext>
            </a:extLst>
          </p:cNvPr>
          <p:cNvSpPr txBox="1"/>
          <p:nvPr/>
        </p:nvSpPr>
        <p:spPr>
          <a:xfrm>
            <a:off x="1512781" y="3996811"/>
            <a:ext cx="12321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3</a:t>
            </a:r>
            <a:r>
              <a:rPr lang="uk-UA" sz="4000" b="1" dirty="0" smtClean="0">
                <a:solidFill>
                  <a:srgbClr val="7030A0"/>
                </a:solidFill>
              </a:rPr>
              <a:t>+1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C9A98B6-158D-4FF3-9F31-24BBC63A7503}"/>
              </a:ext>
            </a:extLst>
          </p:cNvPr>
          <p:cNvCxnSpPr/>
          <p:nvPr/>
        </p:nvCxnSpPr>
        <p:spPr>
          <a:xfrm flipH="1">
            <a:off x="1895490" y="3828723"/>
            <a:ext cx="137031" cy="3361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3FB6EF3-60FB-4319-A3B9-D0DFB156D042}"/>
              </a:ext>
            </a:extLst>
          </p:cNvPr>
          <p:cNvCxnSpPr/>
          <p:nvPr/>
        </p:nvCxnSpPr>
        <p:spPr>
          <a:xfrm>
            <a:off x="2152897" y="3828723"/>
            <a:ext cx="106057" cy="3361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B35150-F4CE-4788-A583-8A542D54F328}"/>
              </a:ext>
            </a:extLst>
          </p:cNvPr>
          <p:cNvSpPr txBox="1"/>
          <p:nvPr/>
        </p:nvSpPr>
        <p:spPr>
          <a:xfrm>
            <a:off x="2691068" y="3120837"/>
            <a:ext cx="147062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13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3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E3F90B-49E1-408C-8F74-5BCDA0E67601}"/>
              </a:ext>
            </a:extLst>
          </p:cNvPr>
          <p:cNvSpPr txBox="1"/>
          <p:nvPr/>
        </p:nvSpPr>
        <p:spPr>
          <a:xfrm>
            <a:off x="3956749" y="3120837"/>
            <a:ext cx="119914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r>
              <a:rPr lang="en-US" sz="4000" b="1" dirty="0" smtClean="0">
                <a:solidFill>
                  <a:srgbClr val="7030A0"/>
                </a:solidFill>
              </a:rPr>
              <a:t>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4627B41-0FDA-4DB7-9838-63BEC97E2BF4}"/>
              </a:ext>
            </a:extLst>
          </p:cNvPr>
          <p:cNvSpPr txBox="1"/>
          <p:nvPr/>
        </p:nvSpPr>
        <p:spPr>
          <a:xfrm>
            <a:off x="4979957" y="3120837"/>
            <a:ext cx="61702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9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809663D4-10DF-4C4C-A7A9-F33EF4BB6F7D}"/>
              </a:ext>
            </a:extLst>
          </p:cNvPr>
          <p:cNvCxnSpPr>
            <a:cxnSpLocks/>
          </p:cNvCxnSpPr>
          <p:nvPr/>
        </p:nvCxnSpPr>
        <p:spPr>
          <a:xfrm flipH="1">
            <a:off x="9025555" y="1713297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88F9943-AB0D-44E7-830A-6BE3E9D5FE88}"/>
              </a:ext>
            </a:extLst>
          </p:cNvPr>
          <p:cNvCxnSpPr>
            <a:cxnSpLocks/>
          </p:cNvCxnSpPr>
          <p:nvPr/>
        </p:nvCxnSpPr>
        <p:spPr>
          <a:xfrm flipH="1">
            <a:off x="8090136" y="1769120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CBFA1DA-A618-42CB-95A6-9A0AEB4CE3BD}"/>
              </a:ext>
            </a:extLst>
          </p:cNvPr>
          <p:cNvSpPr/>
          <p:nvPr/>
        </p:nvSpPr>
        <p:spPr>
          <a:xfrm>
            <a:off x="10107782" y="1865236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CB504D9-26A9-4E0C-A9C0-4F0901E991E5}"/>
              </a:ext>
            </a:extLst>
          </p:cNvPr>
          <p:cNvCxnSpPr>
            <a:cxnSpLocks/>
          </p:cNvCxnSpPr>
          <p:nvPr/>
        </p:nvCxnSpPr>
        <p:spPr>
          <a:xfrm flipH="1">
            <a:off x="9958010" y="1779707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9C5C50D-3395-437B-BBAB-42DCF6175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015" y="3311139"/>
            <a:ext cx="2233873" cy="234650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9880" y="608609"/>
            <a:ext cx="10258765" cy="7512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Розглянь спосіб обчислення виразу </a:t>
            </a:r>
            <a:r>
              <a:rPr lang="uk-UA" sz="4000" b="1" dirty="0" smtClean="0"/>
              <a:t>13 – 4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38558" y="4036555"/>
            <a:ext cx="6170395" cy="1621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rgbClr val="7030A0"/>
                </a:solidFill>
              </a:rPr>
              <a:t>Cпочатку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віднімаю </a:t>
            </a:r>
            <a:r>
              <a:rPr lang="uk-UA" sz="2800" b="1" dirty="0">
                <a:solidFill>
                  <a:srgbClr val="7030A0"/>
                </a:solidFill>
              </a:rPr>
              <a:t>стільки одиниць, щоб отримати десяток, а </a:t>
            </a:r>
            <a:r>
              <a:rPr lang="uk-UA" sz="2800" b="1" dirty="0" smtClean="0">
                <a:solidFill>
                  <a:srgbClr val="7030A0"/>
                </a:solidFill>
              </a:rPr>
              <a:t>потім—віднімаю </a:t>
            </a:r>
            <a:r>
              <a:rPr lang="uk-UA" sz="2800" b="1" dirty="0">
                <a:solidFill>
                  <a:srgbClr val="7030A0"/>
                </a:solidFill>
              </a:rPr>
              <a:t>решту одиниць.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CBFA1DA-A618-42CB-95A6-9A0AEB4CE3BD}"/>
              </a:ext>
            </a:extLst>
          </p:cNvPr>
          <p:cNvSpPr/>
          <p:nvPr/>
        </p:nvSpPr>
        <p:spPr>
          <a:xfrm>
            <a:off x="11012511" y="1888210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3CB504D9-26A9-4E0C-A9C0-4F0901E991E5}"/>
              </a:ext>
            </a:extLst>
          </p:cNvPr>
          <p:cNvCxnSpPr>
            <a:cxnSpLocks/>
          </p:cNvCxnSpPr>
          <p:nvPr/>
        </p:nvCxnSpPr>
        <p:spPr>
          <a:xfrm flipH="1">
            <a:off x="10862739" y="1802681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6213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t="6753" r="69312" b="72152"/>
          <a:stretch/>
        </p:blipFill>
        <p:spPr>
          <a:xfrm>
            <a:off x="579179" y="2124000"/>
            <a:ext cx="7200000" cy="284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844498" y="494529"/>
            <a:ext cx="10175194" cy="7498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72A2D0D-CE82-42D7-BEA5-91E68CFD9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98" y="1931219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309E0B8-2A1D-49B3-BED5-32B1D19426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6141278" y="2403359"/>
            <a:ext cx="555762" cy="4526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D38CABA-ECAA-41B4-A0D0-8CE2A4E005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4645" y="2417426"/>
            <a:ext cx="394062" cy="3550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DB7226E-EA58-49AA-B263-F8F1C2DFCC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4645" y="3146964"/>
            <a:ext cx="394062" cy="3550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53EBB7D-B9CC-40D1-863A-E7A13C823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1516632" y="3136067"/>
            <a:ext cx="749658" cy="45268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A17EB2F-E257-4EE8-98BC-B45E27A3C5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91915" y="3926436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AF0C63A2-A3BC-46A1-ACC3-12378BD5D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6136504" y="3151978"/>
            <a:ext cx="555762" cy="4526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A20A9B36-BDA5-4285-8FCE-076D1CF62A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1350019" y="3155225"/>
            <a:ext cx="394062" cy="3550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68F7B4F4-8F13-43B6-A21C-4AFE71E822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632813" y="2388707"/>
            <a:ext cx="555762" cy="45268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75E50BEC-A104-4A02-85AB-E5ACD4A7FEB3}"/>
              </a:ext>
            </a:extLst>
          </p:cNvPr>
          <p:cNvGrpSpPr/>
          <p:nvPr/>
        </p:nvGrpSpPr>
        <p:grpSpPr>
          <a:xfrm>
            <a:off x="627712" y="2310922"/>
            <a:ext cx="776876" cy="615436"/>
            <a:chOff x="627712" y="2310922"/>
            <a:chExt cx="776876" cy="615436"/>
          </a:xfrm>
        </p:grpSpPr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A50EE275-3879-4AF9-A6B6-7BBF8A4A8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4" t="2056" r="67763" b="89795"/>
            <a:stretch/>
          </p:blipFill>
          <p:spPr>
            <a:xfrm>
              <a:off x="848826" y="2396441"/>
              <a:ext cx="555762" cy="452689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="" xmlns:a16="http://schemas.microsoft.com/office/drawing/2014/main" id="{60A78810-1394-4BA5-B154-E6B32F406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27712" y="2310922"/>
              <a:ext cx="493311" cy="615436"/>
            </a:xfrm>
            <a:prstGeom prst="rect">
              <a:avLst/>
            </a:prstGeom>
          </p:spPr>
        </p:pic>
      </p:grp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E07906CB-6713-4358-ABDA-0FA89A1A7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26632" y="2432516"/>
            <a:ext cx="394062" cy="35505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0F19C2AA-3969-4321-83FE-FC11839A9C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57915" y="2306346"/>
            <a:ext cx="493311" cy="615436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FA6B76CB-0E54-418A-85AD-9DD4D17254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1327047" y="3886245"/>
            <a:ext cx="394062" cy="355057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923ED70C-1D52-40A1-BE24-AF635098C1DF}"/>
              </a:ext>
            </a:extLst>
          </p:cNvPr>
          <p:cNvGrpSpPr/>
          <p:nvPr/>
        </p:nvGrpSpPr>
        <p:grpSpPr>
          <a:xfrm>
            <a:off x="627712" y="3049593"/>
            <a:ext cx="776876" cy="615436"/>
            <a:chOff x="627712" y="2310922"/>
            <a:chExt cx="776876" cy="615436"/>
          </a:xfrm>
        </p:grpSpPr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C80472F8-A4B3-448E-AC1C-D5D5FD66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4" t="2056" r="67763" b="89795"/>
            <a:stretch/>
          </p:blipFill>
          <p:spPr>
            <a:xfrm>
              <a:off x="848826" y="2396441"/>
              <a:ext cx="555762" cy="452689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9594FF78-135D-47D6-B37B-FC311B8D6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27712" y="2310922"/>
              <a:ext cx="493311" cy="615436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4B587683-24B2-4CDC-BA64-558AA1844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07992" y="3125253"/>
            <a:ext cx="555762" cy="452689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DC6CEEF3-8D4F-4FEF-B3BA-6EEE76A9249D}"/>
              </a:ext>
            </a:extLst>
          </p:cNvPr>
          <p:cNvGrpSpPr/>
          <p:nvPr/>
        </p:nvGrpSpPr>
        <p:grpSpPr>
          <a:xfrm>
            <a:off x="623384" y="3800728"/>
            <a:ext cx="776876" cy="615436"/>
            <a:chOff x="627712" y="2310922"/>
            <a:chExt cx="776876" cy="615436"/>
          </a:xfrm>
        </p:grpSpPr>
        <p:pic>
          <p:nvPicPr>
            <p:cNvPr id="58" name="Рисунок 57">
              <a:extLst>
                <a:ext uri="{FF2B5EF4-FFF2-40B4-BE49-F238E27FC236}">
                  <a16:creationId xmlns="" xmlns:a16="http://schemas.microsoft.com/office/drawing/2014/main" id="{33A3CFBC-3999-42C5-AE10-9BAFF4214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4" t="2056" r="67763" b="89795"/>
            <a:stretch/>
          </p:blipFill>
          <p:spPr>
            <a:xfrm>
              <a:off x="848826" y="2396441"/>
              <a:ext cx="555762" cy="452689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="" xmlns:a16="http://schemas.microsoft.com/office/drawing/2014/main" id="{B657BA84-692E-4FC9-8F4C-504269299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27712" y="2310922"/>
              <a:ext cx="493311" cy="615436"/>
            </a:xfrm>
            <a:prstGeom prst="rect">
              <a:avLst/>
            </a:prstGeom>
          </p:spPr>
        </p:pic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F42B45D7-F82D-4A6D-A514-3B1A9A7910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653580" y="3866856"/>
            <a:ext cx="555762" cy="45268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E912C519-1108-4E26-BF0E-6C9B6BF6E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2282157" y="3886622"/>
            <a:ext cx="749658" cy="452689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377910F2-10F1-446B-8023-4D1847107E79}"/>
              </a:ext>
            </a:extLst>
          </p:cNvPr>
          <p:cNvGrpSpPr/>
          <p:nvPr/>
        </p:nvGrpSpPr>
        <p:grpSpPr>
          <a:xfrm>
            <a:off x="4373984" y="2315067"/>
            <a:ext cx="776876" cy="615436"/>
            <a:chOff x="627712" y="2310922"/>
            <a:chExt cx="776876" cy="615436"/>
          </a:xfrm>
        </p:grpSpPr>
        <p:pic>
          <p:nvPicPr>
            <p:cNvPr id="63" name="Рисунок 62">
              <a:extLst>
                <a:ext uri="{FF2B5EF4-FFF2-40B4-BE49-F238E27FC236}">
                  <a16:creationId xmlns="" xmlns:a16="http://schemas.microsoft.com/office/drawing/2014/main" id="{16E55284-FFA1-43D0-8619-F53C2CEE5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4" t="2056" r="67763" b="89795"/>
            <a:stretch/>
          </p:blipFill>
          <p:spPr>
            <a:xfrm>
              <a:off x="848826" y="2396441"/>
              <a:ext cx="555762" cy="45268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E8807DAF-2F8D-4506-A06D-FBF7BCE48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27712" y="2310922"/>
              <a:ext cx="493311" cy="615436"/>
            </a:xfrm>
            <a:prstGeom prst="rect">
              <a:avLst/>
            </a:prstGeom>
          </p:spPr>
        </p:pic>
      </p:grp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C413DC51-B220-49BD-8D44-4137D592B6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056883" y="2432516"/>
            <a:ext cx="394062" cy="3550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A4D7B2AB-BFDD-4BD4-A101-58434D37C1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450945" y="2306346"/>
            <a:ext cx="493311" cy="615436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3CBADA9-317D-481A-A4AC-40543BD65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37564" y="2427264"/>
            <a:ext cx="394062" cy="355057"/>
          </a:xfrm>
          <a:prstGeom prst="rect">
            <a:avLst/>
          </a:prstGeom>
        </p:spPr>
      </p:pic>
      <p:grpSp>
        <p:nvGrpSpPr>
          <p:cNvPr id="68" name="Группа 67">
            <a:extLst>
              <a:ext uri="{FF2B5EF4-FFF2-40B4-BE49-F238E27FC236}">
                <a16:creationId xmlns="" xmlns:a16="http://schemas.microsoft.com/office/drawing/2014/main" id="{5CF0D02E-B254-428C-8AF7-938D8A8D1167}"/>
              </a:ext>
            </a:extLst>
          </p:cNvPr>
          <p:cNvGrpSpPr/>
          <p:nvPr/>
        </p:nvGrpSpPr>
        <p:grpSpPr>
          <a:xfrm>
            <a:off x="4373984" y="3064517"/>
            <a:ext cx="776876" cy="615436"/>
            <a:chOff x="627712" y="2310922"/>
            <a:chExt cx="776876" cy="615436"/>
          </a:xfrm>
        </p:grpSpPr>
        <p:pic>
          <p:nvPicPr>
            <p:cNvPr id="70" name="Рисунок 69">
              <a:extLst>
                <a:ext uri="{FF2B5EF4-FFF2-40B4-BE49-F238E27FC236}">
                  <a16:creationId xmlns="" xmlns:a16="http://schemas.microsoft.com/office/drawing/2014/main" id="{7435E95C-0E91-4747-8421-EA6E206DC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4" t="2056" r="67763" b="89795"/>
            <a:stretch/>
          </p:blipFill>
          <p:spPr>
            <a:xfrm>
              <a:off x="848826" y="2396441"/>
              <a:ext cx="555762" cy="45268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FB7A3A99-33ED-413F-84BD-FAA7AC453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27712" y="2310922"/>
              <a:ext cx="493311" cy="615436"/>
            </a:xfrm>
            <a:prstGeom prst="rect">
              <a:avLst/>
            </a:prstGeom>
          </p:spPr>
        </p:pic>
      </p:grp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4187F71A-6BC1-4B62-9451-E40AA3FC54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5056883" y="3155225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11625522-5A6F-4116-A8A3-927463F64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65176" y="3044697"/>
            <a:ext cx="472271" cy="58918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99E4A442-EF8B-49AA-8C2F-6B088C0AAB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22653" y="3174068"/>
            <a:ext cx="394062" cy="355057"/>
          </a:xfrm>
          <a:prstGeom prst="rect">
            <a:avLst/>
          </a:prstGeom>
        </p:spPr>
      </p:pic>
      <p:sp>
        <p:nvSpPr>
          <p:cNvPr id="7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333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994" y="494529"/>
            <a:ext cx="9663023" cy="7724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спосіб обчислення </a:t>
            </a:r>
            <a:r>
              <a:rPr lang="uk-UA" sz="4000" b="1" dirty="0" smtClean="0">
                <a:solidFill>
                  <a:schemeClr val="bg1"/>
                </a:solidFill>
              </a:rPr>
              <a:t>13-6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2FB4C0D-91B0-4CDD-AA9F-7D52CC6E3DBB}"/>
              </a:ext>
            </a:extLst>
          </p:cNvPr>
          <p:cNvSpPr/>
          <p:nvPr/>
        </p:nvSpPr>
        <p:spPr>
          <a:xfrm>
            <a:off x="484094" y="186914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E2CBBF2-8B3C-48C6-B0CF-513D51E6AFDE}"/>
              </a:ext>
            </a:extLst>
          </p:cNvPr>
          <p:cNvSpPr/>
          <p:nvPr/>
        </p:nvSpPr>
        <p:spPr>
          <a:xfrm>
            <a:off x="1336379" y="186914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7FAA1C4-793B-456B-94B2-33D4EE565BE0}"/>
              </a:ext>
            </a:extLst>
          </p:cNvPr>
          <p:cNvSpPr/>
          <p:nvPr/>
        </p:nvSpPr>
        <p:spPr>
          <a:xfrm>
            <a:off x="2188664" y="1869139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9C28CAB-7E86-435C-AA53-B101F3115895}"/>
              </a:ext>
            </a:extLst>
          </p:cNvPr>
          <p:cNvSpPr/>
          <p:nvPr/>
        </p:nvSpPr>
        <p:spPr>
          <a:xfrm>
            <a:off x="3058077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1E11E79-00C6-4EBB-91FF-56B9ABBE56F8}"/>
              </a:ext>
            </a:extLst>
          </p:cNvPr>
          <p:cNvSpPr/>
          <p:nvPr/>
        </p:nvSpPr>
        <p:spPr>
          <a:xfrm>
            <a:off x="3927490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6FD14D8-CB89-4266-8DBD-7360E2F6DDF5}"/>
              </a:ext>
            </a:extLst>
          </p:cNvPr>
          <p:cNvSpPr/>
          <p:nvPr/>
        </p:nvSpPr>
        <p:spPr>
          <a:xfrm>
            <a:off x="4803610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B753EDC-F3C3-40D1-BD2E-742A84CCE234}"/>
              </a:ext>
            </a:extLst>
          </p:cNvPr>
          <p:cNvSpPr/>
          <p:nvPr/>
        </p:nvSpPr>
        <p:spPr>
          <a:xfrm>
            <a:off x="5673023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A961A17-DC21-4491-B0EA-613CD64A1784}"/>
              </a:ext>
            </a:extLst>
          </p:cNvPr>
          <p:cNvSpPr/>
          <p:nvPr/>
        </p:nvSpPr>
        <p:spPr>
          <a:xfrm>
            <a:off x="6525308" y="186913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FFD47AE-5AD9-4EB6-972D-FF3D7A35368F}"/>
              </a:ext>
            </a:extLst>
          </p:cNvPr>
          <p:cNvSpPr/>
          <p:nvPr/>
        </p:nvSpPr>
        <p:spPr>
          <a:xfrm>
            <a:off x="7377593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7193954-93A2-4C5D-B354-3DC82B24E403}"/>
              </a:ext>
            </a:extLst>
          </p:cNvPr>
          <p:cNvSpPr/>
          <p:nvPr/>
        </p:nvSpPr>
        <p:spPr>
          <a:xfrm>
            <a:off x="8270841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="" xmlns:a16="http://schemas.microsoft.com/office/drawing/2014/main" id="{1640F725-D05B-41F7-91D7-1048BBEB9AB6}"/>
              </a:ext>
            </a:extLst>
          </p:cNvPr>
          <p:cNvSpPr/>
          <p:nvPr/>
        </p:nvSpPr>
        <p:spPr>
          <a:xfrm>
            <a:off x="349624" y="1613647"/>
            <a:ext cx="8875058" cy="131781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A9C177D-933B-4DF9-8D06-DAF1B1FCE55A}"/>
              </a:ext>
            </a:extLst>
          </p:cNvPr>
          <p:cNvSpPr/>
          <p:nvPr/>
        </p:nvSpPr>
        <p:spPr>
          <a:xfrm>
            <a:off x="9372722" y="1875864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E622829-F014-4D6F-AB43-28A64820EE3F}"/>
              </a:ext>
            </a:extLst>
          </p:cNvPr>
          <p:cNvSpPr txBox="1"/>
          <p:nvPr/>
        </p:nvSpPr>
        <p:spPr>
          <a:xfrm>
            <a:off x="792678" y="3182242"/>
            <a:ext cx="2978847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13 = 10 + 3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70E649E-39F6-47D2-AE47-D7DCEF9B2EEF}"/>
              </a:ext>
            </a:extLst>
          </p:cNvPr>
          <p:cNvSpPr txBox="1"/>
          <p:nvPr/>
        </p:nvSpPr>
        <p:spPr>
          <a:xfrm>
            <a:off x="804714" y="4011021"/>
            <a:ext cx="2400802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10 – 6 = 4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BAD9041-90E9-4732-9DB9-424171DA550B}"/>
              </a:ext>
            </a:extLst>
          </p:cNvPr>
          <p:cNvSpPr txBox="1"/>
          <p:nvPr/>
        </p:nvSpPr>
        <p:spPr>
          <a:xfrm>
            <a:off x="775449" y="4910714"/>
            <a:ext cx="2218065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4 + 3 = 7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22BCBA3-D503-4834-9E3B-F1ADEF25A4AC}"/>
              </a:ext>
            </a:extLst>
          </p:cNvPr>
          <p:cNvCxnSpPr>
            <a:cxnSpLocks/>
          </p:cNvCxnSpPr>
          <p:nvPr/>
        </p:nvCxnSpPr>
        <p:spPr>
          <a:xfrm flipH="1">
            <a:off x="1187994" y="1713065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3B6DFBA6-7FF0-4925-AF5C-E8AFEFCBD11D}"/>
              </a:ext>
            </a:extLst>
          </p:cNvPr>
          <p:cNvCxnSpPr>
            <a:cxnSpLocks/>
          </p:cNvCxnSpPr>
          <p:nvPr/>
        </p:nvCxnSpPr>
        <p:spPr>
          <a:xfrm flipH="1">
            <a:off x="349624" y="1713066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946EB18-AC17-4316-BFF1-5BF21A5F2E76}"/>
              </a:ext>
            </a:extLst>
          </p:cNvPr>
          <p:cNvSpPr/>
          <p:nvPr/>
        </p:nvSpPr>
        <p:spPr>
          <a:xfrm>
            <a:off x="10219286" y="1869129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86889710-D2EF-40A3-83FD-D768E4C53937}"/>
              </a:ext>
            </a:extLst>
          </p:cNvPr>
          <p:cNvCxnSpPr>
            <a:cxnSpLocks/>
          </p:cNvCxnSpPr>
          <p:nvPr/>
        </p:nvCxnSpPr>
        <p:spPr>
          <a:xfrm flipH="1">
            <a:off x="2025992" y="1720161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B46A2A9D-9B93-43C7-80E7-C9CD3BDD3B04}"/>
              </a:ext>
            </a:extLst>
          </p:cNvPr>
          <p:cNvCxnSpPr>
            <a:cxnSpLocks/>
          </p:cNvCxnSpPr>
          <p:nvPr/>
        </p:nvCxnSpPr>
        <p:spPr>
          <a:xfrm flipH="1">
            <a:off x="2921419" y="1686614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D0BDF3A2-DB46-45C1-A3D6-63E916166330}"/>
              </a:ext>
            </a:extLst>
          </p:cNvPr>
          <p:cNvCxnSpPr>
            <a:cxnSpLocks/>
          </p:cNvCxnSpPr>
          <p:nvPr/>
        </p:nvCxnSpPr>
        <p:spPr>
          <a:xfrm flipH="1">
            <a:off x="3771525" y="1727115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0DBE0F0F-4748-456D-8415-88CA9C866F31}"/>
              </a:ext>
            </a:extLst>
          </p:cNvPr>
          <p:cNvCxnSpPr>
            <a:cxnSpLocks/>
          </p:cNvCxnSpPr>
          <p:nvPr/>
        </p:nvCxnSpPr>
        <p:spPr>
          <a:xfrm flipH="1">
            <a:off x="4624617" y="1727115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Левая фигурная скобка 1">
            <a:extLst>
              <a:ext uri="{FF2B5EF4-FFF2-40B4-BE49-F238E27FC236}">
                <a16:creationId xmlns="" xmlns:a16="http://schemas.microsoft.com/office/drawing/2014/main" id="{3202DA39-EDAB-437A-AA4B-D2C1345E827D}"/>
              </a:ext>
            </a:extLst>
          </p:cNvPr>
          <p:cNvSpPr/>
          <p:nvPr/>
        </p:nvSpPr>
        <p:spPr>
          <a:xfrm rot="16200000">
            <a:off x="8538625" y="109254"/>
            <a:ext cx="485775" cy="6127952"/>
          </a:xfrm>
          <a:prstGeom prst="leftBrace">
            <a:avLst>
              <a:gd name="adj1" fmla="val 89470"/>
              <a:gd name="adj2" fmla="val 49703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E622829-F014-4D6F-AB43-28A64820EE3F}"/>
              </a:ext>
            </a:extLst>
          </p:cNvPr>
          <p:cNvSpPr txBox="1"/>
          <p:nvPr/>
        </p:nvSpPr>
        <p:spPr>
          <a:xfrm>
            <a:off x="3427720" y="4011021"/>
            <a:ext cx="4526458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13 – це 1 десяток і 3 одиниці.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6 одиниць відніму від 1 десятка: буде 4 одиниці.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До 4 додам 3, буде 7.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Отже, 13 – 6 = 7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9946EB18-AC17-4316-BFF1-5BF21A5F2E76}"/>
              </a:ext>
            </a:extLst>
          </p:cNvPr>
          <p:cNvSpPr/>
          <p:nvPr/>
        </p:nvSpPr>
        <p:spPr>
          <a:xfrm>
            <a:off x="11070423" y="1875864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04D48F7-0C81-4042-BA86-56E0A3A2F5AB}"/>
              </a:ext>
            </a:extLst>
          </p:cNvPr>
          <p:cNvSpPr txBox="1"/>
          <p:nvPr/>
        </p:nvSpPr>
        <p:spPr>
          <a:xfrm>
            <a:off x="7813625" y="3499000"/>
            <a:ext cx="2072868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4 + 3 = 7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25B17F3-6263-4E25-99F7-8F8FC21CC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206" y="4247259"/>
            <a:ext cx="2003536" cy="2104555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2922557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994" y="494529"/>
            <a:ext cx="9663023" cy="7724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спосіб обчислення </a:t>
            </a:r>
            <a:r>
              <a:rPr lang="uk-UA" sz="4000" b="1" dirty="0" smtClean="0">
                <a:solidFill>
                  <a:schemeClr val="bg1"/>
                </a:solidFill>
              </a:rPr>
              <a:t>13-9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2FB4C0D-91B0-4CDD-AA9F-7D52CC6E3DBB}"/>
              </a:ext>
            </a:extLst>
          </p:cNvPr>
          <p:cNvSpPr/>
          <p:nvPr/>
        </p:nvSpPr>
        <p:spPr>
          <a:xfrm>
            <a:off x="484094" y="186914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E2CBBF2-8B3C-48C6-B0CF-513D51E6AFDE}"/>
              </a:ext>
            </a:extLst>
          </p:cNvPr>
          <p:cNvSpPr/>
          <p:nvPr/>
        </p:nvSpPr>
        <p:spPr>
          <a:xfrm>
            <a:off x="1336379" y="186914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7FAA1C4-793B-456B-94B2-33D4EE565BE0}"/>
              </a:ext>
            </a:extLst>
          </p:cNvPr>
          <p:cNvSpPr/>
          <p:nvPr/>
        </p:nvSpPr>
        <p:spPr>
          <a:xfrm>
            <a:off x="2188664" y="1869139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9C28CAB-7E86-435C-AA53-B101F3115895}"/>
              </a:ext>
            </a:extLst>
          </p:cNvPr>
          <p:cNvSpPr/>
          <p:nvPr/>
        </p:nvSpPr>
        <p:spPr>
          <a:xfrm>
            <a:off x="3058077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1E11E79-00C6-4EBB-91FF-56B9ABBE56F8}"/>
              </a:ext>
            </a:extLst>
          </p:cNvPr>
          <p:cNvSpPr/>
          <p:nvPr/>
        </p:nvSpPr>
        <p:spPr>
          <a:xfrm>
            <a:off x="3927490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6FD14D8-CB89-4266-8DBD-7360E2F6DDF5}"/>
              </a:ext>
            </a:extLst>
          </p:cNvPr>
          <p:cNvSpPr/>
          <p:nvPr/>
        </p:nvSpPr>
        <p:spPr>
          <a:xfrm>
            <a:off x="4803610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B753EDC-F3C3-40D1-BD2E-742A84CCE234}"/>
              </a:ext>
            </a:extLst>
          </p:cNvPr>
          <p:cNvSpPr/>
          <p:nvPr/>
        </p:nvSpPr>
        <p:spPr>
          <a:xfrm>
            <a:off x="5673023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A961A17-DC21-4491-B0EA-613CD64A1784}"/>
              </a:ext>
            </a:extLst>
          </p:cNvPr>
          <p:cNvSpPr/>
          <p:nvPr/>
        </p:nvSpPr>
        <p:spPr>
          <a:xfrm>
            <a:off x="6525308" y="186913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FFD47AE-5AD9-4EB6-972D-FF3D7A35368F}"/>
              </a:ext>
            </a:extLst>
          </p:cNvPr>
          <p:cNvSpPr/>
          <p:nvPr/>
        </p:nvSpPr>
        <p:spPr>
          <a:xfrm>
            <a:off x="7377593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7193954-93A2-4C5D-B354-3DC82B24E403}"/>
              </a:ext>
            </a:extLst>
          </p:cNvPr>
          <p:cNvSpPr/>
          <p:nvPr/>
        </p:nvSpPr>
        <p:spPr>
          <a:xfrm>
            <a:off x="8270841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="" xmlns:a16="http://schemas.microsoft.com/office/drawing/2014/main" id="{1640F725-D05B-41F7-91D7-1048BBEB9AB6}"/>
              </a:ext>
            </a:extLst>
          </p:cNvPr>
          <p:cNvSpPr/>
          <p:nvPr/>
        </p:nvSpPr>
        <p:spPr>
          <a:xfrm>
            <a:off x="349624" y="1613647"/>
            <a:ext cx="8875058" cy="131781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A9C177D-933B-4DF9-8D06-DAF1B1FCE55A}"/>
              </a:ext>
            </a:extLst>
          </p:cNvPr>
          <p:cNvSpPr/>
          <p:nvPr/>
        </p:nvSpPr>
        <p:spPr>
          <a:xfrm>
            <a:off x="9372722" y="1875864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E622829-F014-4D6F-AB43-28A64820EE3F}"/>
              </a:ext>
            </a:extLst>
          </p:cNvPr>
          <p:cNvSpPr txBox="1"/>
          <p:nvPr/>
        </p:nvSpPr>
        <p:spPr>
          <a:xfrm>
            <a:off x="792678" y="3182242"/>
            <a:ext cx="2978847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13 = 10 + 3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70E649E-39F6-47D2-AE47-D7DCEF9B2EEF}"/>
              </a:ext>
            </a:extLst>
          </p:cNvPr>
          <p:cNvSpPr txBox="1"/>
          <p:nvPr/>
        </p:nvSpPr>
        <p:spPr>
          <a:xfrm>
            <a:off x="804714" y="4011021"/>
            <a:ext cx="2400802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10 – 9 = 1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BAD9041-90E9-4732-9DB9-424171DA550B}"/>
              </a:ext>
            </a:extLst>
          </p:cNvPr>
          <p:cNvSpPr txBox="1"/>
          <p:nvPr/>
        </p:nvSpPr>
        <p:spPr>
          <a:xfrm>
            <a:off x="775449" y="4910714"/>
            <a:ext cx="2218065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 + 3 = 4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22BCBA3-D503-4834-9E3B-F1ADEF25A4AC}"/>
              </a:ext>
            </a:extLst>
          </p:cNvPr>
          <p:cNvCxnSpPr>
            <a:cxnSpLocks/>
          </p:cNvCxnSpPr>
          <p:nvPr/>
        </p:nvCxnSpPr>
        <p:spPr>
          <a:xfrm flipH="1">
            <a:off x="1187994" y="1713065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3B6DFBA6-7FF0-4925-AF5C-E8AFEFCBD11D}"/>
              </a:ext>
            </a:extLst>
          </p:cNvPr>
          <p:cNvCxnSpPr>
            <a:cxnSpLocks/>
          </p:cNvCxnSpPr>
          <p:nvPr/>
        </p:nvCxnSpPr>
        <p:spPr>
          <a:xfrm flipH="1">
            <a:off x="349624" y="1713066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946EB18-AC17-4316-BFF1-5BF21A5F2E76}"/>
              </a:ext>
            </a:extLst>
          </p:cNvPr>
          <p:cNvSpPr/>
          <p:nvPr/>
        </p:nvSpPr>
        <p:spPr>
          <a:xfrm>
            <a:off x="10219286" y="1869129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86889710-D2EF-40A3-83FD-D768E4C53937}"/>
              </a:ext>
            </a:extLst>
          </p:cNvPr>
          <p:cNvCxnSpPr>
            <a:cxnSpLocks/>
          </p:cNvCxnSpPr>
          <p:nvPr/>
        </p:nvCxnSpPr>
        <p:spPr>
          <a:xfrm flipH="1">
            <a:off x="2025992" y="1720161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B46A2A9D-9B93-43C7-80E7-C9CD3BDD3B04}"/>
              </a:ext>
            </a:extLst>
          </p:cNvPr>
          <p:cNvCxnSpPr>
            <a:cxnSpLocks/>
          </p:cNvCxnSpPr>
          <p:nvPr/>
        </p:nvCxnSpPr>
        <p:spPr>
          <a:xfrm flipH="1">
            <a:off x="2921419" y="1686614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D0BDF3A2-DB46-45C1-A3D6-63E916166330}"/>
              </a:ext>
            </a:extLst>
          </p:cNvPr>
          <p:cNvCxnSpPr>
            <a:cxnSpLocks/>
          </p:cNvCxnSpPr>
          <p:nvPr/>
        </p:nvCxnSpPr>
        <p:spPr>
          <a:xfrm flipH="1">
            <a:off x="3771525" y="1727115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0DBE0F0F-4748-456D-8415-88CA9C866F31}"/>
              </a:ext>
            </a:extLst>
          </p:cNvPr>
          <p:cNvCxnSpPr>
            <a:cxnSpLocks/>
          </p:cNvCxnSpPr>
          <p:nvPr/>
        </p:nvCxnSpPr>
        <p:spPr>
          <a:xfrm flipH="1">
            <a:off x="4624617" y="1727115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Левая фигурная скобка 1">
            <a:extLst>
              <a:ext uri="{FF2B5EF4-FFF2-40B4-BE49-F238E27FC236}">
                <a16:creationId xmlns="" xmlns:a16="http://schemas.microsoft.com/office/drawing/2014/main" id="{3202DA39-EDAB-437A-AA4B-D2C1345E827D}"/>
              </a:ext>
            </a:extLst>
          </p:cNvPr>
          <p:cNvSpPr/>
          <p:nvPr/>
        </p:nvSpPr>
        <p:spPr>
          <a:xfrm rot="16200000">
            <a:off x="8538625" y="109254"/>
            <a:ext cx="485775" cy="6127952"/>
          </a:xfrm>
          <a:prstGeom prst="leftBrace">
            <a:avLst>
              <a:gd name="adj1" fmla="val 89470"/>
              <a:gd name="adj2" fmla="val 49703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E622829-F014-4D6F-AB43-28A64820EE3F}"/>
              </a:ext>
            </a:extLst>
          </p:cNvPr>
          <p:cNvSpPr txBox="1"/>
          <p:nvPr/>
        </p:nvSpPr>
        <p:spPr>
          <a:xfrm>
            <a:off x="3427720" y="4011021"/>
            <a:ext cx="4526458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13 – це 1 десяток і 3 одиниці.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9 одиниць відніму від 1 десятка: буде 1 одиниця.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До 1 додам 3, буде 4.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Отже, 13 – 9 =4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9946EB18-AC17-4316-BFF1-5BF21A5F2E76}"/>
              </a:ext>
            </a:extLst>
          </p:cNvPr>
          <p:cNvSpPr/>
          <p:nvPr/>
        </p:nvSpPr>
        <p:spPr>
          <a:xfrm>
            <a:off x="11070423" y="1875864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04D48F7-0C81-4042-BA86-56E0A3A2F5AB}"/>
              </a:ext>
            </a:extLst>
          </p:cNvPr>
          <p:cNvSpPr txBox="1"/>
          <p:nvPr/>
        </p:nvSpPr>
        <p:spPr>
          <a:xfrm>
            <a:off x="7813625" y="3499000"/>
            <a:ext cx="2072868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 + 3 = 4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D4D4507-F155-4A17-904D-E0E2DC9AA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255" y="3841537"/>
            <a:ext cx="1944476" cy="2701686"/>
          </a:xfrm>
          <a:prstGeom prst="rect">
            <a:avLst/>
          </a:prstGeom>
        </p:spPr>
      </p:pic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0DBE0F0F-4748-456D-8415-88CA9C866F31}"/>
              </a:ext>
            </a:extLst>
          </p:cNvPr>
          <p:cNvCxnSpPr>
            <a:cxnSpLocks/>
          </p:cNvCxnSpPr>
          <p:nvPr/>
        </p:nvCxnSpPr>
        <p:spPr>
          <a:xfrm flipH="1">
            <a:off x="5432389" y="1713066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0DBE0F0F-4748-456D-8415-88CA9C866F31}"/>
              </a:ext>
            </a:extLst>
          </p:cNvPr>
          <p:cNvCxnSpPr>
            <a:cxnSpLocks/>
          </p:cNvCxnSpPr>
          <p:nvPr/>
        </p:nvCxnSpPr>
        <p:spPr>
          <a:xfrm flipH="1">
            <a:off x="6308120" y="1729639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0DBE0F0F-4748-456D-8415-88CA9C866F31}"/>
              </a:ext>
            </a:extLst>
          </p:cNvPr>
          <p:cNvCxnSpPr>
            <a:cxnSpLocks/>
          </p:cNvCxnSpPr>
          <p:nvPr/>
        </p:nvCxnSpPr>
        <p:spPr>
          <a:xfrm flipH="1">
            <a:off x="7136666" y="1701455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04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8522" y="478371"/>
            <a:ext cx="10046677" cy="7408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Обчисли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37A12A-EED7-4774-A554-57D32B052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648195" y="1449260"/>
            <a:ext cx="2477004" cy="35325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8522" y="2027800"/>
            <a:ext cx="26031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2 + 9 – 7 =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CC21C1-9BB0-4724-A1F3-14833A119FF4}"/>
              </a:ext>
            </a:extLst>
          </p:cNvPr>
          <p:cNvSpPr txBox="1"/>
          <p:nvPr/>
        </p:nvSpPr>
        <p:spPr>
          <a:xfrm>
            <a:off x="3772803" y="2027800"/>
            <a:ext cx="83168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4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630D42C-85DC-4C3C-98F2-072419584681}"/>
              </a:ext>
            </a:extLst>
          </p:cNvPr>
          <p:cNvSpPr txBox="1"/>
          <p:nvPr/>
        </p:nvSpPr>
        <p:spPr>
          <a:xfrm>
            <a:off x="1078522" y="2853193"/>
            <a:ext cx="26031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12 – 5 + 8 =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1BD523-AC8A-41BC-B3E1-5669101FF672}"/>
              </a:ext>
            </a:extLst>
          </p:cNvPr>
          <p:cNvSpPr txBox="1"/>
          <p:nvPr/>
        </p:nvSpPr>
        <p:spPr>
          <a:xfrm>
            <a:off x="3726357" y="2853193"/>
            <a:ext cx="92457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EA87E2-2A06-4FEB-B24E-4C7C5849EFE3}"/>
              </a:ext>
            </a:extLst>
          </p:cNvPr>
          <p:cNvSpPr txBox="1"/>
          <p:nvPr/>
        </p:nvSpPr>
        <p:spPr>
          <a:xfrm>
            <a:off x="5049154" y="2032009"/>
            <a:ext cx="26031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13 – 5 + 9 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C51E631-F135-46E1-96D4-AEBD42AA96D5}"/>
              </a:ext>
            </a:extLst>
          </p:cNvPr>
          <p:cNvSpPr txBox="1"/>
          <p:nvPr/>
        </p:nvSpPr>
        <p:spPr>
          <a:xfrm>
            <a:off x="7675776" y="2027800"/>
            <a:ext cx="76767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17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3F42A9B-5B88-4087-85F2-D7CC8CB9C3F6}"/>
              </a:ext>
            </a:extLst>
          </p:cNvPr>
          <p:cNvSpPr txBox="1"/>
          <p:nvPr/>
        </p:nvSpPr>
        <p:spPr>
          <a:xfrm>
            <a:off x="5049154" y="2861612"/>
            <a:ext cx="26031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9 + 4 – 8 =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2871B6-5BF5-4BEF-90ED-4F4CB31C01F5}"/>
              </a:ext>
            </a:extLst>
          </p:cNvPr>
          <p:cNvSpPr txBox="1"/>
          <p:nvPr/>
        </p:nvSpPr>
        <p:spPr>
          <a:xfrm>
            <a:off x="7705355" y="2853193"/>
            <a:ext cx="7085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673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1532</TotalTime>
  <Words>610</Words>
  <Application>Microsoft Office PowerPoint</Application>
  <PresentationFormat>Произвольный</PresentationFormat>
  <Paragraphs>158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348</cp:revision>
  <dcterms:created xsi:type="dcterms:W3CDTF">2018-01-05T16:38:53Z</dcterms:created>
  <dcterms:modified xsi:type="dcterms:W3CDTF">2024-10-13T18:49:23Z</dcterms:modified>
</cp:coreProperties>
</file>