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28" r:id="rId3"/>
    <p:sldId id="635" r:id="rId4"/>
    <p:sldId id="626" r:id="rId5"/>
    <p:sldId id="627" r:id="rId6"/>
    <p:sldId id="613" r:id="rId7"/>
    <p:sldId id="630" r:id="rId8"/>
    <p:sldId id="631" r:id="rId9"/>
    <p:sldId id="592" r:id="rId10"/>
    <p:sldId id="632" r:id="rId11"/>
    <p:sldId id="633" r:id="rId12"/>
    <p:sldId id="634" r:id="rId13"/>
    <p:sldId id="629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BA1CBA"/>
    <a:srgbClr val="295FFF"/>
    <a:srgbClr val="FF3131"/>
    <a:srgbClr val="9E0000"/>
    <a:srgbClr val="00B050"/>
    <a:srgbClr val="1694E9"/>
    <a:srgbClr val="FFFF00"/>
    <a:srgbClr val="FFB441"/>
    <a:srgbClr val="709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0" autoAdjust="0"/>
  </p:normalViewPr>
  <p:slideViewPr>
    <p:cSldViewPr snapToGrid="0">
      <p:cViewPr varScale="1">
        <p:scale>
          <a:sx n="86" d="100"/>
          <a:sy n="86" d="100"/>
        </p:scale>
        <p:origin x="-7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2.jpeg"/><Relationship Id="rId3" Type="http://schemas.microsoft.com/office/2007/relationships/hdphoto" Target="../media/hdphoto3.wdp"/><Relationship Id="rId7" Type="http://schemas.openxmlformats.org/officeDocument/2006/relationships/image" Target="../media/image29.png"/><Relationship Id="rId12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microsoft.com/office/2007/relationships/hdphoto" Target="../media/hdphoto5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766ytz83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6938" y="4129663"/>
            <a:ext cx="9705861" cy="212365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Віднімання від 14 одноцифрових чисел із переходом через десяток. Розв’язування задач </a:t>
            </a:r>
            <a:endParaRPr lang="uk-UA" sz="2132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D7D5144-6698-40B6-AA3F-A7D4C2B8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38" y="1091159"/>
            <a:ext cx="2661919" cy="279613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7398093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Віднімання </a:t>
            </a:r>
            <a:r>
              <a:rPr lang="uk-UA" sz="2400" b="1" dirty="0">
                <a:solidFill>
                  <a:srgbClr val="7030A0"/>
                </a:solidFill>
              </a:rPr>
              <a:t>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26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620" r="70321" b="62213"/>
          <a:stretch/>
        </p:blipFill>
        <p:spPr>
          <a:xfrm>
            <a:off x="684000" y="1764000"/>
            <a:ext cx="6228000" cy="446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2" y="1590205"/>
            <a:ext cx="2705164" cy="13813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6239EA6-31B3-47F6-9B56-5FE08108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89877" y="4825558"/>
            <a:ext cx="372933" cy="2448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864510" y="5271130"/>
            <a:ext cx="604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Відповідь: всього </a:t>
            </a:r>
            <a:r>
              <a:rPr lang="uk-UA" sz="3600" dirty="0" smtClean="0"/>
              <a:t> 15 фруктів.</a:t>
            </a:r>
            <a:endParaRPr lang="uk-UA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677745" y="4691284"/>
            <a:ext cx="401724" cy="5011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335176" y="4658041"/>
            <a:ext cx="428370" cy="53441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445119A4-98F1-414E-AED0-C6E6D6B62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59021" y="4816685"/>
            <a:ext cx="372933" cy="24481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72ECD14-42BE-412B-80EA-6F86ADA24BE8}"/>
              </a:ext>
            </a:extLst>
          </p:cNvPr>
          <p:cNvSpPr txBox="1"/>
          <p:nvPr/>
        </p:nvSpPr>
        <p:spPr>
          <a:xfrm>
            <a:off x="3618585" y="4646478"/>
            <a:ext cx="1062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(</a:t>
            </a:r>
            <a:r>
              <a:rPr lang="uk-UA" sz="3200" dirty="0" err="1" smtClean="0"/>
              <a:t>фр</a:t>
            </a:r>
            <a:r>
              <a:rPr lang="uk-UA" sz="3200" dirty="0" smtClean="0"/>
              <a:t>.)</a:t>
            </a:r>
            <a:endParaRPr lang="uk-UA" sz="4000" dirty="0"/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6056490" y="1818163"/>
            <a:ext cx="5415968" cy="17256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 тарілці лежало </a:t>
            </a:r>
            <a:r>
              <a:rPr lang="uk-UA" sz="2800" dirty="0" smtClean="0">
                <a:solidFill>
                  <a:srgbClr val="FFFF00"/>
                </a:solidFill>
              </a:rPr>
              <a:t>7 слів. </a:t>
            </a:r>
            <a:r>
              <a:rPr lang="uk-UA" sz="2800" dirty="0" smtClean="0">
                <a:solidFill>
                  <a:schemeClr val="bg1"/>
                </a:solidFill>
              </a:rPr>
              <a:t>На неї</a:t>
            </a:r>
            <a:r>
              <a:rPr lang="uk-UA" sz="2800" dirty="0" smtClean="0">
                <a:solidFill>
                  <a:srgbClr val="FFFF00"/>
                </a:solidFill>
              </a:rPr>
              <a:t> поклали 3 яблука і 5 груш</a:t>
            </a:r>
            <a:r>
              <a:rPr lang="uk-UA" sz="2800" dirty="0" smtClean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</a:t>
            </a:r>
            <a:r>
              <a:rPr lang="uk-UA" sz="2800" dirty="0" smtClean="0">
                <a:solidFill>
                  <a:srgbClr val="FFFF00"/>
                </a:solidFill>
              </a:rPr>
              <a:t>фруктів стало </a:t>
            </a:r>
            <a:r>
              <a:rPr lang="uk-UA" sz="2800" dirty="0" smtClean="0"/>
              <a:t> на тарілці?</a:t>
            </a:r>
            <a:endParaRPr lang="uk-UA" sz="2800" dirty="0"/>
          </a:p>
        </p:txBody>
      </p:sp>
      <p:sp>
        <p:nvSpPr>
          <p:cNvPr id="46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6175183" y="3741958"/>
            <a:ext cx="5415969" cy="15291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Розв’яжи задачу за поданим планом:</a:t>
            </a:r>
          </a:p>
          <a:p>
            <a:pPr marL="265113" indent="-265113">
              <a:buAutoNum type="arabicParenR"/>
            </a:pPr>
            <a:r>
              <a:rPr lang="uk-UA" sz="2400" b="1" dirty="0" smtClean="0">
                <a:solidFill>
                  <a:srgbClr val="7030A0"/>
                </a:solidFill>
              </a:rPr>
              <a:t>Скільки фруктів поклали на тарілку?</a:t>
            </a:r>
          </a:p>
          <a:p>
            <a:pPr marL="265113" indent="-265113">
              <a:buFontTx/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Скільки </a:t>
            </a:r>
            <a:r>
              <a:rPr lang="uk-UA" sz="2400" b="1" dirty="0" smtClean="0">
                <a:solidFill>
                  <a:srgbClr val="7030A0"/>
                </a:solidFill>
              </a:rPr>
              <a:t>фруктів стало на тарілці?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9508949C-59CB-4FD5-8AAF-B1026A40A2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67528" y="4708426"/>
            <a:ext cx="356562" cy="45296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CD379AED-1EB4-477D-9BE2-063A2A6B5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085290" y="4691284"/>
            <a:ext cx="385535" cy="480978"/>
          </a:xfrm>
          <a:prstGeom prst="rect">
            <a:avLst/>
          </a:prstGeom>
        </p:spPr>
      </p:pic>
      <p:sp>
        <p:nvSpPr>
          <p:cNvPr id="4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684000" y="2637644"/>
            <a:ext cx="5421137" cy="1860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rgbClr val="7030A0"/>
                </a:solidFill>
              </a:rPr>
              <a:t>Лежало – 7 </a:t>
            </a:r>
            <a:r>
              <a:rPr lang="uk-UA" sz="4000" dirty="0" err="1" smtClean="0">
                <a:solidFill>
                  <a:srgbClr val="7030A0"/>
                </a:solidFill>
              </a:rPr>
              <a:t>сл</a:t>
            </a:r>
            <a:r>
              <a:rPr lang="uk-UA" sz="4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Поклали –3 </a:t>
            </a:r>
            <a:r>
              <a:rPr lang="uk-UA" sz="4000" dirty="0" err="1" smtClean="0">
                <a:solidFill>
                  <a:srgbClr val="7030A0"/>
                </a:solidFill>
              </a:rPr>
              <a:t>ябл</a:t>
            </a:r>
            <a:r>
              <a:rPr lang="uk-UA" sz="4000" dirty="0" smtClean="0">
                <a:solidFill>
                  <a:srgbClr val="7030A0"/>
                </a:solidFill>
              </a:rPr>
              <a:t>. і 5 гр.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Стало – ? </a:t>
            </a:r>
            <a:r>
              <a:rPr lang="uk-UA" sz="4000" dirty="0" err="1" smtClean="0">
                <a:solidFill>
                  <a:srgbClr val="7030A0"/>
                </a:solidFill>
              </a:rPr>
              <a:t>фр</a:t>
            </a:r>
            <a:r>
              <a:rPr lang="uk-UA" sz="4000" dirty="0" smtClean="0">
                <a:solidFill>
                  <a:srgbClr val="7030A0"/>
                </a:solidFill>
              </a:rPr>
              <a:t>.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задачу 196. </a:t>
            </a:r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схему до неї.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94324" y="1250317"/>
            <a:ext cx="6836383" cy="5136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Усно </a:t>
            </a:r>
            <a:r>
              <a:rPr lang="uk-UA" sz="2000" b="1" dirty="0">
                <a:solidFill>
                  <a:srgbClr val="7030A0"/>
                </a:solidFill>
              </a:rPr>
              <a:t>склади план розв’язування задачі. Розв’яжи </a:t>
            </a:r>
            <a:r>
              <a:rPr lang="uk-UA" sz="2000" b="1" dirty="0" smtClean="0">
                <a:solidFill>
                  <a:srgbClr val="7030A0"/>
                </a:solidFill>
              </a:rPr>
              <a:t>задачу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86239EA6-31B3-47F6-9B56-5FE08108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18475" y="4809367"/>
            <a:ext cx="372933" cy="24481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366106" y="4659877"/>
            <a:ext cx="428370" cy="5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197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5" grpId="0"/>
      <p:bldP spid="46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6" y="1269112"/>
            <a:ext cx="31247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6" y="378226"/>
            <a:ext cx="2512878" cy="1971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755" r="88791" b="85451"/>
          <a:stretch/>
        </p:blipFill>
        <p:spPr>
          <a:xfrm>
            <a:off x="4391284" y="1191055"/>
            <a:ext cx="2032349" cy="145601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6632154" y="2118523"/>
            <a:ext cx="1994053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3. Обчисли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42510" y="1827415"/>
            <a:ext cx="3498983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2. Розклади на розрядні доданки числа.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F7E359B-56CD-438A-95BD-0475216632F8}"/>
              </a:ext>
            </a:extLst>
          </p:cNvPr>
          <p:cNvGrpSpPr/>
          <p:nvPr/>
        </p:nvGrpSpPr>
        <p:grpSpPr>
          <a:xfrm>
            <a:off x="4737252" y="1363791"/>
            <a:ext cx="672535" cy="522192"/>
            <a:chOff x="721544" y="3556242"/>
            <a:chExt cx="1034708" cy="721594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507EF40C-E1E4-421B-BEB7-C2433D05D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721544" y="3556243"/>
              <a:ext cx="578402" cy="72159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374CCE3-B67A-4487-89E6-64F50766C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1177850" y="3556242"/>
              <a:ext cx="578402" cy="72159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96CAA5E9-5154-4CB2-850F-6545023F2EA7}"/>
              </a:ext>
            </a:extLst>
          </p:cNvPr>
          <p:cNvGrpSpPr/>
          <p:nvPr/>
        </p:nvGrpSpPr>
        <p:grpSpPr>
          <a:xfrm>
            <a:off x="4737252" y="1945582"/>
            <a:ext cx="670206" cy="522192"/>
            <a:chOff x="702289" y="4468543"/>
            <a:chExt cx="1053963" cy="721594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A8DE715C-D29B-4732-B894-97F2C65D8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702289" y="4468544"/>
              <a:ext cx="578402" cy="721593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0C416CB1-3B67-44A0-9484-B460E1D7B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177850" y="4468543"/>
              <a:ext cx="578402" cy="721593"/>
            </a:xfrm>
            <a:prstGeom prst="rect">
              <a:avLst/>
            </a:prstGeom>
          </p:spPr>
        </p:pic>
      </p:grpSp>
      <p:pic>
        <p:nvPicPr>
          <p:cNvPr id="1027" name="Picture 3" descr="D:\2 клас\3 Математика\1 Листопад\3 Віднімання чисел з переходом через 10\№026 - Відн від 14 одноцифр чисел із переходом через десяток. Розв’язування задач\2024-10-13_19361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21752" r="863" b="5016"/>
          <a:stretch/>
        </p:blipFill>
        <p:spPr bwMode="auto">
          <a:xfrm>
            <a:off x="3257040" y="4065082"/>
            <a:ext cx="7460794" cy="132216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3 Математика\1 Листопад\3 Віднімання чисел з переходом через 10\№026 - Відн від 14 одноцифр чисел із переходом через десяток. Розв’язування задач\2024-10-13_1936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01" y="2779689"/>
            <a:ext cx="5743458" cy="114252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742511" y="2748495"/>
            <a:ext cx="2043634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13 = </a:t>
            </a:r>
            <a:r>
              <a:rPr lang="uk-UA" sz="2800" b="1" dirty="0" smtClean="0">
                <a:solidFill>
                  <a:srgbClr val="7030A0"/>
                </a:solidFill>
              </a:rPr>
              <a:t>__ </a:t>
            </a:r>
            <a:r>
              <a:rPr lang="uk-UA" sz="2800" b="1" dirty="0" smtClean="0">
                <a:solidFill>
                  <a:srgbClr val="7030A0"/>
                </a:solidFill>
              </a:rPr>
              <a:t>+ _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765829" y="3343331"/>
            <a:ext cx="2043634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14 = </a:t>
            </a:r>
            <a:r>
              <a:rPr lang="uk-UA" sz="2800" b="1" dirty="0" smtClean="0">
                <a:solidFill>
                  <a:srgbClr val="7030A0"/>
                </a:solidFill>
              </a:rPr>
              <a:t>__ </a:t>
            </a:r>
            <a:r>
              <a:rPr lang="uk-UA" sz="2800" b="1" dirty="0" smtClean="0">
                <a:solidFill>
                  <a:srgbClr val="7030A0"/>
                </a:solidFill>
              </a:rPr>
              <a:t>+ _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3276230" y="2745838"/>
            <a:ext cx="2043634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12 = </a:t>
            </a:r>
            <a:r>
              <a:rPr lang="uk-UA" sz="2800" b="1" dirty="0" smtClean="0">
                <a:solidFill>
                  <a:srgbClr val="7030A0"/>
                </a:solidFill>
              </a:rPr>
              <a:t>__ </a:t>
            </a:r>
            <a:r>
              <a:rPr lang="uk-UA" sz="2800" b="1" dirty="0" smtClean="0">
                <a:solidFill>
                  <a:srgbClr val="7030A0"/>
                </a:solidFill>
              </a:rPr>
              <a:t>+ _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3266497" y="3351691"/>
            <a:ext cx="2043634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11 = </a:t>
            </a:r>
            <a:r>
              <a:rPr lang="uk-UA" sz="2800" b="1" dirty="0" smtClean="0">
                <a:solidFill>
                  <a:srgbClr val="7030A0"/>
                </a:solidFill>
              </a:rPr>
              <a:t>__ </a:t>
            </a:r>
            <a:r>
              <a:rPr lang="uk-UA" sz="2800" b="1" dirty="0" smtClean="0">
                <a:solidFill>
                  <a:srgbClr val="7030A0"/>
                </a:solidFill>
              </a:rPr>
              <a:t>+ _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838545" y="4065082"/>
            <a:ext cx="2169049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4. Заповни таблицю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594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6" y="378226"/>
            <a:ext cx="2512878" cy="1971130"/>
          </a:xfrm>
          <a:prstGeom prst="rect">
            <a:avLst/>
          </a:prstGeom>
        </p:spPr>
      </p:pic>
      <p:pic>
        <p:nvPicPr>
          <p:cNvPr id="2051" name="Picture 3" descr="D:\2 клас\3 Математика\1 Листопад\3 Віднімання чисел з переходом через 10\№026 - Відн від 14 одноцифр чисел із переходом через десяток. Розв’язування задач\2024-10-13_200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84" y="1363791"/>
            <a:ext cx="6663543" cy="484972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909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066621" y="494530"/>
            <a:ext cx="8732067" cy="7510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3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3" y="1007173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29" y="2120309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7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30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7"/>
            <a:ext cx="623859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5" y="45359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54685" y="421414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07551" y="422651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2" y="4159045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03980" y="5419717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645" y="5635464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17268" y="546347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42248318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364" y="540825"/>
            <a:ext cx="9839605" cy="11447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998599" y="1850834"/>
            <a:ext cx="10329133" cy="4264686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6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40" y="2748205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1412175" y="142677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6161241" y="140008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7" y="2748205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9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27184" y="5565780"/>
            <a:ext cx="14917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9" y="5444201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3737774" y="5511575"/>
            <a:ext cx="166712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8483659" y="5512127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3262446" y="1439948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845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021EC38-A492-4379-A9F2-397A50806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1" t="22682" r="14995" b="20025"/>
          <a:stretch/>
        </p:blipFill>
        <p:spPr>
          <a:xfrm>
            <a:off x="722311" y="2239311"/>
            <a:ext cx="2182371" cy="3514043"/>
          </a:xfrm>
          <a:prstGeom prst="rect">
            <a:avLst/>
          </a:prstGeom>
          <a:ln w="38100">
            <a:noFill/>
          </a:ln>
        </p:spPr>
      </p:pic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2490571" y="491231"/>
            <a:ext cx="8732066" cy="760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3DE80CE-D572-459A-9239-0F1BBD3C7509}"/>
              </a:ext>
            </a:extLst>
          </p:cNvPr>
          <p:cNvSpPr txBox="1"/>
          <p:nvPr/>
        </p:nvSpPr>
        <p:spPr>
          <a:xfrm>
            <a:off x="2796313" y="2275757"/>
            <a:ext cx="91990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-6 =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5A8E367-289F-4069-983D-B15731395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612" y="314194"/>
            <a:ext cx="1832712" cy="19251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3739E18-45B9-42CE-A92E-2509EEE1AD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952" t="34084" r="12342" b="6753"/>
          <a:stretch/>
        </p:blipFill>
        <p:spPr>
          <a:xfrm>
            <a:off x="4331546" y="2289125"/>
            <a:ext cx="2250331" cy="3464229"/>
          </a:xfrm>
          <a:prstGeom prst="rect">
            <a:avLst/>
          </a:prstGeom>
          <a:ln w="38100"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EB67A1E-14FC-4B69-9013-B625E30AAE61}"/>
              </a:ext>
            </a:extLst>
          </p:cNvPr>
          <p:cNvSpPr txBox="1"/>
          <p:nvPr/>
        </p:nvSpPr>
        <p:spPr>
          <a:xfrm>
            <a:off x="6573460" y="4571231"/>
            <a:ext cx="101999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9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CA46D8F-E059-4E37-8EFB-F6837FD8A1CB}"/>
              </a:ext>
            </a:extLst>
          </p:cNvPr>
          <p:cNvSpPr txBox="1"/>
          <p:nvPr/>
        </p:nvSpPr>
        <p:spPr>
          <a:xfrm>
            <a:off x="6567452" y="2841546"/>
            <a:ext cx="109312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4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9B6FD48-F345-41D9-898B-F326592260DA}"/>
              </a:ext>
            </a:extLst>
          </p:cNvPr>
          <p:cNvSpPr txBox="1"/>
          <p:nvPr/>
        </p:nvSpPr>
        <p:spPr>
          <a:xfrm>
            <a:off x="6531088" y="3411557"/>
            <a:ext cx="110473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8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17A3FE2-DA86-4B56-87A8-06D5962EE888}"/>
              </a:ext>
            </a:extLst>
          </p:cNvPr>
          <p:cNvSpPr txBox="1"/>
          <p:nvPr/>
        </p:nvSpPr>
        <p:spPr>
          <a:xfrm>
            <a:off x="6545459" y="3996332"/>
            <a:ext cx="107599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6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3DE80CE-D572-459A-9239-0F1BBD3C7509}"/>
              </a:ext>
            </a:extLst>
          </p:cNvPr>
          <p:cNvSpPr txBox="1"/>
          <p:nvPr/>
        </p:nvSpPr>
        <p:spPr>
          <a:xfrm>
            <a:off x="6567829" y="2265357"/>
            <a:ext cx="110473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5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C2EF698-8572-48B6-82AE-CA8046E4FC5B}"/>
              </a:ext>
            </a:extLst>
          </p:cNvPr>
          <p:cNvSpPr txBox="1"/>
          <p:nvPr/>
        </p:nvSpPr>
        <p:spPr>
          <a:xfrm>
            <a:off x="6488091" y="5166591"/>
            <a:ext cx="108459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87AC930-C59B-4AA6-BE24-DF574796E4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801" t="25040" r="17728" b="21200"/>
          <a:stretch/>
        </p:blipFill>
        <p:spPr>
          <a:xfrm>
            <a:off x="8100913" y="2254115"/>
            <a:ext cx="2121500" cy="34905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CA46D8F-E059-4E37-8EFB-F6837FD8A1CB}"/>
              </a:ext>
            </a:extLst>
          </p:cNvPr>
          <p:cNvSpPr txBox="1"/>
          <p:nvPr/>
        </p:nvSpPr>
        <p:spPr>
          <a:xfrm>
            <a:off x="2796313" y="2858635"/>
            <a:ext cx="91990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-7 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9B6FD48-F345-41D9-898B-F326592260DA}"/>
              </a:ext>
            </a:extLst>
          </p:cNvPr>
          <p:cNvSpPr txBox="1"/>
          <p:nvPr/>
        </p:nvSpPr>
        <p:spPr>
          <a:xfrm>
            <a:off x="2811120" y="3450531"/>
            <a:ext cx="89350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-4 =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17A3FE2-DA86-4B56-87A8-06D5962EE888}"/>
              </a:ext>
            </a:extLst>
          </p:cNvPr>
          <p:cNvSpPr txBox="1"/>
          <p:nvPr/>
        </p:nvSpPr>
        <p:spPr>
          <a:xfrm>
            <a:off x="2764006" y="4025304"/>
            <a:ext cx="94870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-8 =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EB67A1E-14FC-4B69-9013-B625E30AAE61}"/>
              </a:ext>
            </a:extLst>
          </p:cNvPr>
          <p:cNvSpPr txBox="1"/>
          <p:nvPr/>
        </p:nvSpPr>
        <p:spPr>
          <a:xfrm>
            <a:off x="2813540" y="4609311"/>
            <a:ext cx="94487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-5 =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C2EF698-8572-48B6-82AE-CA8046E4FC5B}"/>
              </a:ext>
            </a:extLst>
          </p:cNvPr>
          <p:cNvSpPr txBox="1"/>
          <p:nvPr/>
        </p:nvSpPr>
        <p:spPr>
          <a:xfrm>
            <a:off x="2767514" y="5168579"/>
            <a:ext cx="94870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-9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3548686" y="2303177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3555480" y="2865898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3548686" y="3434603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7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3554049" y="4014194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3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3548686" y="4610079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6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3553616" y="5194086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2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7348745" y="2274888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7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7348745" y="2850597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8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7343815" y="3435372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7349178" y="4014963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6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7343815" y="4610848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3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7348745" y="5194855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EB67A1E-14FC-4B69-9013-B625E30AAE61}"/>
              </a:ext>
            </a:extLst>
          </p:cNvPr>
          <p:cNvSpPr txBox="1"/>
          <p:nvPr/>
        </p:nvSpPr>
        <p:spPr>
          <a:xfrm>
            <a:off x="9982155" y="4610848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6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CA46D8F-E059-4E37-8EFB-F6837FD8A1CB}"/>
              </a:ext>
            </a:extLst>
          </p:cNvPr>
          <p:cNvSpPr txBox="1"/>
          <p:nvPr/>
        </p:nvSpPr>
        <p:spPr>
          <a:xfrm>
            <a:off x="9942824" y="2826782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5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A9B6FD48-F345-41D9-898B-F326592260DA}"/>
              </a:ext>
            </a:extLst>
          </p:cNvPr>
          <p:cNvSpPr txBox="1"/>
          <p:nvPr/>
        </p:nvSpPr>
        <p:spPr>
          <a:xfrm>
            <a:off x="9954657" y="3426321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8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17A3FE2-DA86-4B56-87A8-06D5962EE888}"/>
              </a:ext>
            </a:extLst>
          </p:cNvPr>
          <p:cNvSpPr txBox="1"/>
          <p:nvPr/>
        </p:nvSpPr>
        <p:spPr>
          <a:xfrm>
            <a:off x="9982154" y="3996331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4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3DE80CE-D572-459A-9239-0F1BBD3C7509}"/>
              </a:ext>
            </a:extLst>
          </p:cNvPr>
          <p:cNvSpPr txBox="1"/>
          <p:nvPr/>
        </p:nvSpPr>
        <p:spPr>
          <a:xfrm>
            <a:off x="9942824" y="2257124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C2EF698-8572-48B6-82AE-CA8046E4FC5B}"/>
              </a:ext>
            </a:extLst>
          </p:cNvPr>
          <p:cNvSpPr txBox="1"/>
          <p:nvPr/>
        </p:nvSpPr>
        <p:spPr>
          <a:xfrm>
            <a:off x="9988197" y="5195623"/>
            <a:ext cx="9106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9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76388" y="2274888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</a:rPr>
              <a:t>6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76388" y="2850597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8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71458" y="3435372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76821" y="4014963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9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71458" y="4610848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7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76388" y="5194855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72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8522" y="478371"/>
            <a:ext cx="10046677" cy="7408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Усний рахунок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400016" y="1296299"/>
            <a:ext cx="2725183" cy="38865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8522" y="2027800"/>
            <a:ext cx="20253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16 – 4 =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3212821" y="2027800"/>
            <a:ext cx="8744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12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630D42C-85DC-4C3C-98F2-072419584681}"/>
              </a:ext>
            </a:extLst>
          </p:cNvPr>
          <p:cNvSpPr txBox="1"/>
          <p:nvPr/>
        </p:nvSpPr>
        <p:spPr>
          <a:xfrm>
            <a:off x="1078522" y="2853193"/>
            <a:ext cx="20253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12 - 4 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1BD523-AC8A-41BC-B3E1-5669101FF672}"/>
              </a:ext>
            </a:extLst>
          </p:cNvPr>
          <p:cNvSpPr txBox="1"/>
          <p:nvPr/>
        </p:nvSpPr>
        <p:spPr>
          <a:xfrm>
            <a:off x="3212820" y="2885622"/>
            <a:ext cx="87443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EA87E2-2A06-4FEB-B24E-4C7C5849EFE3}"/>
              </a:ext>
            </a:extLst>
          </p:cNvPr>
          <p:cNvSpPr txBox="1"/>
          <p:nvPr/>
        </p:nvSpPr>
        <p:spPr>
          <a:xfrm>
            <a:off x="5224881" y="2027801"/>
            <a:ext cx="20253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8 – 4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C51E631-F135-46E1-96D4-AEBD42AA96D5}"/>
              </a:ext>
            </a:extLst>
          </p:cNvPr>
          <p:cNvSpPr txBox="1"/>
          <p:nvPr/>
        </p:nvSpPr>
        <p:spPr>
          <a:xfrm>
            <a:off x="7319322" y="2027800"/>
            <a:ext cx="8016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3F42A9B-5B88-4087-85F2-D7CC8CB9C3F6}"/>
              </a:ext>
            </a:extLst>
          </p:cNvPr>
          <p:cNvSpPr txBox="1"/>
          <p:nvPr/>
        </p:nvSpPr>
        <p:spPr>
          <a:xfrm>
            <a:off x="5226587" y="2853193"/>
            <a:ext cx="209273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4 - 4 =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2871B6-5BF5-4BEF-90ED-4F4CB31C01F5}"/>
              </a:ext>
            </a:extLst>
          </p:cNvPr>
          <p:cNvSpPr txBox="1"/>
          <p:nvPr/>
        </p:nvSpPr>
        <p:spPr>
          <a:xfrm>
            <a:off x="7412409" y="2853193"/>
            <a:ext cx="7085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0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95326" y="1266092"/>
            <a:ext cx="6178063" cy="661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Віднімай число </a:t>
            </a:r>
            <a:r>
              <a:rPr lang="uk-UA" sz="2400" b="1" dirty="0" smtClean="0">
                <a:solidFill>
                  <a:srgbClr val="7030A0"/>
                </a:solidFill>
              </a:rPr>
              <a:t>4 </a:t>
            </a:r>
            <a:r>
              <a:rPr lang="uk-UA" sz="2400" b="1" dirty="0">
                <a:solidFill>
                  <a:srgbClr val="7030A0"/>
                </a:solidFill>
              </a:rPr>
              <a:t>від </a:t>
            </a:r>
            <a:r>
              <a:rPr lang="uk-UA" sz="2400" b="1" dirty="0" smtClean="0">
                <a:solidFill>
                  <a:srgbClr val="7030A0"/>
                </a:solidFill>
              </a:rPr>
              <a:t>16 </a:t>
            </a:r>
            <a:r>
              <a:rPr lang="uk-UA" sz="2400" b="1" dirty="0">
                <a:solidFill>
                  <a:srgbClr val="7030A0"/>
                </a:solidFill>
              </a:rPr>
              <a:t>доки не отримаєш 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8522" y="4005967"/>
            <a:ext cx="4319484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Додай </a:t>
            </a:r>
            <a:r>
              <a:rPr lang="uk-UA" sz="2400" b="1" dirty="0" smtClean="0">
                <a:solidFill>
                  <a:srgbClr val="7030A0"/>
                </a:solidFill>
              </a:rPr>
              <a:t>п’ять разів </a:t>
            </a:r>
            <a:r>
              <a:rPr lang="uk-UA" sz="2400" b="1" dirty="0">
                <a:solidFill>
                  <a:srgbClr val="7030A0"/>
                </a:solidFill>
              </a:rPr>
              <a:t>число </a:t>
            </a:r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FA3C11C-C727-44A3-B3B8-AC43F9728D35}"/>
              </a:ext>
            </a:extLst>
          </p:cNvPr>
          <p:cNvSpPr txBox="1"/>
          <p:nvPr/>
        </p:nvSpPr>
        <p:spPr>
          <a:xfrm>
            <a:off x="1078522" y="4695706"/>
            <a:ext cx="389259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3 + 3 + 3 + 3 + 3=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5051080" y="4695706"/>
            <a:ext cx="10174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318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EE3126C-F89A-4124-A7DB-FF51AF5C2D30}"/>
              </a:ext>
            </a:extLst>
          </p:cNvPr>
          <p:cNvSpPr/>
          <p:nvPr/>
        </p:nvSpPr>
        <p:spPr>
          <a:xfrm>
            <a:off x="484095" y="1869141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B6B962A-91E6-47DB-89F2-457D4D564375}"/>
              </a:ext>
            </a:extLst>
          </p:cNvPr>
          <p:cNvSpPr/>
          <p:nvPr/>
        </p:nvSpPr>
        <p:spPr>
          <a:xfrm>
            <a:off x="1135743" y="1869140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2A2FBD-780A-4089-8A00-9E10B1F31B72}"/>
              </a:ext>
            </a:extLst>
          </p:cNvPr>
          <p:cNvSpPr/>
          <p:nvPr/>
        </p:nvSpPr>
        <p:spPr>
          <a:xfrm>
            <a:off x="1798178" y="1869139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25F7BFE-B1FA-460F-A4D9-F5F8986DB0E1}"/>
              </a:ext>
            </a:extLst>
          </p:cNvPr>
          <p:cNvSpPr/>
          <p:nvPr/>
        </p:nvSpPr>
        <p:spPr>
          <a:xfrm>
            <a:off x="2470273" y="1888210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9A81008-689E-4BAA-B718-0B7F7D212A4A}"/>
              </a:ext>
            </a:extLst>
          </p:cNvPr>
          <p:cNvSpPr/>
          <p:nvPr/>
        </p:nvSpPr>
        <p:spPr>
          <a:xfrm>
            <a:off x="3145284" y="1891167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56956D5-97D8-445A-8405-CBB27B3E4163}"/>
              </a:ext>
            </a:extLst>
          </p:cNvPr>
          <p:cNvSpPr/>
          <p:nvPr/>
        </p:nvSpPr>
        <p:spPr>
          <a:xfrm>
            <a:off x="3801064" y="1891166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C375E99-D935-47B4-8A44-5C78D708CAA1}"/>
              </a:ext>
            </a:extLst>
          </p:cNvPr>
          <p:cNvSpPr/>
          <p:nvPr/>
        </p:nvSpPr>
        <p:spPr>
          <a:xfrm>
            <a:off x="4461154" y="1891166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8170AC7-5E3D-4F25-AE37-3165CD671726}"/>
              </a:ext>
            </a:extLst>
          </p:cNvPr>
          <p:cNvSpPr/>
          <p:nvPr/>
        </p:nvSpPr>
        <p:spPr>
          <a:xfrm>
            <a:off x="5115133" y="1891165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3D7E462-51D5-4410-A2AB-BF77B4633A81}"/>
              </a:ext>
            </a:extLst>
          </p:cNvPr>
          <p:cNvSpPr/>
          <p:nvPr/>
        </p:nvSpPr>
        <p:spPr>
          <a:xfrm>
            <a:off x="5769112" y="1891164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B995E5-199A-4A3F-BFB1-0E6705B1F14B}"/>
              </a:ext>
            </a:extLst>
          </p:cNvPr>
          <p:cNvSpPr/>
          <p:nvPr/>
        </p:nvSpPr>
        <p:spPr>
          <a:xfrm>
            <a:off x="6431003" y="1891164"/>
            <a:ext cx="577234" cy="60160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xmlns="" id="{10A9A64C-6208-4DE7-954E-54D3E2E77494}"/>
              </a:ext>
            </a:extLst>
          </p:cNvPr>
          <p:cNvSpPr/>
          <p:nvPr/>
        </p:nvSpPr>
        <p:spPr>
          <a:xfrm>
            <a:off x="349624" y="1669229"/>
            <a:ext cx="6921509" cy="107446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EF6D24C-F777-4DCB-91FC-1A4D96AEB23E}"/>
              </a:ext>
            </a:extLst>
          </p:cNvPr>
          <p:cNvSpPr/>
          <p:nvPr/>
        </p:nvSpPr>
        <p:spPr>
          <a:xfrm>
            <a:off x="7388656" y="1891164"/>
            <a:ext cx="577234" cy="60160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8A10BD-2ADC-40E0-8C67-46F1100E101F}"/>
              </a:ext>
            </a:extLst>
          </p:cNvPr>
          <p:cNvSpPr txBox="1"/>
          <p:nvPr/>
        </p:nvSpPr>
        <p:spPr>
          <a:xfrm>
            <a:off x="900617" y="3120837"/>
            <a:ext cx="184428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r>
              <a:rPr lang="uk-UA" sz="4000" b="1" dirty="0" smtClean="0">
                <a:solidFill>
                  <a:srgbClr val="FF0000"/>
                </a:solidFill>
              </a:rPr>
              <a:t>4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–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5</a:t>
            </a:r>
            <a:r>
              <a:rPr lang="en-US" sz="4000" b="1" dirty="0" smtClean="0">
                <a:solidFill>
                  <a:srgbClr val="7030A0"/>
                </a:solidFill>
              </a:rPr>
              <a:t>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03BF45-08A0-4969-9B15-13FE9F1DBE15}"/>
              </a:ext>
            </a:extLst>
          </p:cNvPr>
          <p:cNvSpPr txBox="1"/>
          <p:nvPr/>
        </p:nvSpPr>
        <p:spPr>
          <a:xfrm>
            <a:off x="1512781" y="3996811"/>
            <a:ext cx="12321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4</a:t>
            </a:r>
            <a:r>
              <a:rPr lang="uk-UA" sz="4000" b="1" dirty="0" smtClean="0">
                <a:solidFill>
                  <a:srgbClr val="7030A0"/>
                </a:solidFill>
              </a:rPr>
              <a:t>+1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C9A98B6-158D-4FF3-9F31-24BBC63A7503}"/>
              </a:ext>
            </a:extLst>
          </p:cNvPr>
          <p:cNvCxnSpPr/>
          <p:nvPr/>
        </p:nvCxnSpPr>
        <p:spPr>
          <a:xfrm flipH="1">
            <a:off x="1895490" y="3828723"/>
            <a:ext cx="137031" cy="3361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3FB6EF3-60FB-4319-A3B9-D0DFB156D042}"/>
              </a:ext>
            </a:extLst>
          </p:cNvPr>
          <p:cNvCxnSpPr/>
          <p:nvPr/>
        </p:nvCxnSpPr>
        <p:spPr>
          <a:xfrm>
            <a:off x="2152897" y="3828723"/>
            <a:ext cx="106057" cy="3361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B35150-F4CE-4788-A583-8A542D54F328}"/>
              </a:ext>
            </a:extLst>
          </p:cNvPr>
          <p:cNvSpPr txBox="1"/>
          <p:nvPr/>
        </p:nvSpPr>
        <p:spPr>
          <a:xfrm>
            <a:off x="2691068" y="3120837"/>
            <a:ext cx="14706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14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E3F90B-49E1-408C-8F74-5BCDA0E67601}"/>
              </a:ext>
            </a:extLst>
          </p:cNvPr>
          <p:cNvSpPr txBox="1"/>
          <p:nvPr/>
        </p:nvSpPr>
        <p:spPr>
          <a:xfrm>
            <a:off x="3956749" y="3120837"/>
            <a:ext cx="119914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r>
              <a:rPr lang="en-US" sz="4000" b="1" dirty="0" smtClean="0">
                <a:solidFill>
                  <a:srgbClr val="7030A0"/>
                </a:solidFill>
              </a:rPr>
              <a:t>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4627B41-0FDA-4DB7-9838-63BEC97E2BF4}"/>
              </a:ext>
            </a:extLst>
          </p:cNvPr>
          <p:cNvSpPr txBox="1"/>
          <p:nvPr/>
        </p:nvSpPr>
        <p:spPr>
          <a:xfrm>
            <a:off x="4979957" y="3120837"/>
            <a:ext cx="61702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9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88F9943-AB0D-44E7-830A-6BE3E9D5FE88}"/>
              </a:ext>
            </a:extLst>
          </p:cNvPr>
          <p:cNvCxnSpPr>
            <a:cxnSpLocks/>
          </p:cNvCxnSpPr>
          <p:nvPr/>
        </p:nvCxnSpPr>
        <p:spPr>
          <a:xfrm flipH="1">
            <a:off x="7058235" y="1669229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CBFA1DA-A618-42CB-95A6-9A0AEB4CE3BD}"/>
              </a:ext>
            </a:extLst>
          </p:cNvPr>
          <p:cNvSpPr/>
          <p:nvPr/>
        </p:nvSpPr>
        <p:spPr>
          <a:xfrm>
            <a:off x="8090136" y="1898835"/>
            <a:ext cx="577234" cy="60160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9C5C50D-3395-437B-BBAB-42DCF617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015" y="3311139"/>
            <a:ext cx="2233873" cy="234650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9880" y="608609"/>
            <a:ext cx="10258765" cy="7512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Розглянь спосіб обчислення виразу </a:t>
            </a:r>
            <a:r>
              <a:rPr lang="uk-UA" sz="4000" b="1" dirty="0" smtClean="0"/>
              <a:t>14 – 5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38558" y="4036555"/>
            <a:ext cx="6170395" cy="1621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rgbClr val="7030A0"/>
                </a:solidFill>
              </a:rPr>
              <a:t>Cпочатку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віднімаю </a:t>
            </a:r>
            <a:r>
              <a:rPr lang="uk-UA" sz="2800" b="1" dirty="0">
                <a:solidFill>
                  <a:srgbClr val="7030A0"/>
                </a:solidFill>
              </a:rPr>
              <a:t>стільки одиниць, щоб отримати десяток, а </a:t>
            </a:r>
            <a:r>
              <a:rPr lang="uk-UA" sz="2800" b="1" dirty="0" smtClean="0">
                <a:solidFill>
                  <a:srgbClr val="7030A0"/>
                </a:solidFill>
              </a:rPr>
              <a:t>потім—віднімаю </a:t>
            </a:r>
            <a:r>
              <a:rPr lang="uk-UA" sz="2800" b="1" dirty="0">
                <a:solidFill>
                  <a:srgbClr val="7030A0"/>
                </a:solidFill>
              </a:rPr>
              <a:t>решту одиниць.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CBFA1DA-A618-42CB-95A6-9A0AEB4CE3BD}"/>
              </a:ext>
            </a:extLst>
          </p:cNvPr>
          <p:cNvSpPr/>
          <p:nvPr/>
        </p:nvSpPr>
        <p:spPr>
          <a:xfrm>
            <a:off x="8736938" y="1912826"/>
            <a:ext cx="577234" cy="60160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4CBFA1DA-A618-42CB-95A6-9A0AEB4CE3BD}"/>
              </a:ext>
            </a:extLst>
          </p:cNvPr>
          <p:cNvSpPr/>
          <p:nvPr/>
        </p:nvSpPr>
        <p:spPr>
          <a:xfrm>
            <a:off x="9508654" y="1912826"/>
            <a:ext cx="577234" cy="60160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809663D4-10DF-4C4C-A7A9-F33EF4BB6F7D}"/>
              </a:ext>
            </a:extLst>
          </p:cNvPr>
          <p:cNvCxnSpPr>
            <a:cxnSpLocks/>
          </p:cNvCxnSpPr>
          <p:nvPr/>
        </p:nvCxnSpPr>
        <p:spPr>
          <a:xfrm flipH="1">
            <a:off x="7832293" y="1628033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CB504D9-26A9-4E0C-A9C0-4F0901E991E5}"/>
              </a:ext>
            </a:extLst>
          </p:cNvPr>
          <p:cNvCxnSpPr>
            <a:cxnSpLocks/>
          </p:cNvCxnSpPr>
          <p:nvPr/>
        </p:nvCxnSpPr>
        <p:spPr>
          <a:xfrm flipH="1">
            <a:off x="8479096" y="1617408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3CB504D9-26A9-4E0C-A9C0-4F0901E991E5}"/>
              </a:ext>
            </a:extLst>
          </p:cNvPr>
          <p:cNvCxnSpPr>
            <a:cxnSpLocks/>
          </p:cNvCxnSpPr>
          <p:nvPr/>
        </p:nvCxnSpPr>
        <p:spPr>
          <a:xfrm flipH="1">
            <a:off x="9250811" y="1628032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888F9943-AB0D-44E7-830A-6BE3E9D5FE88}"/>
              </a:ext>
            </a:extLst>
          </p:cNvPr>
          <p:cNvCxnSpPr>
            <a:cxnSpLocks/>
          </p:cNvCxnSpPr>
          <p:nvPr/>
        </p:nvCxnSpPr>
        <p:spPr>
          <a:xfrm flipH="1">
            <a:off x="6178214" y="1600493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594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t="6753" r="69312" b="72152"/>
          <a:stretch/>
        </p:blipFill>
        <p:spPr>
          <a:xfrm>
            <a:off x="579179" y="2124000"/>
            <a:ext cx="7200000" cy="284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72A2D0D-CE82-42D7-BEA5-91E68CFD9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40" y="1528509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D38CABA-ECAA-41B4-A0D0-8CE2A4E005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4645" y="2417426"/>
            <a:ext cx="394062" cy="3550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DB7226E-EA58-49AA-B263-F8F1C2DFCC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4645" y="3146964"/>
            <a:ext cx="394062" cy="3550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53EBB7D-B9CC-40D1-863A-E7A13C823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1524903" y="2395328"/>
            <a:ext cx="749658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A20A9B36-BDA5-4285-8FCE-076D1CF62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1350019" y="3155225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E07906CB-6713-4358-ABDA-0FA89A1A7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26632" y="2432516"/>
            <a:ext cx="394062" cy="35505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0F19C2AA-3969-4321-83FE-FC11839A9C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57915" y="2306346"/>
            <a:ext cx="493311" cy="61543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4B587683-24B2-4CDC-BA64-558AA1844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07992" y="3125253"/>
            <a:ext cx="555762" cy="45268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F42B45D7-F82D-4A6D-A514-3B1A9A7910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653173" y="3146964"/>
            <a:ext cx="555762" cy="45268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E912C519-1108-4E26-BF0E-6C9B6BF6E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6034595" y="2395328"/>
            <a:ext cx="749658" cy="45268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C413DC51-B220-49BD-8D44-4137D592B6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056883" y="2432516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A4D7B2AB-BFDD-4BD4-A101-58434D37C1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450945" y="2306346"/>
            <a:ext cx="493311" cy="615436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3CBADA9-317D-481A-A4AC-40543BD65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37564" y="2427264"/>
            <a:ext cx="394062" cy="35505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4187F71A-6BC1-4B62-9451-E40AA3FC54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056883" y="3155225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11625522-5A6F-4116-A8A3-927463F64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65176" y="3044697"/>
            <a:ext cx="472271" cy="58918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99E4A442-EF8B-49AA-8C2F-6B088C0AA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22653" y="3174068"/>
            <a:ext cx="394062" cy="35505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856F2F3-3C1B-4410-B1FF-EE2F428D1D9C}"/>
              </a:ext>
            </a:extLst>
          </p:cNvPr>
          <p:cNvGrpSpPr/>
          <p:nvPr/>
        </p:nvGrpSpPr>
        <p:grpSpPr>
          <a:xfrm>
            <a:off x="642531" y="2337843"/>
            <a:ext cx="800694" cy="567661"/>
            <a:chOff x="642531" y="2337843"/>
            <a:chExt cx="800694" cy="567661"/>
          </a:xfrm>
        </p:grpSpPr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F8BD1E0A-E3AE-4523-942B-192DC7702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2531" y="2337843"/>
              <a:ext cx="455016" cy="567661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="" xmlns:a16="http://schemas.microsoft.com/office/drawing/2014/main" id="{5AFAA5E0-0237-4159-BA5A-60C4C00C6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0" t="2056" r="58727" b="89795"/>
            <a:stretch/>
          </p:blipFill>
          <p:spPr>
            <a:xfrm>
              <a:off x="887463" y="2400586"/>
              <a:ext cx="555762" cy="45268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EE54114B-ACD9-40EF-BFC6-BF697D513D2D}"/>
              </a:ext>
            </a:extLst>
          </p:cNvPr>
          <p:cNvGrpSpPr/>
          <p:nvPr/>
        </p:nvGrpSpPr>
        <p:grpSpPr>
          <a:xfrm>
            <a:off x="642531" y="3094491"/>
            <a:ext cx="800694" cy="567661"/>
            <a:chOff x="642531" y="2337843"/>
            <a:chExt cx="800694" cy="567661"/>
          </a:xfrm>
        </p:grpSpPr>
        <p:pic>
          <p:nvPicPr>
            <p:cNvPr id="80" name="Рисунок 79">
              <a:extLst>
                <a:ext uri="{FF2B5EF4-FFF2-40B4-BE49-F238E27FC236}">
                  <a16:creationId xmlns="" xmlns:a16="http://schemas.microsoft.com/office/drawing/2014/main" id="{DFD4F1B6-3F8C-4A5E-A970-39C2E9F44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2531" y="2337843"/>
              <a:ext cx="455016" cy="567661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0571F249-C6EC-4310-8CF1-D04A1AFB8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0" t="2056" r="58727" b="89795"/>
            <a:stretch/>
          </p:blipFill>
          <p:spPr>
            <a:xfrm>
              <a:off x="887463" y="2400586"/>
              <a:ext cx="555762" cy="452689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9CB6536C-6D71-43D2-92F5-45AEAF9D1464}"/>
              </a:ext>
            </a:extLst>
          </p:cNvPr>
          <p:cNvGrpSpPr/>
          <p:nvPr/>
        </p:nvGrpSpPr>
        <p:grpSpPr>
          <a:xfrm>
            <a:off x="4388629" y="2354121"/>
            <a:ext cx="800694" cy="567661"/>
            <a:chOff x="642531" y="2337843"/>
            <a:chExt cx="800694" cy="567661"/>
          </a:xfrm>
        </p:grpSpPr>
        <p:pic>
          <p:nvPicPr>
            <p:cNvPr id="83" name="Рисунок 82">
              <a:extLst>
                <a:ext uri="{FF2B5EF4-FFF2-40B4-BE49-F238E27FC236}">
                  <a16:creationId xmlns="" xmlns:a16="http://schemas.microsoft.com/office/drawing/2014/main" id="{5DAB64AA-F4AE-45AD-8377-A2A9F5B8E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2531" y="2337843"/>
              <a:ext cx="455016" cy="567661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9D3035D4-049F-4817-BDB7-E69DB70CB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0" t="2056" r="58727" b="89795"/>
            <a:stretch/>
          </p:blipFill>
          <p:spPr>
            <a:xfrm>
              <a:off x="887463" y="2400586"/>
              <a:ext cx="555762" cy="452689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="" xmlns:a16="http://schemas.microsoft.com/office/drawing/2014/main" id="{5C8DD279-F09C-44C4-95EB-0397BDCCE499}"/>
              </a:ext>
            </a:extLst>
          </p:cNvPr>
          <p:cNvGrpSpPr/>
          <p:nvPr/>
        </p:nvGrpSpPr>
        <p:grpSpPr>
          <a:xfrm>
            <a:off x="4385214" y="3085350"/>
            <a:ext cx="800694" cy="567661"/>
            <a:chOff x="642531" y="2337843"/>
            <a:chExt cx="800694" cy="567661"/>
          </a:xfrm>
        </p:grpSpPr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89E9B1B0-7174-44C3-8C20-E2056ABB3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2531" y="2337843"/>
              <a:ext cx="455016" cy="56766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="" xmlns:a16="http://schemas.microsoft.com/office/drawing/2014/main" id="{687FB44E-BFB6-4BEF-91A4-8B8901EFE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0" t="2056" r="58727" b="89795"/>
            <a:stretch/>
          </p:blipFill>
          <p:spPr>
            <a:xfrm>
              <a:off x="887463" y="2400586"/>
              <a:ext cx="555762" cy="452689"/>
            </a:xfrm>
            <a:prstGeom prst="rect">
              <a:avLst/>
            </a:prstGeom>
          </p:spPr>
        </p:pic>
      </p:grp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4801B8AE-0B59-4A11-9C3A-342EE660C9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37290" y="3072965"/>
            <a:ext cx="472271" cy="589187"/>
          </a:xfrm>
          <a:prstGeom prst="rect">
            <a:avLst/>
          </a:prstGeom>
        </p:spPr>
      </p:pic>
      <p:sp>
        <p:nvSpPr>
          <p:cNvPr id="53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844498" y="494529"/>
            <a:ext cx="10175194" cy="7498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333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994" y="494529"/>
            <a:ext cx="9663023" cy="7724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спосіб обчислення </a:t>
            </a:r>
            <a:r>
              <a:rPr lang="uk-UA" sz="4000" b="1" dirty="0" smtClean="0">
                <a:solidFill>
                  <a:schemeClr val="bg1"/>
                </a:solidFill>
              </a:rPr>
              <a:t>14-6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2FB4C0D-91B0-4CDD-AA9F-7D52CC6E3DBB}"/>
              </a:ext>
            </a:extLst>
          </p:cNvPr>
          <p:cNvSpPr/>
          <p:nvPr/>
        </p:nvSpPr>
        <p:spPr>
          <a:xfrm>
            <a:off x="484095" y="1869142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E2CBBF2-8B3C-48C6-B0CF-513D51E6AFDE}"/>
              </a:ext>
            </a:extLst>
          </p:cNvPr>
          <p:cNvSpPr/>
          <p:nvPr/>
        </p:nvSpPr>
        <p:spPr>
          <a:xfrm>
            <a:off x="1264756" y="1869141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7FAA1C4-793B-456B-94B2-33D4EE565BE0}"/>
              </a:ext>
            </a:extLst>
          </p:cNvPr>
          <p:cNvSpPr/>
          <p:nvPr/>
        </p:nvSpPr>
        <p:spPr>
          <a:xfrm>
            <a:off x="2005115" y="1875865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9C28CAB-7E86-435C-AA53-B101F3115895}"/>
              </a:ext>
            </a:extLst>
          </p:cNvPr>
          <p:cNvSpPr/>
          <p:nvPr/>
        </p:nvSpPr>
        <p:spPr>
          <a:xfrm>
            <a:off x="2773949" y="1869134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1E11E79-00C6-4EBB-91FF-56B9ABBE56F8}"/>
              </a:ext>
            </a:extLst>
          </p:cNvPr>
          <p:cNvSpPr/>
          <p:nvPr/>
        </p:nvSpPr>
        <p:spPr>
          <a:xfrm>
            <a:off x="3545996" y="1875865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6FD14D8-CB89-4266-8DBD-7360E2F6DDF5}"/>
              </a:ext>
            </a:extLst>
          </p:cNvPr>
          <p:cNvSpPr/>
          <p:nvPr/>
        </p:nvSpPr>
        <p:spPr>
          <a:xfrm>
            <a:off x="4332139" y="1863979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B753EDC-F3C3-40D1-BD2E-742A84CCE234}"/>
              </a:ext>
            </a:extLst>
          </p:cNvPr>
          <p:cNvSpPr/>
          <p:nvPr/>
        </p:nvSpPr>
        <p:spPr>
          <a:xfrm>
            <a:off x="5138466" y="1875865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A961A17-DC21-4491-B0EA-613CD64A1784}"/>
              </a:ext>
            </a:extLst>
          </p:cNvPr>
          <p:cNvSpPr/>
          <p:nvPr/>
        </p:nvSpPr>
        <p:spPr>
          <a:xfrm>
            <a:off x="5930391" y="1869132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FFD47AE-5AD9-4EB6-972D-FF3D7A35368F}"/>
              </a:ext>
            </a:extLst>
          </p:cNvPr>
          <p:cNvSpPr/>
          <p:nvPr/>
        </p:nvSpPr>
        <p:spPr>
          <a:xfrm>
            <a:off x="6694540" y="1869131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7193954-93A2-4C5D-B354-3DC82B24E403}"/>
              </a:ext>
            </a:extLst>
          </p:cNvPr>
          <p:cNvSpPr/>
          <p:nvPr/>
        </p:nvSpPr>
        <p:spPr>
          <a:xfrm>
            <a:off x="7444567" y="1869131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="" xmlns:a16="http://schemas.microsoft.com/office/drawing/2014/main" id="{1640F725-D05B-41F7-91D7-1048BBEB9AB6}"/>
              </a:ext>
            </a:extLst>
          </p:cNvPr>
          <p:cNvSpPr/>
          <p:nvPr/>
        </p:nvSpPr>
        <p:spPr>
          <a:xfrm>
            <a:off x="349625" y="1613648"/>
            <a:ext cx="7957093" cy="100930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A9C177D-933B-4DF9-8D06-DAF1B1FCE55A}"/>
              </a:ext>
            </a:extLst>
          </p:cNvPr>
          <p:cNvSpPr/>
          <p:nvPr/>
        </p:nvSpPr>
        <p:spPr>
          <a:xfrm>
            <a:off x="9260069" y="1875865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E622829-F014-4D6F-AB43-28A64820EE3F}"/>
              </a:ext>
            </a:extLst>
          </p:cNvPr>
          <p:cNvSpPr txBox="1"/>
          <p:nvPr/>
        </p:nvSpPr>
        <p:spPr>
          <a:xfrm>
            <a:off x="779205" y="2768835"/>
            <a:ext cx="260248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14 = 10 + 4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70E649E-39F6-47D2-AE47-D7DCEF9B2EEF}"/>
              </a:ext>
            </a:extLst>
          </p:cNvPr>
          <p:cNvSpPr txBox="1"/>
          <p:nvPr/>
        </p:nvSpPr>
        <p:spPr>
          <a:xfrm>
            <a:off x="775449" y="3657078"/>
            <a:ext cx="222976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10 – 6 = 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BAD9041-90E9-4732-9DB9-424171DA550B}"/>
              </a:ext>
            </a:extLst>
          </p:cNvPr>
          <p:cNvSpPr txBox="1"/>
          <p:nvPr/>
        </p:nvSpPr>
        <p:spPr>
          <a:xfrm>
            <a:off x="787148" y="4470039"/>
            <a:ext cx="2218065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4 + 4 = 8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22BCBA3-D503-4834-9E3B-F1ADEF25A4AC}"/>
              </a:ext>
            </a:extLst>
          </p:cNvPr>
          <p:cNvCxnSpPr>
            <a:cxnSpLocks/>
          </p:cNvCxnSpPr>
          <p:nvPr/>
        </p:nvCxnSpPr>
        <p:spPr>
          <a:xfrm flipH="1">
            <a:off x="1187994" y="1763010"/>
            <a:ext cx="852284" cy="824189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3B6DFBA6-7FF0-4925-AF5C-E8AFEFCBD11D}"/>
              </a:ext>
            </a:extLst>
          </p:cNvPr>
          <p:cNvCxnSpPr>
            <a:cxnSpLocks/>
          </p:cNvCxnSpPr>
          <p:nvPr/>
        </p:nvCxnSpPr>
        <p:spPr>
          <a:xfrm flipH="1">
            <a:off x="349626" y="1713065"/>
            <a:ext cx="1082567" cy="909888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946EB18-AC17-4316-BFF1-5BF21A5F2E76}"/>
              </a:ext>
            </a:extLst>
          </p:cNvPr>
          <p:cNvSpPr/>
          <p:nvPr/>
        </p:nvSpPr>
        <p:spPr>
          <a:xfrm>
            <a:off x="10054034" y="1879131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86889710-D2EF-40A3-83FD-D768E4C53937}"/>
              </a:ext>
            </a:extLst>
          </p:cNvPr>
          <p:cNvCxnSpPr>
            <a:cxnSpLocks/>
          </p:cNvCxnSpPr>
          <p:nvPr/>
        </p:nvCxnSpPr>
        <p:spPr>
          <a:xfrm flipH="1">
            <a:off x="1884481" y="1713065"/>
            <a:ext cx="914942" cy="949441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B46A2A9D-9B93-43C7-80E7-C9CD3BDD3B04}"/>
              </a:ext>
            </a:extLst>
          </p:cNvPr>
          <p:cNvCxnSpPr>
            <a:cxnSpLocks/>
          </p:cNvCxnSpPr>
          <p:nvPr/>
        </p:nvCxnSpPr>
        <p:spPr>
          <a:xfrm flipH="1">
            <a:off x="2589655" y="1686614"/>
            <a:ext cx="1043441" cy="950389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D0BDF3A2-DB46-45C1-A3D6-63E916166330}"/>
              </a:ext>
            </a:extLst>
          </p:cNvPr>
          <p:cNvCxnSpPr>
            <a:cxnSpLocks/>
          </p:cNvCxnSpPr>
          <p:nvPr/>
        </p:nvCxnSpPr>
        <p:spPr>
          <a:xfrm flipH="1">
            <a:off x="3381694" y="1763010"/>
            <a:ext cx="1003458" cy="899496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4062781" y="1741845"/>
            <a:ext cx="1047970" cy="899496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Левая фигурная скобка 1">
            <a:extLst>
              <a:ext uri="{FF2B5EF4-FFF2-40B4-BE49-F238E27FC236}">
                <a16:creationId xmlns="" xmlns:a16="http://schemas.microsoft.com/office/drawing/2014/main" id="{3202DA39-EDAB-437A-AA4B-D2C1345E827D}"/>
              </a:ext>
            </a:extLst>
          </p:cNvPr>
          <p:cNvSpPr/>
          <p:nvPr/>
        </p:nvSpPr>
        <p:spPr>
          <a:xfrm rot="16200000">
            <a:off x="8082544" y="-307076"/>
            <a:ext cx="485775" cy="6373933"/>
          </a:xfrm>
          <a:prstGeom prst="leftBrace">
            <a:avLst>
              <a:gd name="adj1" fmla="val 89470"/>
              <a:gd name="adj2" fmla="val 49703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E622829-F014-4D6F-AB43-28A64820EE3F}"/>
              </a:ext>
            </a:extLst>
          </p:cNvPr>
          <p:cNvSpPr txBox="1"/>
          <p:nvPr/>
        </p:nvSpPr>
        <p:spPr>
          <a:xfrm>
            <a:off x="3086872" y="3657078"/>
            <a:ext cx="4526458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14 – це 1 десяток і 4 одиниці.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6 одиниць відніму від 1 десятка: буде 4 одиниці.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До 4 додам 4, буде 8.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Отже, 14 – 6 = 8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946EB18-AC17-4316-BFF1-5BF21A5F2E76}"/>
              </a:ext>
            </a:extLst>
          </p:cNvPr>
          <p:cNvSpPr/>
          <p:nvPr/>
        </p:nvSpPr>
        <p:spPr>
          <a:xfrm>
            <a:off x="10837543" y="1868675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04D48F7-0C81-4042-BA86-56E0A3A2F5AB}"/>
              </a:ext>
            </a:extLst>
          </p:cNvPr>
          <p:cNvSpPr txBox="1"/>
          <p:nvPr/>
        </p:nvSpPr>
        <p:spPr>
          <a:xfrm>
            <a:off x="7781994" y="3303135"/>
            <a:ext cx="2072868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4 + 4 = 8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25B17F3-6263-4E25-99F7-8F8FC21CC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496" y="4125647"/>
            <a:ext cx="2003536" cy="2104555"/>
          </a:xfrm>
          <a:prstGeom prst="rect">
            <a:avLst/>
          </a:prstGeom>
          <a:ln w="38100">
            <a:noFill/>
          </a:ln>
        </p:spPr>
      </p:pic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0A9C177D-933B-4DF9-8D06-DAF1B1FCE55A}"/>
              </a:ext>
            </a:extLst>
          </p:cNvPr>
          <p:cNvSpPr/>
          <p:nvPr/>
        </p:nvSpPr>
        <p:spPr>
          <a:xfrm>
            <a:off x="8444085" y="1875865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146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994" y="494529"/>
            <a:ext cx="9663023" cy="7724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спосіб обчислення </a:t>
            </a:r>
            <a:r>
              <a:rPr lang="uk-UA" sz="4000" b="1" dirty="0" smtClean="0">
                <a:solidFill>
                  <a:schemeClr val="bg1"/>
                </a:solidFill>
              </a:rPr>
              <a:t>14-9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2FB4C0D-91B0-4CDD-AA9F-7D52CC6E3DBB}"/>
              </a:ext>
            </a:extLst>
          </p:cNvPr>
          <p:cNvSpPr/>
          <p:nvPr/>
        </p:nvSpPr>
        <p:spPr>
          <a:xfrm>
            <a:off x="484095" y="1869142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E2CBBF2-8B3C-48C6-B0CF-513D51E6AFDE}"/>
              </a:ext>
            </a:extLst>
          </p:cNvPr>
          <p:cNvSpPr/>
          <p:nvPr/>
        </p:nvSpPr>
        <p:spPr>
          <a:xfrm>
            <a:off x="1264756" y="1869141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7FAA1C4-793B-456B-94B2-33D4EE565BE0}"/>
              </a:ext>
            </a:extLst>
          </p:cNvPr>
          <p:cNvSpPr/>
          <p:nvPr/>
        </p:nvSpPr>
        <p:spPr>
          <a:xfrm>
            <a:off x="2005115" y="1875865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9C28CAB-7E86-435C-AA53-B101F3115895}"/>
              </a:ext>
            </a:extLst>
          </p:cNvPr>
          <p:cNvSpPr/>
          <p:nvPr/>
        </p:nvSpPr>
        <p:spPr>
          <a:xfrm>
            <a:off x="2773949" y="1869134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1E11E79-00C6-4EBB-91FF-56B9ABBE56F8}"/>
              </a:ext>
            </a:extLst>
          </p:cNvPr>
          <p:cNvSpPr/>
          <p:nvPr/>
        </p:nvSpPr>
        <p:spPr>
          <a:xfrm>
            <a:off x="3545996" y="1875865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6FD14D8-CB89-4266-8DBD-7360E2F6DDF5}"/>
              </a:ext>
            </a:extLst>
          </p:cNvPr>
          <p:cNvSpPr/>
          <p:nvPr/>
        </p:nvSpPr>
        <p:spPr>
          <a:xfrm>
            <a:off x="4332139" y="1863979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B753EDC-F3C3-40D1-BD2E-742A84CCE234}"/>
              </a:ext>
            </a:extLst>
          </p:cNvPr>
          <p:cNvSpPr/>
          <p:nvPr/>
        </p:nvSpPr>
        <p:spPr>
          <a:xfrm>
            <a:off x="5138466" y="1875865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A961A17-DC21-4491-B0EA-613CD64A1784}"/>
              </a:ext>
            </a:extLst>
          </p:cNvPr>
          <p:cNvSpPr/>
          <p:nvPr/>
        </p:nvSpPr>
        <p:spPr>
          <a:xfrm>
            <a:off x="5930391" y="1869132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FFD47AE-5AD9-4EB6-972D-FF3D7A35368F}"/>
              </a:ext>
            </a:extLst>
          </p:cNvPr>
          <p:cNvSpPr/>
          <p:nvPr/>
        </p:nvSpPr>
        <p:spPr>
          <a:xfrm>
            <a:off x="6694540" y="1869131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7193954-93A2-4C5D-B354-3DC82B24E403}"/>
              </a:ext>
            </a:extLst>
          </p:cNvPr>
          <p:cNvSpPr/>
          <p:nvPr/>
        </p:nvSpPr>
        <p:spPr>
          <a:xfrm>
            <a:off x="7444567" y="1869131"/>
            <a:ext cx="674854" cy="6314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="" xmlns:a16="http://schemas.microsoft.com/office/drawing/2014/main" id="{1640F725-D05B-41F7-91D7-1048BBEB9AB6}"/>
              </a:ext>
            </a:extLst>
          </p:cNvPr>
          <p:cNvSpPr/>
          <p:nvPr/>
        </p:nvSpPr>
        <p:spPr>
          <a:xfrm>
            <a:off x="349625" y="1613647"/>
            <a:ext cx="7957093" cy="109595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A9C177D-933B-4DF9-8D06-DAF1B1FCE55A}"/>
              </a:ext>
            </a:extLst>
          </p:cNvPr>
          <p:cNvSpPr/>
          <p:nvPr/>
        </p:nvSpPr>
        <p:spPr>
          <a:xfrm>
            <a:off x="9260069" y="1875865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E622829-F014-4D6F-AB43-28A64820EE3F}"/>
              </a:ext>
            </a:extLst>
          </p:cNvPr>
          <p:cNvSpPr txBox="1"/>
          <p:nvPr/>
        </p:nvSpPr>
        <p:spPr>
          <a:xfrm>
            <a:off x="744219" y="2879890"/>
            <a:ext cx="260248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14 = 10 + 4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70E649E-39F6-47D2-AE47-D7DCEF9B2EEF}"/>
              </a:ext>
            </a:extLst>
          </p:cNvPr>
          <p:cNvSpPr txBox="1"/>
          <p:nvPr/>
        </p:nvSpPr>
        <p:spPr>
          <a:xfrm>
            <a:off x="775449" y="3657078"/>
            <a:ext cx="222976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10 – 9 = 1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BAD9041-90E9-4732-9DB9-424171DA550B}"/>
              </a:ext>
            </a:extLst>
          </p:cNvPr>
          <p:cNvSpPr txBox="1"/>
          <p:nvPr/>
        </p:nvSpPr>
        <p:spPr>
          <a:xfrm>
            <a:off x="787148" y="4470039"/>
            <a:ext cx="2218065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 + 4 = 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22BCBA3-D503-4834-9E3B-F1ADEF25A4AC}"/>
              </a:ext>
            </a:extLst>
          </p:cNvPr>
          <p:cNvCxnSpPr>
            <a:cxnSpLocks/>
          </p:cNvCxnSpPr>
          <p:nvPr/>
        </p:nvCxnSpPr>
        <p:spPr>
          <a:xfrm flipH="1">
            <a:off x="1187994" y="1763010"/>
            <a:ext cx="852284" cy="824189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3B6DFBA6-7FF0-4925-AF5C-E8AFEFCBD11D}"/>
              </a:ext>
            </a:extLst>
          </p:cNvPr>
          <p:cNvCxnSpPr>
            <a:cxnSpLocks/>
          </p:cNvCxnSpPr>
          <p:nvPr/>
        </p:nvCxnSpPr>
        <p:spPr>
          <a:xfrm flipH="1">
            <a:off x="349626" y="1713065"/>
            <a:ext cx="1082567" cy="909888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946EB18-AC17-4316-BFF1-5BF21A5F2E76}"/>
              </a:ext>
            </a:extLst>
          </p:cNvPr>
          <p:cNvSpPr/>
          <p:nvPr/>
        </p:nvSpPr>
        <p:spPr>
          <a:xfrm>
            <a:off x="10054034" y="1879131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86889710-D2EF-40A3-83FD-D768E4C53937}"/>
              </a:ext>
            </a:extLst>
          </p:cNvPr>
          <p:cNvCxnSpPr>
            <a:cxnSpLocks/>
          </p:cNvCxnSpPr>
          <p:nvPr/>
        </p:nvCxnSpPr>
        <p:spPr>
          <a:xfrm flipH="1">
            <a:off x="1884481" y="1713065"/>
            <a:ext cx="914942" cy="949441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B46A2A9D-9B93-43C7-80E7-C9CD3BDD3B04}"/>
              </a:ext>
            </a:extLst>
          </p:cNvPr>
          <p:cNvCxnSpPr>
            <a:cxnSpLocks/>
          </p:cNvCxnSpPr>
          <p:nvPr/>
        </p:nvCxnSpPr>
        <p:spPr>
          <a:xfrm flipH="1">
            <a:off x="2589655" y="1686614"/>
            <a:ext cx="1043441" cy="950389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D0BDF3A2-DB46-45C1-A3D6-63E916166330}"/>
              </a:ext>
            </a:extLst>
          </p:cNvPr>
          <p:cNvCxnSpPr>
            <a:cxnSpLocks/>
          </p:cNvCxnSpPr>
          <p:nvPr/>
        </p:nvCxnSpPr>
        <p:spPr>
          <a:xfrm flipH="1">
            <a:off x="3381694" y="1763010"/>
            <a:ext cx="1003458" cy="899496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4062781" y="1741845"/>
            <a:ext cx="1047970" cy="899496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Левая фигурная скобка 1">
            <a:extLst>
              <a:ext uri="{FF2B5EF4-FFF2-40B4-BE49-F238E27FC236}">
                <a16:creationId xmlns="" xmlns:a16="http://schemas.microsoft.com/office/drawing/2014/main" id="{3202DA39-EDAB-437A-AA4B-D2C1345E827D}"/>
              </a:ext>
            </a:extLst>
          </p:cNvPr>
          <p:cNvSpPr/>
          <p:nvPr/>
        </p:nvSpPr>
        <p:spPr>
          <a:xfrm rot="16200000">
            <a:off x="8082544" y="-307076"/>
            <a:ext cx="485775" cy="6373933"/>
          </a:xfrm>
          <a:prstGeom prst="leftBrace">
            <a:avLst>
              <a:gd name="adj1" fmla="val 89470"/>
              <a:gd name="adj2" fmla="val 49703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E622829-F014-4D6F-AB43-28A64820EE3F}"/>
              </a:ext>
            </a:extLst>
          </p:cNvPr>
          <p:cNvSpPr txBox="1"/>
          <p:nvPr/>
        </p:nvSpPr>
        <p:spPr>
          <a:xfrm>
            <a:off x="3086872" y="3657078"/>
            <a:ext cx="4526458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14 – це 1 десяток і 4 одиниці.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9 одиниць відніму від 1 десятка: буде 1 одиниця.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До 1 додам 4, буде 5.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Отже, 14 – 9 = 5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946EB18-AC17-4316-BFF1-5BF21A5F2E76}"/>
              </a:ext>
            </a:extLst>
          </p:cNvPr>
          <p:cNvSpPr/>
          <p:nvPr/>
        </p:nvSpPr>
        <p:spPr>
          <a:xfrm>
            <a:off x="10837543" y="1868675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04D48F7-0C81-4042-BA86-56E0A3A2F5AB}"/>
              </a:ext>
            </a:extLst>
          </p:cNvPr>
          <p:cNvSpPr txBox="1"/>
          <p:nvPr/>
        </p:nvSpPr>
        <p:spPr>
          <a:xfrm>
            <a:off x="7781994" y="3303135"/>
            <a:ext cx="2072868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 + 4 = </a:t>
            </a:r>
            <a:r>
              <a:rPr lang="uk-UA" sz="4000" b="1" dirty="0" smtClean="0">
                <a:solidFill>
                  <a:srgbClr val="7030A0"/>
                </a:solidFill>
              </a:rPr>
              <a:t>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25B17F3-6263-4E25-99F7-8F8FC21CC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496" y="4125647"/>
            <a:ext cx="2003536" cy="2104555"/>
          </a:xfrm>
          <a:prstGeom prst="rect">
            <a:avLst/>
          </a:prstGeom>
          <a:ln w="38100">
            <a:noFill/>
          </a:ln>
        </p:spPr>
      </p:pic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0A9C177D-933B-4DF9-8D06-DAF1B1FCE55A}"/>
              </a:ext>
            </a:extLst>
          </p:cNvPr>
          <p:cNvSpPr/>
          <p:nvPr/>
        </p:nvSpPr>
        <p:spPr>
          <a:xfrm>
            <a:off x="8444085" y="1875865"/>
            <a:ext cx="674854" cy="63145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3B6DFBA6-7FF0-4925-AF5C-E8AFEFCBD11D}"/>
              </a:ext>
            </a:extLst>
          </p:cNvPr>
          <p:cNvCxnSpPr>
            <a:cxnSpLocks/>
          </p:cNvCxnSpPr>
          <p:nvPr/>
        </p:nvCxnSpPr>
        <p:spPr>
          <a:xfrm flipH="1">
            <a:off x="4847824" y="1799713"/>
            <a:ext cx="1082567" cy="909888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3B6DFBA6-7FF0-4925-AF5C-E8AFEFCBD11D}"/>
              </a:ext>
            </a:extLst>
          </p:cNvPr>
          <p:cNvCxnSpPr>
            <a:cxnSpLocks/>
          </p:cNvCxnSpPr>
          <p:nvPr/>
        </p:nvCxnSpPr>
        <p:spPr>
          <a:xfrm flipH="1">
            <a:off x="5611973" y="1757814"/>
            <a:ext cx="1082567" cy="909888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3B6DFBA6-7FF0-4925-AF5C-E8AFEFCBD11D}"/>
              </a:ext>
            </a:extLst>
          </p:cNvPr>
          <p:cNvCxnSpPr>
            <a:cxnSpLocks/>
          </p:cNvCxnSpPr>
          <p:nvPr/>
        </p:nvCxnSpPr>
        <p:spPr>
          <a:xfrm flipH="1">
            <a:off x="6490683" y="1713065"/>
            <a:ext cx="1082567" cy="909888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410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CE38C0-0093-42B0-BA70-F170423BC78A}"/>
              </a:ext>
            </a:extLst>
          </p:cNvPr>
          <p:cNvSpPr txBox="1"/>
          <p:nvPr/>
        </p:nvSpPr>
        <p:spPr>
          <a:xfrm>
            <a:off x="959267" y="2307071"/>
            <a:ext cx="378501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Було – 3 ф.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Поклали – 4 ф. і 5 ф.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Стало - ? Ф.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задачу 193. </a:t>
            </a:r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схему до неї.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5887532" y="1302210"/>
            <a:ext cx="5343176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У коробці </a:t>
            </a:r>
            <a:r>
              <a:rPr lang="uk-UA" sz="2800" b="1" dirty="0">
                <a:solidFill>
                  <a:srgbClr val="FFFF00"/>
                </a:solidFill>
              </a:rPr>
              <a:t>було 3 фішки</a:t>
            </a:r>
            <a:r>
              <a:rPr lang="uk-UA" sz="2800" b="1" dirty="0">
                <a:solidFill>
                  <a:schemeClr val="bg1"/>
                </a:solidFill>
              </a:rPr>
              <a:t>. Олеся </a:t>
            </a:r>
            <a:r>
              <a:rPr lang="uk-UA" sz="2800" b="1" dirty="0">
                <a:solidFill>
                  <a:srgbClr val="FFFF00"/>
                </a:solidFill>
              </a:rPr>
              <a:t>поклала</a:t>
            </a:r>
            <a:r>
              <a:rPr lang="uk-UA" sz="2800" b="1" dirty="0">
                <a:solidFill>
                  <a:schemeClr val="bg1"/>
                </a:solidFill>
              </a:rPr>
              <a:t> в коробку </a:t>
            </a:r>
            <a:r>
              <a:rPr lang="uk-UA" sz="2800" b="1" dirty="0">
                <a:solidFill>
                  <a:srgbClr val="FFFF00"/>
                </a:solidFill>
              </a:rPr>
              <a:t>4 фішки</a:t>
            </a:r>
            <a:r>
              <a:rPr lang="uk-UA" sz="2800" b="1" dirty="0">
                <a:solidFill>
                  <a:schemeClr val="bg1"/>
                </a:solidFill>
              </a:rPr>
              <a:t>, а Орест – </a:t>
            </a:r>
            <a:r>
              <a:rPr lang="uk-UA" sz="2800" b="1" dirty="0" smtClean="0">
                <a:solidFill>
                  <a:srgbClr val="FFFF00"/>
                </a:solidFill>
              </a:rPr>
              <a:t>5 фішок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r>
              <a:rPr lang="uk-UA" sz="2800" b="1" dirty="0">
                <a:solidFill>
                  <a:srgbClr val="FFFF00"/>
                </a:solidFill>
              </a:rPr>
              <a:t>Скільки</a:t>
            </a:r>
            <a:r>
              <a:rPr lang="uk-UA" sz="2800" b="1" dirty="0">
                <a:solidFill>
                  <a:schemeClr val="bg1"/>
                </a:solidFill>
              </a:rPr>
              <a:t> фішок </a:t>
            </a:r>
            <a:r>
              <a:rPr lang="uk-UA" sz="2800" b="1" dirty="0">
                <a:solidFill>
                  <a:srgbClr val="FFFF00"/>
                </a:solidFill>
              </a:rPr>
              <a:t>стало</a:t>
            </a:r>
            <a:r>
              <a:rPr lang="uk-UA" sz="2800" b="1" dirty="0">
                <a:solidFill>
                  <a:schemeClr val="bg1"/>
                </a:solidFill>
              </a:rPr>
              <a:t> в коробці?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1302210"/>
            <a:ext cx="4618623" cy="9368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Усно </a:t>
            </a:r>
            <a:r>
              <a:rPr lang="uk-UA" sz="2400" b="1" dirty="0">
                <a:solidFill>
                  <a:srgbClr val="7030A0"/>
                </a:solidFill>
              </a:rPr>
              <a:t>склади план розв’язування задачі. Розв’яжи </a:t>
            </a:r>
            <a:r>
              <a:rPr lang="uk-UA" sz="2400" b="1" dirty="0" smtClean="0">
                <a:solidFill>
                  <a:srgbClr val="7030A0"/>
                </a:solidFill>
              </a:rPr>
              <a:t>задачу усно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0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929218" y="4027983"/>
            <a:ext cx="729938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Скільки фішок всього поклали в коробку?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936069" y="4671333"/>
            <a:ext cx="587812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Скільки фішок стало в коробці?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8329888" y="4061034"/>
            <a:ext cx="161834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4 + 5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8329887" y="4704384"/>
            <a:ext cx="161834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9 + 3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9948232" y="4039181"/>
            <a:ext cx="115116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9 (ф.)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9948232" y="4718389"/>
            <a:ext cx="1475170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12 (ф.)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936070" y="5322002"/>
            <a:ext cx="58781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Відповідь: </a:t>
            </a:r>
            <a:r>
              <a:rPr lang="uk-UA" sz="2800" b="1" dirty="0" smtClean="0"/>
              <a:t>12 фішок стало в коробці.</a:t>
            </a:r>
            <a:endParaRPr lang="uk-UA" sz="2800" b="1" dirty="0"/>
          </a:p>
        </p:txBody>
      </p:sp>
      <p:sp>
        <p:nvSpPr>
          <p:cNvPr id="53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5034780" y="3356990"/>
            <a:ext cx="1779417" cy="5788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3+ 4 + 5 =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54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6694195" y="3356990"/>
            <a:ext cx="1475170" cy="5788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12 (ф.)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163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7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1525</TotalTime>
  <Words>653</Words>
  <Application>Microsoft Office PowerPoint</Application>
  <PresentationFormat>Произвольный</PresentationFormat>
  <Paragraphs>159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361</cp:revision>
  <dcterms:created xsi:type="dcterms:W3CDTF">2018-01-05T16:38:53Z</dcterms:created>
  <dcterms:modified xsi:type="dcterms:W3CDTF">2024-10-14T18:59:24Z</dcterms:modified>
</cp:coreProperties>
</file>