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2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F3242"/>
    <a:srgbClr val="FFFF00"/>
    <a:srgbClr val="00B050"/>
    <a:srgbClr val="C6109F"/>
    <a:srgbClr val="BA1CBA"/>
    <a:srgbClr val="9E0000"/>
    <a:srgbClr val="FF3131"/>
    <a:srgbClr val="1694E9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5205" autoAdjust="0"/>
  </p:normalViewPr>
  <p:slideViewPr>
    <p:cSldViewPr snapToGrid="0">
      <p:cViewPr varScale="1">
        <p:scale>
          <a:sx n="86" d="100"/>
          <a:sy n="86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9.jpe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12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906" y="4040155"/>
            <a:ext cx="9672810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від 15 одноцифрових чисел із переходом через десяток. Розв’язування задач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636D74-4751-4DC9-BA78-B70B9306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06" y="864001"/>
            <a:ext cx="2782473" cy="29227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98093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848300" y="494530"/>
            <a:ext cx="10105912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31339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5" y="142677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41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62446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021EC38-A492-4379-A9F2-397A5080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1" t="22682" r="14995" b="20025"/>
          <a:stretch/>
        </p:blipFill>
        <p:spPr>
          <a:xfrm>
            <a:off x="722311" y="2239311"/>
            <a:ext cx="2182371" cy="3514043"/>
          </a:xfrm>
          <a:prstGeom prst="rect">
            <a:avLst/>
          </a:prstGeom>
          <a:ln w="38100">
            <a:noFill/>
          </a:ln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2490571" y="491231"/>
            <a:ext cx="8732066" cy="760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3DE80CE-D572-459A-9239-0F1BBD3C7509}"/>
              </a:ext>
            </a:extLst>
          </p:cNvPr>
          <p:cNvSpPr txBox="1"/>
          <p:nvPr/>
        </p:nvSpPr>
        <p:spPr>
          <a:xfrm>
            <a:off x="2796313" y="2275757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-6 =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A8E367-289F-4069-983D-B15731395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12" y="314194"/>
            <a:ext cx="1832712" cy="1925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3739E18-45B9-42CE-A92E-2509EEE1AD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52" t="34084" r="12342" b="6753"/>
          <a:stretch/>
        </p:blipFill>
        <p:spPr>
          <a:xfrm>
            <a:off x="4331546" y="2289125"/>
            <a:ext cx="2250331" cy="3464229"/>
          </a:xfrm>
          <a:prstGeom prst="rect">
            <a:avLst/>
          </a:prstGeom>
          <a:ln w="38100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EB67A1E-14FC-4B69-9013-B625E30AAE61}"/>
              </a:ext>
            </a:extLst>
          </p:cNvPr>
          <p:cNvSpPr txBox="1"/>
          <p:nvPr/>
        </p:nvSpPr>
        <p:spPr>
          <a:xfrm>
            <a:off x="6573460" y="4571231"/>
            <a:ext cx="101999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CA46D8F-E059-4E37-8EFB-F6837FD8A1CB}"/>
              </a:ext>
            </a:extLst>
          </p:cNvPr>
          <p:cNvSpPr txBox="1"/>
          <p:nvPr/>
        </p:nvSpPr>
        <p:spPr>
          <a:xfrm>
            <a:off x="6567452" y="2841546"/>
            <a:ext cx="109312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B6FD48-F345-41D9-898B-F326592260DA}"/>
              </a:ext>
            </a:extLst>
          </p:cNvPr>
          <p:cNvSpPr txBox="1"/>
          <p:nvPr/>
        </p:nvSpPr>
        <p:spPr>
          <a:xfrm>
            <a:off x="6531088" y="3411557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7A3FE2-DA86-4B56-87A8-06D5962EE888}"/>
              </a:ext>
            </a:extLst>
          </p:cNvPr>
          <p:cNvSpPr txBox="1"/>
          <p:nvPr/>
        </p:nvSpPr>
        <p:spPr>
          <a:xfrm>
            <a:off x="6545459" y="3996332"/>
            <a:ext cx="107599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6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3DE80CE-D572-459A-9239-0F1BBD3C7509}"/>
              </a:ext>
            </a:extLst>
          </p:cNvPr>
          <p:cNvSpPr txBox="1"/>
          <p:nvPr/>
        </p:nvSpPr>
        <p:spPr>
          <a:xfrm>
            <a:off x="6567829" y="2265357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5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C2EF698-8572-48B6-82AE-CA8046E4FC5B}"/>
              </a:ext>
            </a:extLst>
          </p:cNvPr>
          <p:cNvSpPr txBox="1"/>
          <p:nvPr/>
        </p:nvSpPr>
        <p:spPr>
          <a:xfrm>
            <a:off x="6488091" y="5166591"/>
            <a:ext cx="108459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87AC930-C59B-4AA6-BE24-DF574796E4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801" t="25040" r="17728" b="21200"/>
          <a:stretch/>
        </p:blipFill>
        <p:spPr>
          <a:xfrm>
            <a:off x="8100913" y="2254115"/>
            <a:ext cx="2121500" cy="34905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A46D8F-E059-4E37-8EFB-F6837FD8A1CB}"/>
              </a:ext>
            </a:extLst>
          </p:cNvPr>
          <p:cNvSpPr txBox="1"/>
          <p:nvPr/>
        </p:nvSpPr>
        <p:spPr>
          <a:xfrm>
            <a:off x="2796313" y="2858635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-7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9B6FD48-F345-41D9-898B-F326592260DA}"/>
              </a:ext>
            </a:extLst>
          </p:cNvPr>
          <p:cNvSpPr txBox="1"/>
          <p:nvPr/>
        </p:nvSpPr>
        <p:spPr>
          <a:xfrm>
            <a:off x="2811120" y="3450531"/>
            <a:ext cx="89350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-4 =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7A3FE2-DA86-4B56-87A8-06D5962EE888}"/>
              </a:ext>
            </a:extLst>
          </p:cNvPr>
          <p:cNvSpPr txBox="1"/>
          <p:nvPr/>
        </p:nvSpPr>
        <p:spPr>
          <a:xfrm>
            <a:off x="2764006" y="4025304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-8 =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EB67A1E-14FC-4B69-9013-B625E30AAE61}"/>
              </a:ext>
            </a:extLst>
          </p:cNvPr>
          <p:cNvSpPr txBox="1"/>
          <p:nvPr/>
        </p:nvSpPr>
        <p:spPr>
          <a:xfrm>
            <a:off x="2813540" y="4609311"/>
            <a:ext cx="94487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-5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C2EF698-8572-48B6-82AE-CA8046E4FC5B}"/>
              </a:ext>
            </a:extLst>
          </p:cNvPr>
          <p:cNvSpPr txBox="1"/>
          <p:nvPr/>
        </p:nvSpPr>
        <p:spPr>
          <a:xfrm>
            <a:off x="2767514" y="5168579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-9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48686" y="2303177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55480" y="2865898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48686" y="3434603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54049" y="4014194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48686" y="4610079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553616" y="5194086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8745" y="227488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8745" y="2850597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3815" y="3435372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9178" y="4014963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3815" y="461084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7348745" y="5194855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EB67A1E-14FC-4B69-9013-B625E30AAE61}"/>
              </a:ext>
            </a:extLst>
          </p:cNvPr>
          <p:cNvSpPr txBox="1"/>
          <p:nvPr/>
        </p:nvSpPr>
        <p:spPr>
          <a:xfrm>
            <a:off x="9982155" y="4610848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6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A46D8F-E059-4E37-8EFB-F6837FD8A1CB}"/>
              </a:ext>
            </a:extLst>
          </p:cNvPr>
          <p:cNvSpPr txBox="1"/>
          <p:nvPr/>
        </p:nvSpPr>
        <p:spPr>
          <a:xfrm>
            <a:off x="9942824" y="2826782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5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9B6FD48-F345-41D9-898B-F326592260DA}"/>
              </a:ext>
            </a:extLst>
          </p:cNvPr>
          <p:cNvSpPr txBox="1"/>
          <p:nvPr/>
        </p:nvSpPr>
        <p:spPr>
          <a:xfrm>
            <a:off x="9954657" y="3426321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17A3FE2-DA86-4B56-87A8-06D5962EE888}"/>
              </a:ext>
            </a:extLst>
          </p:cNvPr>
          <p:cNvSpPr txBox="1"/>
          <p:nvPr/>
        </p:nvSpPr>
        <p:spPr>
          <a:xfrm>
            <a:off x="9982154" y="3996331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DE80CE-D572-459A-9239-0F1BBD3C7509}"/>
              </a:ext>
            </a:extLst>
          </p:cNvPr>
          <p:cNvSpPr txBox="1"/>
          <p:nvPr/>
        </p:nvSpPr>
        <p:spPr>
          <a:xfrm>
            <a:off x="9942824" y="2257124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C2EF698-8572-48B6-82AE-CA8046E4FC5B}"/>
              </a:ext>
            </a:extLst>
          </p:cNvPr>
          <p:cNvSpPr txBox="1"/>
          <p:nvPr/>
        </p:nvSpPr>
        <p:spPr>
          <a:xfrm>
            <a:off x="9988197" y="5195623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6388" y="227488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6388" y="2850597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1458" y="3435372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6821" y="4014963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9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1458" y="461084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10676388" y="5194855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12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8522" y="478371"/>
            <a:ext cx="10046677" cy="7408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Усний 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400016" y="1296299"/>
            <a:ext cx="2725183" cy="3886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8522" y="2027800"/>
            <a:ext cx="20253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</a:t>
            </a:r>
            <a:r>
              <a:rPr lang="en-US" sz="4000" b="1" dirty="0" smtClean="0">
                <a:solidFill>
                  <a:srgbClr val="00B050"/>
                </a:solidFill>
              </a:rPr>
              <a:t>8</a:t>
            </a:r>
            <a:r>
              <a:rPr lang="uk-UA" sz="4000" b="1" dirty="0" smtClean="0">
                <a:solidFill>
                  <a:srgbClr val="00B050"/>
                </a:solidFill>
              </a:rPr>
              <a:t> – </a:t>
            </a:r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r>
              <a:rPr lang="uk-UA" sz="4000" b="1" dirty="0" smtClean="0">
                <a:solidFill>
                  <a:srgbClr val="00B050"/>
                </a:solidFill>
              </a:rPr>
              <a:t> =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3212821" y="2027800"/>
            <a:ext cx="8744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30D42C-85DC-4C3C-98F2-072419584681}"/>
              </a:ext>
            </a:extLst>
          </p:cNvPr>
          <p:cNvSpPr txBox="1"/>
          <p:nvPr/>
        </p:nvSpPr>
        <p:spPr>
          <a:xfrm>
            <a:off x="4769608" y="2027800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12 - </a:t>
            </a:r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r>
              <a:rPr lang="uk-UA" sz="4000" b="1" dirty="0" smtClean="0">
                <a:solidFill>
                  <a:srgbClr val="FF0000"/>
                </a:solidFill>
              </a:rPr>
              <a:t>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1BD523-AC8A-41BC-B3E1-5669101FF672}"/>
              </a:ext>
            </a:extLst>
          </p:cNvPr>
          <p:cNvSpPr txBox="1"/>
          <p:nvPr/>
        </p:nvSpPr>
        <p:spPr>
          <a:xfrm>
            <a:off x="6833149" y="2027800"/>
            <a:ext cx="8744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EA87E2-2A06-4FEB-B24E-4C7C5849EFE3}"/>
              </a:ext>
            </a:extLst>
          </p:cNvPr>
          <p:cNvSpPr txBox="1"/>
          <p:nvPr/>
        </p:nvSpPr>
        <p:spPr>
          <a:xfrm>
            <a:off x="3212821" y="2885621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6</a:t>
            </a:r>
            <a:r>
              <a:rPr lang="uk-UA" sz="4000" b="1" dirty="0" smtClean="0">
                <a:solidFill>
                  <a:srgbClr val="7030A0"/>
                </a:solidFill>
              </a:rPr>
              <a:t> – </a:t>
            </a:r>
            <a:r>
              <a:rPr lang="en-US" sz="4000" b="1" dirty="0" smtClean="0">
                <a:solidFill>
                  <a:srgbClr val="7030A0"/>
                </a:solidFill>
              </a:rPr>
              <a:t>6</a:t>
            </a:r>
            <a:r>
              <a:rPr lang="uk-UA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51E631-F135-46E1-96D4-AEBD42AA96D5}"/>
              </a:ext>
            </a:extLst>
          </p:cNvPr>
          <p:cNvSpPr txBox="1"/>
          <p:nvPr/>
        </p:nvSpPr>
        <p:spPr>
          <a:xfrm>
            <a:off x="5342057" y="2885621"/>
            <a:ext cx="8016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0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5326" y="1266092"/>
            <a:ext cx="6178063" cy="661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Віднімай </a:t>
            </a:r>
            <a:r>
              <a:rPr lang="uk-UA" sz="2400" b="1" dirty="0" smtClean="0">
                <a:solidFill>
                  <a:srgbClr val="7030A0"/>
                </a:solidFill>
              </a:rPr>
              <a:t>число</a:t>
            </a:r>
            <a:r>
              <a:rPr lang="en-US" sz="2400" b="1" dirty="0" smtClean="0">
                <a:solidFill>
                  <a:srgbClr val="7030A0"/>
                </a:solidFill>
              </a:rPr>
              <a:t> 6 </a:t>
            </a:r>
            <a:r>
              <a:rPr lang="uk-UA" sz="2400" b="1" dirty="0" smtClean="0">
                <a:solidFill>
                  <a:srgbClr val="7030A0"/>
                </a:solidFill>
              </a:rPr>
              <a:t>від </a:t>
            </a:r>
            <a:r>
              <a:rPr lang="uk-UA" sz="2400" b="1" dirty="0">
                <a:solidFill>
                  <a:srgbClr val="7030A0"/>
                </a:solidFill>
              </a:rPr>
              <a:t>18 доки не отримаєш 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95326" y="3731578"/>
            <a:ext cx="4319484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</a:t>
            </a:r>
            <a:r>
              <a:rPr lang="uk-UA" sz="2400" b="1" dirty="0" smtClean="0">
                <a:solidFill>
                  <a:srgbClr val="7030A0"/>
                </a:solidFill>
              </a:rPr>
              <a:t>чотири рази число 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A3C11C-C727-44A3-B3B8-AC43F9728D35}"/>
              </a:ext>
            </a:extLst>
          </p:cNvPr>
          <p:cNvSpPr txBox="1"/>
          <p:nvPr/>
        </p:nvSpPr>
        <p:spPr>
          <a:xfrm>
            <a:off x="1078522" y="4341763"/>
            <a:ext cx="36036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4 + 4 + 4 + 4 =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CC21C1-9BB0-4724-A1F3-14833A119FF4}"/>
              </a:ext>
            </a:extLst>
          </p:cNvPr>
          <p:cNvSpPr txBox="1"/>
          <p:nvPr/>
        </p:nvSpPr>
        <p:spPr>
          <a:xfrm>
            <a:off x="4677575" y="4341763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436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3126C-F89A-4124-A7DB-FF51AF5C2D30}"/>
              </a:ext>
            </a:extLst>
          </p:cNvPr>
          <p:cNvSpPr/>
          <p:nvPr/>
        </p:nvSpPr>
        <p:spPr>
          <a:xfrm>
            <a:off x="484095" y="1869141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6B962A-91E6-47DB-89F2-457D4D564375}"/>
              </a:ext>
            </a:extLst>
          </p:cNvPr>
          <p:cNvSpPr/>
          <p:nvPr/>
        </p:nvSpPr>
        <p:spPr>
          <a:xfrm>
            <a:off x="1135743" y="1869140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2A2FBD-780A-4089-8A00-9E10B1F31B72}"/>
              </a:ext>
            </a:extLst>
          </p:cNvPr>
          <p:cNvSpPr/>
          <p:nvPr/>
        </p:nvSpPr>
        <p:spPr>
          <a:xfrm>
            <a:off x="1798178" y="1869139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25F7BFE-B1FA-460F-A4D9-F5F8986DB0E1}"/>
              </a:ext>
            </a:extLst>
          </p:cNvPr>
          <p:cNvSpPr/>
          <p:nvPr/>
        </p:nvSpPr>
        <p:spPr>
          <a:xfrm>
            <a:off x="2470273" y="1888210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9A81008-689E-4BAA-B718-0B7F7D212A4A}"/>
              </a:ext>
            </a:extLst>
          </p:cNvPr>
          <p:cNvSpPr/>
          <p:nvPr/>
        </p:nvSpPr>
        <p:spPr>
          <a:xfrm>
            <a:off x="3145284" y="1891167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56956D5-97D8-445A-8405-CBB27B3E4163}"/>
              </a:ext>
            </a:extLst>
          </p:cNvPr>
          <p:cNvSpPr/>
          <p:nvPr/>
        </p:nvSpPr>
        <p:spPr>
          <a:xfrm>
            <a:off x="3801064" y="1891166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C375E99-D935-47B4-8A44-5C78D708CAA1}"/>
              </a:ext>
            </a:extLst>
          </p:cNvPr>
          <p:cNvSpPr/>
          <p:nvPr/>
        </p:nvSpPr>
        <p:spPr>
          <a:xfrm>
            <a:off x="4461154" y="1891166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8170AC7-5E3D-4F25-AE37-3165CD671726}"/>
              </a:ext>
            </a:extLst>
          </p:cNvPr>
          <p:cNvSpPr/>
          <p:nvPr/>
        </p:nvSpPr>
        <p:spPr>
          <a:xfrm>
            <a:off x="5115133" y="1891165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3D7E462-51D5-4410-A2AB-BF77B4633A81}"/>
              </a:ext>
            </a:extLst>
          </p:cNvPr>
          <p:cNvSpPr/>
          <p:nvPr/>
        </p:nvSpPr>
        <p:spPr>
          <a:xfrm>
            <a:off x="5769112" y="1891164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B995E5-199A-4A3F-BFB1-0E6705B1F14B}"/>
              </a:ext>
            </a:extLst>
          </p:cNvPr>
          <p:cNvSpPr/>
          <p:nvPr/>
        </p:nvSpPr>
        <p:spPr>
          <a:xfrm>
            <a:off x="6431003" y="1891164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0A9A64C-6208-4DE7-954E-54D3E2E77494}"/>
              </a:ext>
            </a:extLst>
          </p:cNvPr>
          <p:cNvSpPr/>
          <p:nvPr/>
        </p:nvSpPr>
        <p:spPr>
          <a:xfrm>
            <a:off x="349624" y="1669229"/>
            <a:ext cx="6921509" cy="107446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F6D24C-F777-4DCB-91FC-1A4D96AEB23E}"/>
              </a:ext>
            </a:extLst>
          </p:cNvPr>
          <p:cNvSpPr/>
          <p:nvPr/>
        </p:nvSpPr>
        <p:spPr>
          <a:xfrm>
            <a:off x="7388656" y="1891164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8A10BD-2ADC-40E0-8C67-46F1100E101F}"/>
              </a:ext>
            </a:extLst>
          </p:cNvPr>
          <p:cNvSpPr txBox="1"/>
          <p:nvPr/>
        </p:nvSpPr>
        <p:spPr>
          <a:xfrm>
            <a:off x="900617" y="2922531"/>
            <a:ext cx="18442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03BF45-08A0-4969-9B15-13FE9F1DBE15}"/>
              </a:ext>
            </a:extLst>
          </p:cNvPr>
          <p:cNvSpPr txBox="1"/>
          <p:nvPr/>
        </p:nvSpPr>
        <p:spPr>
          <a:xfrm>
            <a:off x="1512781" y="3798505"/>
            <a:ext cx="12321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+1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C9A98B6-158D-4FF3-9F31-24BBC63A7503}"/>
              </a:ext>
            </a:extLst>
          </p:cNvPr>
          <p:cNvCxnSpPr/>
          <p:nvPr/>
        </p:nvCxnSpPr>
        <p:spPr>
          <a:xfrm flipH="1">
            <a:off x="1895490" y="3630417"/>
            <a:ext cx="137031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3FB6EF3-60FB-4319-A3B9-D0DFB156D042}"/>
              </a:ext>
            </a:extLst>
          </p:cNvPr>
          <p:cNvCxnSpPr/>
          <p:nvPr/>
        </p:nvCxnSpPr>
        <p:spPr>
          <a:xfrm>
            <a:off x="2152897" y="3630417"/>
            <a:ext cx="106057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B35150-F4CE-4788-A583-8A542D54F328}"/>
              </a:ext>
            </a:extLst>
          </p:cNvPr>
          <p:cNvSpPr txBox="1"/>
          <p:nvPr/>
        </p:nvSpPr>
        <p:spPr>
          <a:xfrm>
            <a:off x="2691068" y="2922531"/>
            <a:ext cx="14706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15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BE3F90B-49E1-408C-8F74-5BCDA0E67601}"/>
              </a:ext>
            </a:extLst>
          </p:cNvPr>
          <p:cNvSpPr txBox="1"/>
          <p:nvPr/>
        </p:nvSpPr>
        <p:spPr>
          <a:xfrm>
            <a:off x="3956749" y="2922531"/>
            <a:ext cx="11991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4627B41-0FDA-4DB7-9838-63BEC97E2BF4}"/>
              </a:ext>
            </a:extLst>
          </p:cNvPr>
          <p:cNvSpPr txBox="1"/>
          <p:nvPr/>
        </p:nvSpPr>
        <p:spPr>
          <a:xfrm>
            <a:off x="4979957" y="2922531"/>
            <a:ext cx="6170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7058235" y="1669229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CBFA1DA-A618-42CB-95A6-9A0AEB4CE3BD}"/>
              </a:ext>
            </a:extLst>
          </p:cNvPr>
          <p:cNvSpPr/>
          <p:nvPr/>
        </p:nvSpPr>
        <p:spPr>
          <a:xfrm>
            <a:off x="8090136" y="1898835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C5C50D-3395-437B-BBAB-42DCF617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06" y="2991646"/>
            <a:ext cx="2233873" cy="23465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9880" y="608609"/>
            <a:ext cx="10258765" cy="7512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спосіб обчислення виразу </a:t>
            </a:r>
            <a:r>
              <a:rPr lang="uk-UA" sz="4000" b="1" dirty="0" smtClean="0"/>
              <a:t>15 – 6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93016" y="3630417"/>
            <a:ext cx="6170395" cy="13727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7030A0"/>
                </a:solidFill>
              </a:rPr>
              <a:t>Cпочатку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віднімаю </a:t>
            </a:r>
            <a:r>
              <a:rPr lang="uk-UA" sz="2800" b="1" dirty="0">
                <a:solidFill>
                  <a:srgbClr val="7030A0"/>
                </a:solidFill>
              </a:rPr>
              <a:t>стільки одиниць, щоб отримати десяток, а </a:t>
            </a:r>
            <a:r>
              <a:rPr lang="uk-UA" sz="2800" b="1" dirty="0" smtClean="0">
                <a:solidFill>
                  <a:srgbClr val="7030A0"/>
                </a:solidFill>
              </a:rPr>
              <a:t>потім—віднімаю </a:t>
            </a:r>
            <a:r>
              <a:rPr lang="uk-UA" sz="2800" b="1" dirty="0">
                <a:solidFill>
                  <a:srgbClr val="7030A0"/>
                </a:solidFill>
              </a:rPr>
              <a:t>решту одиниць.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CBFA1DA-A618-42CB-95A6-9A0AEB4CE3BD}"/>
              </a:ext>
            </a:extLst>
          </p:cNvPr>
          <p:cNvSpPr/>
          <p:nvPr/>
        </p:nvSpPr>
        <p:spPr>
          <a:xfrm>
            <a:off x="8736938" y="1912826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CBFA1DA-A618-42CB-95A6-9A0AEB4CE3BD}"/>
              </a:ext>
            </a:extLst>
          </p:cNvPr>
          <p:cNvSpPr/>
          <p:nvPr/>
        </p:nvSpPr>
        <p:spPr>
          <a:xfrm>
            <a:off x="9409502" y="1912826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809663D4-10DF-4C4C-A7A9-F33EF4BB6F7D}"/>
              </a:ext>
            </a:extLst>
          </p:cNvPr>
          <p:cNvCxnSpPr>
            <a:cxnSpLocks/>
          </p:cNvCxnSpPr>
          <p:nvPr/>
        </p:nvCxnSpPr>
        <p:spPr>
          <a:xfrm flipH="1">
            <a:off x="7832293" y="162803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8479096" y="1617408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9151659" y="161740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6178214" y="160049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CBFA1DA-A618-42CB-95A6-9A0AEB4CE3BD}"/>
              </a:ext>
            </a:extLst>
          </p:cNvPr>
          <p:cNvSpPr/>
          <p:nvPr/>
        </p:nvSpPr>
        <p:spPr>
          <a:xfrm>
            <a:off x="10062429" y="1912826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9723428" y="1669228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30D42C-85DC-4C3C-98F2-072419584681}"/>
              </a:ext>
            </a:extLst>
          </p:cNvPr>
          <p:cNvSpPr txBox="1"/>
          <p:nvPr/>
        </p:nvSpPr>
        <p:spPr>
          <a:xfrm>
            <a:off x="1187802" y="5224095"/>
            <a:ext cx="19211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15 - 7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1BD523-AC8A-41BC-B3E1-5669101FF672}"/>
              </a:ext>
            </a:extLst>
          </p:cNvPr>
          <p:cNvSpPr txBox="1"/>
          <p:nvPr/>
        </p:nvSpPr>
        <p:spPr>
          <a:xfrm>
            <a:off x="3007902" y="5224095"/>
            <a:ext cx="7792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30D42C-85DC-4C3C-98F2-072419584681}"/>
              </a:ext>
            </a:extLst>
          </p:cNvPr>
          <p:cNvSpPr txBox="1"/>
          <p:nvPr/>
        </p:nvSpPr>
        <p:spPr>
          <a:xfrm>
            <a:off x="3874183" y="5227598"/>
            <a:ext cx="19211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15 - 8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71BD523-AC8A-41BC-B3E1-5669101FF672}"/>
              </a:ext>
            </a:extLst>
          </p:cNvPr>
          <p:cNvSpPr txBox="1"/>
          <p:nvPr/>
        </p:nvSpPr>
        <p:spPr>
          <a:xfrm>
            <a:off x="5694283" y="5227598"/>
            <a:ext cx="7792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30D42C-85DC-4C3C-98F2-072419584681}"/>
              </a:ext>
            </a:extLst>
          </p:cNvPr>
          <p:cNvSpPr txBox="1"/>
          <p:nvPr/>
        </p:nvSpPr>
        <p:spPr>
          <a:xfrm>
            <a:off x="6546754" y="5227598"/>
            <a:ext cx="19211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15 - 9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1BD523-AC8A-41BC-B3E1-5669101FF672}"/>
              </a:ext>
            </a:extLst>
          </p:cNvPr>
          <p:cNvSpPr txBox="1"/>
          <p:nvPr/>
        </p:nvSpPr>
        <p:spPr>
          <a:xfrm>
            <a:off x="8366854" y="5227598"/>
            <a:ext cx="7792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34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</a:t>
            </a:r>
            <a:r>
              <a:rPr lang="uk-UA" sz="4000" b="1" dirty="0" smtClean="0">
                <a:solidFill>
                  <a:schemeClr val="bg1"/>
                </a:solidFill>
              </a:rPr>
              <a:t>15 - 8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FB4C0D-91B0-4CDD-AA9F-7D52CC6E3DBB}"/>
              </a:ext>
            </a:extLst>
          </p:cNvPr>
          <p:cNvSpPr/>
          <p:nvPr/>
        </p:nvSpPr>
        <p:spPr>
          <a:xfrm>
            <a:off x="484095" y="186914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2CBBF2-8B3C-48C6-B0CF-513D51E6AFDE}"/>
              </a:ext>
            </a:extLst>
          </p:cNvPr>
          <p:cNvSpPr/>
          <p:nvPr/>
        </p:nvSpPr>
        <p:spPr>
          <a:xfrm>
            <a:off x="1264756" y="186914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7FAA1C4-793B-456B-94B2-33D4EE565BE0}"/>
              </a:ext>
            </a:extLst>
          </p:cNvPr>
          <p:cNvSpPr/>
          <p:nvPr/>
        </p:nvSpPr>
        <p:spPr>
          <a:xfrm>
            <a:off x="2005115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C28CAB-7E86-435C-AA53-B101F3115895}"/>
              </a:ext>
            </a:extLst>
          </p:cNvPr>
          <p:cNvSpPr/>
          <p:nvPr/>
        </p:nvSpPr>
        <p:spPr>
          <a:xfrm>
            <a:off x="2773949" y="1869134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1E11E79-00C6-4EBB-91FF-56B9ABBE56F8}"/>
              </a:ext>
            </a:extLst>
          </p:cNvPr>
          <p:cNvSpPr/>
          <p:nvPr/>
        </p:nvSpPr>
        <p:spPr>
          <a:xfrm>
            <a:off x="354599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6FD14D8-CB89-4266-8DBD-7360E2F6DDF5}"/>
              </a:ext>
            </a:extLst>
          </p:cNvPr>
          <p:cNvSpPr/>
          <p:nvPr/>
        </p:nvSpPr>
        <p:spPr>
          <a:xfrm>
            <a:off x="4332139" y="1863979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753EDC-F3C3-40D1-BD2E-742A84CCE234}"/>
              </a:ext>
            </a:extLst>
          </p:cNvPr>
          <p:cNvSpPr/>
          <p:nvPr/>
        </p:nvSpPr>
        <p:spPr>
          <a:xfrm>
            <a:off x="513846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A961A17-DC21-4491-B0EA-613CD64A1784}"/>
              </a:ext>
            </a:extLst>
          </p:cNvPr>
          <p:cNvSpPr/>
          <p:nvPr/>
        </p:nvSpPr>
        <p:spPr>
          <a:xfrm>
            <a:off x="5930391" y="186913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FFD47AE-5AD9-4EB6-972D-FF3D7A35368F}"/>
              </a:ext>
            </a:extLst>
          </p:cNvPr>
          <p:cNvSpPr/>
          <p:nvPr/>
        </p:nvSpPr>
        <p:spPr>
          <a:xfrm>
            <a:off x="6694540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7193954-93A2-4C5D-B354-3DC82B24E403}"/>
              </a:ext>
            </a:extLst>
          </p:cNvPr>
          <p:cNvSpPr/>
          <p:nvPr/>
        </p:nvSpPr>
        <p:spPr>
          <a:xfrm>
            <a:off x="7444567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xmlns="" id="{1640F725-D05B-41F7-91D7-1048BBEB9AB6}"/>
              </a:ext>
            </a:extLst>
          </p:cNvPr>
          <p:cNvSpPr/>
          <p:nvPr/>
        </p:nvSpPr>
        <p:spPr>
          <a:xfrm>
            <a:off x="349626" y="1613648"/>
            <a:ext cx="7846924" cy="100930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A9C177D-933B-4DF9-8D06-DAF1B1FCE55A}"/>
              </a:ext>
            </a:extLst>
          </p:cNvPr>
          <p:cNvSpPr/>
          <p:nvPr/>
        </p:nvSpPr>
        <p:spPr>
          <a:xfrm>
            <a:off x="9044353" y="1845316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622829-F014-4D6F-AB43-28A64820EE3F}"/>
              </a:ext>
            </a:extLst>
          </p:cNvPr>
          <p:cNvSpPr txBox="1"/>
          <p:nvPr/>
        </p:nvSpPr>
        <p:spPr>
          <a:xfrm>
            <a:off x="779205" y="2768835"/>
            <a:ext cx="260248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15 = 10 + 5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0E649E-39F6-47D2-AE47-D7DCEF9B2EEF}"/>
              </a:ext>
            </a:extLst>
          </p:cNvPr>
          <p:cNvSpPr txBox="1"/>
          <p:nvPr/>
        </p:nvSpPr>
        <p:spPr>
          <a:xfrm>
            <a:off x="775449" y="3657078"/>
            <a:ext cx="222976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8 = 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BAD9041-90E9-4732-9DB9-424171DA550B}"/>
              </a:ext>
            </a:extLst>
          </p:cNvPr>
          <p:cNvSpPr txBox="1"/>
          <p:nvPr/>
        </p:nvSpPr>
        <p:spPr>
          <a:xfrm>
            <a:off x="787148" y="4470039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 + 5 = 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63010"/>
            <a:ext cx="852284" cy="8241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6" y="1713065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946EB18-AC17-4316-BFF1-5BF21A5F2E76}"/>
              </a:ext>
            </a:extLst>
          </p:cNvPr>
          <p:cNvSpPr/>
          <p:nvPr/>
        </p:nvSpPr>
        <p:spPr>
          <a:xfrm>
            <a:off x="9767592" y="1857097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1884481" y="1713065"/>
            <a:ext cx="914942" cy="949441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589655" y="1686614"/>
            <a:ext cx="1043441" cy="9503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381694" y="1763010"/>
            <a:ext cx="1003458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062781" y="1741845"/>
            <a:ext cx="1047970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xmlns="" id="{3202DA39-EDAB-437A-AA4B-D2C1345E827D}"/>
              </a:ext>
            </a:extLst>
          </p:cNvPr>
          <p:cNvSpPr/>
          <p:nvPr/>
        </p:nvSpPr>
        <p:spPr>
          <a:xfrm rot="16200000">
            <a:off x="9148752" y="314622"/>
            <a:ext cx="286593" cy="5195018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E622829-F014-4D6F-AB43-28A64820EE3F}"/>
              </a:ext>
            </a:extLst>
          </p:cNvPr>
          <p:cNvSpPr txBox="1"/>
          <p:nvPr/>
        </p:nvSpPr>
        <p:spPr>
          <a:xfrm>
            <a:off x="3086872" y="3657078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15 – це 1 десяток і 5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8 одиниць відніму від 1 десятка: буде 2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До 2 додам 5, буде 7.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Отже, 15 – 8 = 7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946EB18-AC17-4316-BFF1-5BF21A5F2E76}"/>
              </a:ext>
            </a:extLst>
          </p:cNvPr>
          <p:cNvSpPr/>
          <p:nvPr/>
        </p:nvSpPr>
        <p:spPr>
          <a:xfrm>
            <a:off x="10496016" y="186867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4D48F7-0C81-4042-BA86-56E0A3A2F5AB}"/>
              </a:ext>
            </a:extLst>
          </p:cNvPr>
          <p:cNvSpPr txBox="1"/>
          <p:nvPr/>
        </p:nvSpPr>
        <p:spPr>
          <a:xfrm>
            <a:off x="7781994" y="3303135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 + 5 = 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25B17F3-6263-4E25-99F7-8F8FC21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96" y="4125647"/>
            <a:ext cx="2003536" cy="2104555"/>
          </a:xfrm>
          <a:prstGeom prst="rect">
            <a:avLst/>
          </a:prstGeom>
          <a:ln w="38100">
            <a:noFill/>
          </a:ln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A9C177D-933B-4DF9-8D06-DAF1B1FCE55A}"/>
              </a:ext>
            </a:extLst>
          </p:cNvPr>
          <p:cNvSpPr/>
          <p:nvPr/>
        </p:nvSpPr>
        <p:spPr>
          <a:xfrm>
            <a:off x="8325431" y="1846080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882421" y="1763010"/>
            <a:ext cx="1047970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5743833" y="1716343"/>
            <a:ext cx="1047970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9946EB18-AC17-4316-BFF1-5BF21A5F2E76}"/>
              </a:ext>
            </a:extLst>
          </p:cNvPr>
          <p:cNvSpPr/>
          <p:nvPr/>
        </p:nvSpPr>
        <p:spPr>
          <a:xfrm>
            <a:off x="11214704" y="186867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25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CE38C0-0093-42B0-BA70-F170423BC78A}"/>
              </a:ext>
            </a:extLst>
          </p:cNvPr>
          <p:cNvSpPr txBox="1"/>
          <p:nvPr/>
        </p:nvSpPr>
        <p:spPr>
          <a:xfrm>
            <a:off x="959267" y="2307071"/>
            <a:ext cx="30565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Було – 8 кг і 7 кг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Витратили – 9 кг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Залишилось - ? кг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задачу 202. </a:t>
            </a:r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до неї.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5146724" y="1302210"/>
            <a:ext cx="6652342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 ящику </a:t>
            </a:r>
            <a:r>
              <a:rPr lang="uk-UA" sz="2800" b="1" dirty="0">
                <a:solidFill>
                  <a:srgbClr val="FFFF00"/>
                </a:solidFill>
              </a:rPr>
              <a:t>було 8 кг моркви й 7 кг буряків</a:t>
            </a:r>
            <a:r>
              <a:rPr lang="uk-UA" sz="2800" b="1" dirty="0">
                <a:solidFill>
                  <a:schemeClr val="bg1"/>
                </a:solidFill>
              </a:rPr>
              <a:t>. Для приготування обіду </a:t>
            </a:r>
            <a:r>
              <a:rPr lang="uk-UA" sz="2800" b="1" dirty="0">
                <a:solidFill>
                  <a:srgbClr val="FFFF00"/>
                </a:solidFill>
              </a:rPr>
              <a:t>витратили 9 кг </a:t>
            </a:r>
            <a:r>
              <a:rPr lang="uk-UA" sz="2800" b="1" dirty="0">
                <a:solidFill>
                  <a:schemeClr val="bg1"/>
                </a:solidFill>
              </a:rPr>
              <a:t>цих </a:t>
            </a:r>
            <a:r>
              <a:rPr lang="uk-UA" sz="2800" b="1" dirty="0">
                <a:solidFill>
                  <a:srgbClr val="FFFF00"/>
                </a:solidFill>
              </a:rPr>
              <a:t>овочів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>
                <a:solidFill>
                  <a:srgbClr val="FFFF00"/>
                </a:solidFill>
              </a:rPr>
              <a:t>Скільки кілограмів овочів залишилось</a:t>
            </a:r>
            <a:r>
              <a:rPr lang="uk-UA" sz="2800" b="1" dirty="0">
                <a:solidFill>
                  <a:schemeClr val="bg1"/>
                </a:solidFill>
              </a:rPr>
              <a:t> в ящику?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2460" y="1302210"/>
            <a:ext cx="4618623" cy="9368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Усно </a:t>
            </a:r>
            <a:r>
              <a:rPr lang="uk-UA" sz="2400" b="1" dirty="0">
                <a:solidFill>
                  <a:srgbClr val="7030A0"/>
                </a:solidFill>
              </a:rPr>
              <a:t>склади план розв’язування задачі. Розв’яжи </a:t>
            </a:r>
            <a:r>
              <a:rPr lang="uk-UA" sz="2400" b="1" dirty="0" smtClean="0">
                <a:solidFill>
                  <a:srgbClr val="7030A0"/>
                </a:solidFill>
              </a:rPr>
              <a:t>задачу усно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852396" y="3807643"/>
            <a:ext cx="538344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Скільки овочів було в ящику?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892546" y="4450993"/>
            <a:ext cx="537659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Скільки овочів залишилось?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6602661" y="3799824"/>
            <a:ext cx="177533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8 + 7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6602661" y="4410123"/>
            <a:ext cx="180275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15 – 9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8405420" y="3799824"/>
            <a:ext cx="138812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15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8456112" y="4410123"/>
            <a:ext cx="147517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36070" y="5101662"/>
            <a:ext cx="56941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</a:t>
            </a:r>
            <a:r>
              <a:rPr lang="uk-UA" sz="2800" b="1" dirty="0" smtClean="0"/>
              <a:t>6кг овочів залишилось.</a:t>
            </a:r>
            <a:endParaRPr lang="uk-UA" sz="2800" b="1" dirty="0"/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4015824" y="3158667"/>
            <a:ext cx="1802759" cy="578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 + 7 – 9 = 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940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7" grpId="0" animBg="1"/>
      <p:bldP spid="51" grpId="0" animBg="1"/>
      <p:bldP spid="52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618" r="63954" b="58315"/>
          <a:stretch/>
        </p:blipFill>
        <p:spPr>
          <a:xfrm>
            <a:off x="639281" y="1335647"/>
            <a:ext cx="7020000" cy="456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3" y="1161852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659456" y="5156995"/>
            <a:ext cx="71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__ цукерок залишилось.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056490" y="1818163"/>
            <a:ext cx="5415968" cy="17256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 цукерниці було </a:t>
            </a:r>
            <a:r>
              <a:rPr lang="uk-UA" sz="2800" dirty="0" smtClean="0">
                <a:solidFill>
                  <a:srgbClr val="FFFF00"/>
                </a:solidFill>
              </a:rPr>
              <a:t>8 шоколадних </a:t>
            </a:r>
            <a:r>
              <a:rPr lang="uk-UA" sz="2800" dirty="0" smtClean="0">
                <a:solidFill>
                  <a:schemeClr val="bg1"/>
                </a:solidFill>
              </a:rPr>
              <a:t>цукерок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і</a:t>
            </a:r>
            <a:r>
              <a:rPr lang="uk-UA" sz="2800" dirty="0" smtClean="0">
                <a:solidFill>
                  <a:srgbClr val="FFFF00"/>
                </a:solidFill>
              </a:rPr>
              <a:t> __ карамельок. </a:t>
            </a:r>
            <a:r>
              <a:rPr lang="uk-UA" sz="2800" dirty="0" smtClean="0">
                <a:solidFill>
                  <a:schemeClr val="bg1"/>
                </a:solidFill>
              </a:rPr>
              <a:t>Діти </a:t>
            </a:r>
            <a:r>
              <a:rPr lang="uk-UA" sz="2800" dirty="0" smtClean="0">
                <a:solidFill>
                  <a:srgbClr val="FFFF00"/>
                </a:solidFill>
              </a:rPr>
              <a:t> з’їли 10 цукерок</a:t>
            </a:r>
            <a:r>
              <a:rPr lang="uk-UA" sz="2800" dirty="0" smtClean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</a:t>
            </a:r>
            <a:r>
              <a:rPr lang="uk-UA" sz="2800" dirty="0" smtClean="0">
                <a:solidFill>
                  <a:srgbClr val="FFFF00"/>
                </a:solidFill>
              </a:rPr>
              <a:t>цукерок залишилось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46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175183" y="3741958"/>
            <a:ext cx="5415969" cy="11935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Розв’яжи задачу за поданим планом:</a:t>
            </a:r>
          </a:p>
          <a:p>
            <a:pPr marL="265113" indent="-265113">
              <a:buAutoNum type="arabicParenR"/>
            </a:pPr>
            <a:r>
              <a:rPr lang="uk-UA" sz="2400" b="1" dirty="0" smtClean="0">
                <a:solidFill>
                  <a:srgbClr val="7030A0"/>
                </a:solidFill>
              </a:rPr>
              <a:t>Скільки цукерок було в цукерниці?</a:t>
            </a:r>
          </a:p>
          <a:p>
            <a:pPr marL="265113" indent="-265113">
              <a:buFontTx/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Скільки </a:t>
            </a:r>
            <a:r>
              <a:rPr lang="uk-UA" sz="2400" b="1" dirty="0" smtClean="0">
                <a:solidFill>
                  <a:srgbClr val="7030A0"/>
                </a:solidFill>
              </a:rPr>
              <a:t>цукерок залишилось?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754046" y="2077089"/>
            <a:ext cx="4392677" cy="18600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– 8 ш. і __ к.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З’їли – 10 ц.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Залиш.  – ? ц.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203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6490" y="1250317"/>
            <a:ext cx="5174217" cy="5136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Доповни задачу числовими даними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82272" y="3952434"/>
            <a:ext cx="378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1 )  8 + _ = __  (ц.)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82271" y="4523285"/>
            <a:ext cx="449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2 ) __  – 10  = __  (ц.) </a:t>
            </a:r>
            <a:endParaRPr lang="uk-U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427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6" grpId="0" animBg="1"/>
      <p:bldP spid="40" grpId="0" animBg="1"/>
      <p:bldP spid="28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3 Математика\1 Листопад\3 Віднімання чисел з переходом через 10\№027 - Відн від 15 одноцифр чисел із переходом через десяток\2024-10-14_224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7231" r="6974" b="818"/>
          <a:stretch/>
        </p:blipFill>
        <p:spPr bwMode="auto">
          <a:xfrm>
            <a:off x="6521980" y="3510194"/>
            <a:ext cx="5289154" cy="29287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81874" y="1236251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4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632152" y="1153476"/>
            <a:ext cx="2838023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Знайди кульки з числами, різниця яких дорівнює 7. З’єднай ці кульки.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рівності за зразком.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42510" y="1827415"/>
            <a:ext cx="3498983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Обчисли зручним для тебе способом.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742510" y="2715444"/>
            <a:ext cx="14828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6 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765828" y="3310280"/>
            <a:ext cx="1459579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9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2741318" y="2740040"/>
            <a:ext cx="1401030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8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2741317" y="3330147"/>
            <a:ext cx="1401031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7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5828" y="3976772"/>
            <a:ext cx="5617333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4. Доповни умову числовими даними й розв’яжи задачу.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5903B74E-DDA8-4775-914E-C45E988842AE}"/>
              </a:ext>
            </a:extLst>
          </p:cNvPr>
          <p:cNvGrpSpPr/>
          <p:nvPr/>
        </p:nvGrpSpPr>
        <p:grpSpPr>
          <a:xfrm>
            <a:off x="4727860" y="1363792"/>
            <a:ext cx="597252" cy="508944"/>
            <a:chOff x="660702" y="3053939"/>
            <a:chExt cx="720371" cy="630557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94312BB7-D717-4457-BF01-88955264B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660702" y="3074357"/>
              <a:ext cx="489064" cy="61013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B377EBEA-B487-472A-B958-65A3F8790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92008" y="3053939"/>
              <a:ext cx="489065" cy="61013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14F3AD96-2CA9-47D8-89B0-0C96A6C93AEF}"/>
              </a:ext>
            </a:extLst>
          </p:cNvPr>
          <p:cNvGrpSpPr/>
          <p:nvPr/>
        </p:nvGrpSpPr>
        <p:grpSpPr>
          <a:xfrm>
            <a:off x="4715019" y="1951315"/>
            <a:ext cx="631264" cy="489304"/>
            <a:chOff x="630034" y="3859256"/>
            <a:chExt cx="761394" cy="60622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A7DCAE33-B2F1-4C0C-93DC-B4E111DA3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32175" y="3859256"/>
              <a:ext cx="459253" cy="57294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263F0F3-D5EB-4E26-B715-1339E59D6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630034" y="3892533"/>
              <a:ext cx="451007" cy="572947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4614973" y="2720173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7 + 8 – 6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4614973" y="3310280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9 + 6 – 8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08085" y="413066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13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308083" y="471293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292673" y="5378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92671" y="596471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11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2 клас\3 Математика\1 Листопад\3 Віднімання чисел з переходом через 10\№027 - Відн від 15 одноцифр чисел із переходом через десяток\2024-10-14_22531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b="4726"/>
          <a:stretch/>
        </p:blipFill>
        <p:spPr bwMode="auto">
          <a:xfrm>
            <a:off x="1079632" y="4857092"/>
            <a:ext cx="4724400" cy="162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974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25" grpId="0" animBg="1"/>
      <p:bldP spid="2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2287</TotalTime>
  <Words>608</Words>
  <Application>Microsoft Office PowerPoint</Application>
  <PresentationFormat>Произвольный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466</cp:revision>
  <dcterms:created xsi:type="dcterms:W3CDTF">2018-01-05T16:38:53Z</dcterms:created>
  <dcterms:modified xsi:type="dcterms:W3CDTF">2024-10-15T19:34:26Z</dcterms:modified>
</cp:coreProperties>
</file>