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631" r:id="rId3"/>
    <p:sldId id="543" r:id="rId4"/>
    <p:sldId id="452" r:id="rId5"/>
    <p:sldId id="617" r:id="rId6"/>
    <p:sldId id="633" r:id="rId7"/>
    <p:sldId id="620" r:id="rId8"/>
    <p:sldId id="632" r:id="rId9"/>
    <p:sldId id="63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Цупа" initials="ЮЦ" lastIdx="0" clrIdx="0">
    <p:extLst/>
  </p:cmAuthor>
  <p:cmAuthor id="2" name="Василь Цупа" initials="ВЦ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2F3242"/>
    <a:srgbClr val="0D0D0D"/>
    <a:srgbClr val="FFFF00"/>
    <a:srgbClr val="00B050"/>
    <a:srgbClr val="C6109F"/>
    <a:srgbClr val="BA1CBA"/>
    <a:srgbClr val="9E0000"/>
    <a:srgbClr val="FF3131"/>
    <a:srgbClr val="1694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5205" autoAdjust="0"/>
  </p:normalViewPr>
  <p:slideViewPr>
    <p:cSldViewPr snapToGrid="0">
      <p:cViewPr varScale="1">
        <p:scale>
          <a:sx n="86" d="100"/>
          <a:sy n="86" d="100"/>
        </p:scale>
        <p:origin x="-474" y="-4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913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16.10.2024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16.10.2024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16.10.2024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 dir="u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5.jpe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png"/><Relationship Id="rId7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8.png"/><Relationship Id="rId7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jpeg"/><Relationship Id="rId5" Type="http://schemas.openxmlformats.org/officeDocument/2006/relationships/image" Target="../media/image10.png"/><Relationship Id="rId10" Type="http://schemas.openxmlformats.org/officeDocument/2006/relationships/image" Target="../media/image23.jpeg"/><Relationship Id="rId4" Type="http://schemas.openxmlformats.org/officeDocument/2006/relationships/image" Target="../media/image9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7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35.jpeg"/><Relationship Id="rId3" Type="http://schemas.microsoft.com/office/2007/relationships/hdphoto" Target="../media/hdphoto3.wdp"/><Relationship Id="rId7" Type="http://schemas.openxmlformats.org/officeDocument/2006/relationships/image" Target="../media/image32.png"/><Relationship Id="rId12" Type="http://schemas.microsoft.com/office/2007/relationships/hdphoto" Target="../media/hdphoto6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4.png"/><Relationship Id="rId5" Type="http://schemas.openxmlformats.org/officeDocument/2006/relationships/image" Target="../media/image30.png"/><Relationship Id="rId10" Type="http://schemas.microsoft.com/office/2007/relationships/hdphoto" Target="../media/hdphoto5.wdp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2878" y="3821142"/>
            <a:ext cx="11085158" cy="212365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7030A0"/>
                </a:solidFill>
              </a:rPr>
              <a:t>Віднімання від 16 одноцифрових чисел із переходом через десяток. Розв’язування задач. Визначення часу за годинником </a:t>
            </a:r>
            <a:endParaRPr lang="uk-UA" sz="333300" b="1" dirty="0">
              <a:solidFill>
                <a:srgbClr val="7030A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A0964BB-DCB3-417F-9386-FC3F07EF0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361" y="836752"/>
            <a:ext cx="2402230" cy="2523351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7398093" y="1051779"/>
            <a:ext cx="3442504" cy="2308324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2 </a:t>
            </a:r>
            <a:r>
              <a:rPr lang="uk-UA" sz="2400" b="1" dirty="0" smtClean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Розділ </a:t>
            </a:r>
            <a:r>
              <a:rPr lang="en-US" sz="2400" b="1" dirty="0" smtClean="0">
                <a:solidFill>
                  <a:srgbClr val="7030A0"/>
                </a:solidFill>
              </a:rPr>
              <a:t>2</a:t>
            </a:r>
            <a:r>
              <a:rPr lang="uk-UA" sz="2400" b="1" dirty="0" smtClean="0">
                <a:solidFill>
                  <a:srgbClr val="7030A0"/>
                </a:solidFill>
              </a:rPr>
              <a:t>. Віднімання </a:t>
            </a:r>
            <a:r>
              <a:rPr lang="uk-UA" sz="2400" b="1" dirty="0">
                <a:solidFill>
                  <a:srgbClr val="7030A0"/>
                </a:solidFill>
              </a:rPr>
              <a:t>одноцифрових чисел з переходом через 10 </a:t>
            </a:r>
            <a:endParaRPr lang="uk-UA" sz="24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Урок </a:t>
            </a:r>
            <a:r>
              <a:rPr lang="uk-UA" sz="2400" b="1" dirty="0" smtClean="0">
                <a:solidFill>
                  <a:srgbClr val="7030A0"/>
                </a:solidFill>
              </a:rPr>
              <a:t>28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544029" y="455269"/>
            <a:ext cx="8732067" cy="829245"/>
          </a:xfrm>
          <a:prstGeom prst="round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Організація класу </a:t>
            </a:r>
          </a:p>
        </p:txBody>
      </p:sp>
      <p:pic>
        <p:nvPicPr>
          <p:cNvPr id="12" name="Picture 4" descr="Картинки по запросу &quot;клипарт дети за партой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286" y="2867083"/>
            <a:ext cx="1620615" cy="257711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Картинки по запросу &quot;клипарт дети за партой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565" l="0" r="100000">
                        <a14:backgroundMark x1="47923" y1="32535" x2="47923" y2="32535"/>
                        <a14:backgroundMark x1="42013" y1="32318" x2="42013" y2="32318"/>
                        <a14:backgroundMark x1="45208" y1="33188" x2="45208" y2="33188"/>
                        <a14:backgroundMark x1="50160" y1="32753" x2="50160" y2="32753"/>
                        <a14:backgroundMark x1="43770" y1="32862" x2="43770" y2="32862"/>
                        <a14:backgroundMark x1="46326" y1="32753" x2="46326" y2="32753"/>
                        <a14:backgroundMark x1="41054" y1="32100" x2="41054" y2="32100"/>
                        <a14:backgroundMark x1="48722" y1="33079" x2="48722" y2="330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840" y="2748205"/>
            <a:ext cx="1882339" cy="276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AA40C57-5F93-4171-85DF-32B3B57A06D9}"/>
              </a:ext>
            </a:extLst>
          </p:cNvPr>
          <p:cNvSpPr txBox="1"/>
          <p:nvPr/>
        </p:nvSpPr>
        <p:spPr>
          <a:xfrm>
            <a:off x="1412175" y="1426774"/>
            <a:ext cx="4651199" cy="105560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Всі сідайте тихо, діти,</a:t>
            </a:r>
          </a:p>
          <a:p>
            <a:pPr algn="ctr"/>
            <a:r>
              <a:rPr lang="uk-UA" sz="2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Домовляймось не шуміти,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AA40C57-5F93-4171-85DF-32B3B57A06D9}"/>
              </a:ext>
            </a:extLst>
          </p:cNvPr>
          <p:cNvSpPr txBox="1"/>
          <p:nvPr/>
        </p:nvSpPr>
        <p:spPr>
          <a:xfrm>
            <a:off x="6161241" y="1400084"/>
            <a:ext cx="4651199" cy="105560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уроці не дрімати,</a:t>
            </a:r>
          </a:p>
          <a:p>
            <a:pPr algn="ctr"/>
            <a:r>
              <a:rPr lang="uk-UA" sz="2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 старанно працювати.</a:t>
            </a:r>
          </a:p>
        </p:txBody>
      </p:sp>
      <p:pic>
        <p:nvPicPr>
          <p:cNvPr id="16" name="Picture 2" descr="Похожее изображени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747" y="2748205"/>
            <a:ext cx="2062973" cy="263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7660" y1="27007" x2="27660" y2="27007"/>
                        <a14:foregroundMark x1="28191" y1="18613" x2="28191" y2="18613"/>
                        <a14:foregroundMark x1="41667" y1="11436" x2="41667" y2="11436"/>
                        <a14:foregroundMark x1="48404" y1="26156" x2="48404" y2="26156"/>
                        <a14:foregroundMark x1="42730" y1="39659" x2="42730" y2="39659"/>
                        <a14:foregroundMark x1="49645" y1="54866" x2="49645" y2="54866"/>
                        <a14:foregroundMark x1="28369" y1="52190" x2="28369" y2="52190"/>
                        <a14:foregroundMark x1="23936" y1="58394" x2="23936" y2="58394"/>
                        <a14:foregroundMark x1="36525" y1="57056" x2="36525" y2="57056"/>
                        <a14:foregroundMark x1="71277" y1="60219" x2="71277" y2="60219"/>
                        <a14:foregroundMark x1="82801" y1="63017" x2="82801" y2="63017"/>
                        <a14:foregroundMark x1="58688" y1="58637" x2="58688" y2="58637"/>
                        <a14:foregroundMark x1="56028" y1="55474" x2="56028" y2="55474"/>
                        <a14:foregroundMark x1="38121" y1="52190" x2="38121" y2="52190"/>
                        <a14:foregroundMark x1="10106" y1="15815" x2="10106" y2="15815"/>
                        <a14:foregroundMark x1="8688" y1="22141" x2="8688" y2="22141"/>
                        <a14:foregroundMark x1="11702" y1="28589" x2="11702" y2="28589"/>
                        <a14:foregroundMark x1="15603" y1="29684" x2="15603" y2="29684"/>
                        <a14:foregroundMark x1="22340" y1="22141" x2="22340" y2="22141"/>
                        <a14:foregroundMark x1="32092" y1="21776" x2="32092" y2="21776"/>
                        <a14:foregroundMark x1="41312" y1="18978" x2="41312" y2="18978"/>
                        <a14:foregroundMark x1="44504" y1="18613" x2="44504" y2="18613"/>
                        <a14:foregroundMark x1="42553" y1="21290" x2="42553" y2="21290"/>
                        <a14:foregroundMark x1="52660" y1="20803" x2="52660" y2="20803"/>
                        <a14:foregroundMark x1="55851" y1="23844" x2="55851" y2="23844"/>
                        <a14:foregroundMark x1="56206" y1="22628" x2="56206" y2="22628"/>
                        <a14:foregroundMark x1="58688" y1="24574" x2="58688" y2="24574"/>
                        <a14:foregroundMark x1="59929" y1="27616" x2="59929" y2="27616"/>
                        <a14:foregroundMark x1="62411" y1="26399" x2="62411" y2="26399"/>
                        <a14:foregroundMark x1="67908" y1="26034" x2="67908" y2="26034"/>
                        <a14:foregroundMark x1="67908" y1="22749" x2="67908" y2="22749"/>
                        <a14:foregroundMark x1="66312" y1="18978" x2="66312" y2="18978"/>
                        <a14:foregroundMark x1="68794" y1="19465" x2="68794" y2="19465"/>
                        <a14:foregroundMark x1="66135" y1="15328" x2="66135" y2="15328"/>
                        <a14:foregroundMark x1="60993" y1="14599" x2="60993" y2="14599"/>
                        <a14:foregroundMark x1="55496" y1="16788" x2="55496" y2="16788"/>
                        <a14:foregroundMark x1="52660" y1="17275" x2="52660" y2="17275"/>
                        <a14:foregroundMark x1="50355" y1="12530" x2="50355" y2="12530"/>
                        <a14:foregroundMark x1="55496" y1="10827" x2="55496" y2="10827"/>
                        <a14:foregroundMark x1="53723" y1="7421" x2="53723" y2="7421"/>
                        <a14:foregroundMark x1="44326" y1="10706" x2="44326" y2="10706"/>
                        <a14:foregroundMark x1="39716" y1="7664" x2="39716" y2="7664"/>
                        <a14:foregroundMark x1="29433" y1="9732" x2="29433" y2="9732"/>
                        <a14:foregroundMark x1="25355" y1="10706" x2="24645" y2="10706"/>
                        <a14:foregroundMark x1="17553" y1="12895" x2="17199" y2="13504"/>
                        <a14:foregroundMark x1="14184" y1="15572" x2="14184" y2="15572"/>
                        <a14:foregroundMark x1="13475" y1="19100" x2="13475" y2="19100"/>
                        <a14:foregroundMark x1="12589" y1="22749" x2="12589" y2="22749"/>
                        <a14:foregroundMark x1="13121" y1="25426" x2="13121" y2="25426"/>
                        <a14:foregroundMark x1="18262" y1="24574" x2="18262" y2="24574"/>
                        <a14:foregroundMark x1="16312" y1="27251" x2="16312" y2="27251"/>
                        <a14:foregroundMark x1="13121" y1="30170" x2="13121" y2="30170"/>
                        <a14:foregroundMark x1="12589" y1="27616" x2="12589" y2="27616"/>
                        <a14:foregroundMark x1="8511" y1="25547" x2="8511" y2="25547"/>
                        <a14:foregroundMark x1="11170" y1="25669" x2="11170" y2="25669"/>
                        <a14:foregroundMark x1="14184" y1="22628" x2="14184" y2="22628"/>
                        <a14:foregroundMark x1="15603" y1="25304" x2="15603" y2="25304"/>
                        <a14:foregroundMark x1="18794" y1="22019" x2="18794" y2="22019"/>
                        <a14:foregroundMark x1="9752" y1="22019" x2="9752" y2="22019"/>
                        <a14:foregroundMark x1="10106" y1="19586" x2="10106" y2="19586"/>
                        <a14:foregroundMark x1="11525" y1="18370" x2="11525" y2="18370"/>
                        <a14:foregroundMark x1="12057" y1="20560" x2="12057" y2="20560"/>
                        <a14:foregroundMark x1="14894" y1="20438" x2="14894" y2="20438"/>
                        <a14:foregroundMark x1="18262" y1="19586" x2="18262" y2="19586"/>
                        <a14:foregroundMark x1="15957" y1="21168" x2="15957" y2="21168"/>
                        <a14:foregroundMark x1="16312" y1="18491" x2="16312" y2="18491"/>
                        <a14:foregroundMark x1="14362" y1="17397" x2="14362" y2="17397"/>
                        <a14:foregroundMark x1="12057" y1="14842" x2="12057" y2="14842"/>
                        <a14:foregroundMark x1="12589" y1="13625" x2="12589" y2="13625"/>
                        <a14:foregroundMark x1="14894" y1="12895" x2="14894" y2="12895"/>
                        <a14:foregroundMark x1="16489" y1="12044" x2="16489" y2="12044"/>
                        <a14:foregroundMark x1="18262" y1="10462" x2="18262" y2="10462"/>
                        <a14:foregroundMark x1="20567" y1="9611" x2="20567" y2="9611"/>
                        <a14:foregroundMark x1="22163" y1="9124" x2="22163" y2="9124"/>
                        <a14:foregroundMark x1="16844" y1="16058" x2="16844" y2="16058"/>
                        <a14:foregroundMark x1="17908" y1="17397" x2="17908" y2="17397"/>
                        <a14:foregroundMark x1="19149" y1="18248" x2="19149" y2="18248"/>
                        <a14:foregroundMark x1="20745" y1="19708" x2="20745" y2="19708"/>
                        <a14:foregroundMark x1="23936" y1="19708" x2="23936" y2="19708"/>
                        <a14:foregroundMark x1="25177" y1="21290" x2="25177" y2="21290"/>
                        <a14:foregroundMark x1="27482" y1="20073" x2="27482" y2="20073"/>
                        <a14:foregroundMark x1="28369" y1="21533" x2="28369" y2="21533"/>
                        <a14:foregroundMark x1="25355" y1="19100" x2="25355" y2="19100"/>
                        <a14:foregroundMark x1="22163" y1="17883" x2="22163" y2="17883"/>
                        <a14:foregroundMark x1="20567" y1="15815" x2="20567" y2="15815"/>
                        <a14:foregroundMark x1="19504" y1="14234" x2="19504" y2="14234"/>
                        <a14:foregroundMark x1="19681" y1="13017" x2="19681" y2="13017"/>
                        <a14:foregroundMark x1="19504" y1="11922" x2="19504" y2="11922"/>
                        <a14:foregroundMark x1="21809" y1="11800" x2="21809" y2="11800"/>
                        <a14:foregroundMark x1="21277" y1="14234" x2="21277" y2="14234"/>
                        <a14:foregroundMark x1="23404" y1="15085" x2="23404" y2="15085"/>
                        <a14:foregroundMark x1="25177" y1="17153" x2="25177" y2="17153"/>
                        <a14:foregroundMark x1="29078" y1="17762" x2="29078" y2="17762"/>
                        <a14:foregroundMark x1="31738" y1="18248" x2="31738" y2="18248"/>
                        <a14:foregroundMark x1="32447" y1="19465" x2="32447" y2="19465"/>
                        <a14:foregroundMark x1="34220" y1="20681" x2="34220" y2="20681"/>
                        <a14:foregroundMark x1="35816" y1="20073" x2="35816" y2="20073"/>
                        <a14:foregroundMark x1="35461" y1="18613" x2="35461" y2="18613"/>
                        <a14:foregroundMark x1="32979" y1="17397" x2="32979" y2="17397"/>
                        <a14:foregroundMark x1="29078" y1="15815" x2="29078" y2="15815"/>
                        <a14:foregroundMark x1="27482" y1="14112" x2="27482" y2="14112"/>
                        <a14:foregroundMark x1="28191" y1="12530" x2="28191" y2="12530"/>
                        <a14:foregroundMark x1="32092" y1="12044" x2="32092" y2="12044"/>
                        <a14:foregroundMark x1="26773" y1="9367" x2="26773" y2="9367"/>
                        <a14:foregroundMark x1="28191" y1="7421" x2="28191" y2="7421"/>
                        <a14:foregroundMark x1="30496" y1="5961" x2="30496" y2="5961"/>
                        <a14:foregroundMark x1="31560" y1="8273" x2="31560" y2="8273"/>
                        <a14:foregroundMark x1="33156" y1="11314" x2="33156" y2="11314"/>
                        <a14:foregroundMark x1="34220" y1="14477" x2="34220" y2="14477"/>
                        <a14:foregroundMark x1="37057" y1="15693" x2="37057" y2="15693"/>
                        <a14:foregroundMark x1="38830" y1="15572" x2="38830" y2="15572"/>
                        <a14:foregroundMark x1="43440" y1="16180" x2="43440" y2="16180"/>
                        <a14:foregroundMark x1="45567" y1="20681" x2="45567" y2="20681"/>
                        <a14:foregroundMark x1="37766" y1="39659" x2="37766" y2="39659"/>
                        <a14:foregroundMark x1="35461" y1="13139" x2="35461" y2="13139"/>
                        <a14:foregroundMark x1="34220" y1="10341" x2="34220" y2="10341"/>
                        <a14:foregroundMark x1="33156" y1="8273" x2="33156" y2="8273"/>
                        <a14:foregroundMark x1="33156" y1="7056" x2="33156" y2="7056"/>
                        <a14:foregroundMark x1="33688" y1="5353" x2="33688" y2="5353"/>
                        <a14:foregroundMark x1="36525" y1="4866" x2="36525" y2="4866"/>
                        <a14:foregroundMark x1="33865" y1="3771" x2="33865" y2="3771"/>
                        <a14:foregroundMark x1="37234" y1="3406" x2="37234" y2="3406"/>
                        <a14:foregroundMark x1="41135" y1="4380" x2="41135" y2="4380"/>
                        <a14:foregroundMark x1="43617" y1="4745" x2="43617" y2="4745"/>
                        <a14:foregroundMark x1="79610" y1="59732" x2="79610" y2="59732"/>
                        <a14:foregroundMark x1="78191" y1="62895" x2="78191" y2="62895"/>
                        <a14:foregroundMark x1="71277" y1="63382" x2="71277" y2="63382"/>
                        <a14:foregroundMark x1="87057" y1="63017" x2="87057" y2="63017"/>
                        <a14:foregroundMark x1="86879" y1="60219" x2="86879" y2="60219"/>
                        <a14:foregroundMark x1="68085" y1="63017" x2="68085" y2="63260"/>
                        <a14:foregroundMark x1="52305" y1="53771" x2="52305" y2="53771"/>
                        <a14:foregroundMark x1="47518" y1="57056" x2="47518" y2="57056"/>
                        <a14:foregroundMark x1="44858" y1="50852" x2="44858" y2="50852"/>
                        <a14:foregroundMark x1="37057" y1="50365" x2="37057" y2="50243"/>
                        <a14:foregroundMark x1="30674" y1="51338" x2="30674" y2="51338"/>
                        <a14:foregroundMark x1="26596" y1="58029" x2="26596" y2="58029"/>
                        <a14:foregroundMark x1="22695" y1="60706" x2="22695" y2="60706"/>
                        <a14:foregroundMark x1="36879" y1="87835" x2="36879" y2="87835"/>
                        <a14:foregroundMark x1="31028" y1="88200" x2="31028" y2="88200"/>
                        <a14:foregroundMark x1="30674" y1="92579" x2="30674" y2="92701"/>
                        <a14:foregroundMark x1="36879" y1="94404" x2="37057" y2="94404"/>
                        <a14:foregroundMark x1="38652" y1="93309" x2="38652" y2="93309"/>
                        <a14:foregroundMark x1="31560" y1="96350" x2="31560" y2="96350"/>
                        <a14:foregroundMark x1="37766" y1="96594" x2="37766" y2="96594"/>
                        <a14:foregroundMark x1="47340" y1="95255" x2="47340" y2="95255"/>
                        <a14:foregroundMark x1="55496" y1="95742" x2="55496" y2="95742"/>
                        <a14:foregroundMark x1="53191" y1="94161" x2="53191" y2="94161"/>
                        <a14:foregroundMark x1="56560" y1="93066" x2="56560" y2="93066"/>
                        <a14:foregroundMark x1="47518" y1="93066" x2="47518" y2="93066"/>
                        <a14:foregroundMark x1="52837" y1="90633" x2="52837" y2="90633"/>
                        <a14:foregroundMark x1="52305" y1="88686" x2="52305" y2="88686"/>
                        <a14:foregroundMark x1="42021" y1="16302" x2="42021" y2="16302"/>
                        <a14:foregroundMark x1="39184" y1="12895" x2="39184" y2="12895"/>
                        <a14:foregroundMark x1="37057" y1="9854" x2="37057" y2="9854"/>
                        <a14:foregroundMark x1="35816" y1="7786" x2="35816" y2="7786"/>
                        <a14:foregroundMark x1="38652" y1="6083" x2="38652" y2="6083"/>
                        <a14:foregroundMark x1="42376" y1="6448" x2="42376" y2="6448"/>
                        <a14:foregroundMark x1="44858" y1="12044" x2="44858" y2="12044"/>
                        <a14:foregroundMark x1="45567" y1="15085" x2="45567" y2="15085"/>
                        <a14:foregroundMark x1="47340" y1="17275" x2="47340" y2="17275"/>
                        <a14:foregroundMark x1="49645" y1="15693" x2="49645" y2="15693"/>
                        <a14:foregroundMark x1="48404" y1="13382" x2="48404" y2="13382"/>
                        <a14:foregroundMark x1="26241" y1="28102" x2="26241" y2="28102"/>
                        <a14:foregroundMark x1="67021" y1="59732" x2="67021" y2="597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029" y="2857699"/>
            <a:ext cx="1858099" cy="270808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A66FC8B-76EF-4077-8A8A-18F32CEBD126}"/>
              </a:ext>
            </a:extLst>
          </p:cNvPr>
          <p:cNvSpPr txBox="1"/>
          <p:nvPr/>
        </p:nvSpPr>
        <p:spPr>
          <a:xfrm>
            <a:off x="1727184" y="5565780"/>
            <a:ext cx="1491787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 </a:t>
            </a: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легко!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57119" y="5444201"/>
            <a:ext cx="1696172" cy="91940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 </a:t>
            </a:r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цікаво!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B1D2875-BFF4-4440-AAA9-AFE83C9180AA}"/>
              </a:ext>
            </a:extLst>
          </p:cNvPr>
          <p:cNvSpPr txBox="1"/>
          <p:nvPr/>
        </p:nvSpPr>
        <p:spPr>
          <a:xfrm>
            <a:off x="3737774" y="5511575"/>
            <a:ext cx="1667127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Відчую успіх!</a:t>
            </a:r>
            <a:endParaRPr lang="uk-U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B1D2875-BFF4-4440-AAA9-AFE83C9180AA}"/>
              </a:ext>
            </a:extLst>
          </p:cNvPr>
          <p:cNvSpPr txBox="1"/>
          <p:nvPr/>
        </p:nvSpPr>
        <p:spPr>
          <a:xfrm>
            <a:off x="8483659" y="5512127"/>
            <a:ext cx="1885519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мене все </a:t>
            </a:r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вийде!</a:t>
            </a:r>
            <a:endParaRPr lang="uk-U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544029" y="455269"/>
            <a:ext cx="8732067" cy="829245"/>
          </a:xfrm>
          <a:prstGeom prst="round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AA40C57-5F93-4171-85DF-32B3B57A06D9}"/>
              </a:ext>
            </a:extLst>
          </p:cNvPr>
          <p:cNvSpPr txBox="1"/>
          <p:nvPr/>
        </p:nvSpPr>
        <p:spPr>
          <a:xfrm>
            <a:off x="3262446" y="1439948"/>
            <a:ext cx="4651199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Які твої очікування на урок</a:t>
            </a:r>
            <a:endParaRPr lang="uk-UA" sz="2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96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350524" y="473872"/>
            <a:ext cx="9457021" cy="66224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Усний </a:t>
            </a:r>
            <a:r>
              <a:rPr lang="uk-UA" sz="4000" b="1" dirty="0" smtClean="0"/>
              <a:t>рахунок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6B37A12A-EED7-4774-A554-57D32B052A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4"/>
          <a:stretch/>
        </p:blipFill>
        <p:spPr>
          <a:xfrm>
            <a:off x="8369594" y="1411073"/>
            <a:ext cx="3638189" cy="5188618"/>
          </a:xfrm>
          <a:prstGeom prst="rect">
            <a:avLst/>
          </a:prstGeom>
        </p:spPr>
      </p:pic>
      <p:sp>
        <p:nvSpPr>
          <p:cNvPr id="2" name="Облако 1">
            <a:extLst>
              <a:ext uri="{FF2B5EF4-FFF2-40B4-BE49-F238E27FC236}">
                <a16:creationId xmlns:a16="http://schemas.microsoft.com/office/drawing/2014/main" xmlns="" id="{DEE58C58-0E87-4D40-B740-F1A90DAFFF5D}"/>
              </a:ext>
            </a:extLst>
          </p:cNvPr>
          <p:cNvSpPr/>
          <p:nvPr/>
        </p:nvSpPr>
        <p:spPr>
          <a:xfrm>
            <a:off x="618900" y="1343024"/>
            <a:ext cx="2333850" cy="1495425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>
                <a:solidFill>
                  <a:schemeClr val="bg1"/>
                </a:solidFill>
              </a:rPr>
              <a:t>14-5=</a:t>
            </a:r>
          </a:p>
        </p:txBody>
      </p:sp>
      <p:sp>
        <p:nvSpPr>
          <p:cNvPr id="14" name="Облако 13">
            <a:extLst>
              <a:ext uri="{FF2B5EF4-FFF2-40B4-BE49-F238E27FC236}">
                <a16:creationId xmlns:a16="http://schemas.microsoft.com/office/drawing/2014/main" xmlns="" id="{BE04B516-9797-4FCD-A7DF-B0C793AC1A53}"/>
              </a:ext>
            </a:extLst>
          </p:cNvPr>
          <p:cNvSpPr/>
          <p:nvPr/>
        </p:nvSpPr>
        <p:spPr>
          <a:xfrm>
            <a:off x="637468" y="3186736"/>
            <a:ext cx="2333850" cy="1495425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>
                <a:solidFill>
                  <a:schemeClr val="bg1"/>
                </a:solidFill>
              </a:rPr>
              <a:t>14-6=</a:t>
            </a:r>
          </a:p>
        </p:txBody>
      </p:sp>
      <p:sp>
        <p:nvSpPr>
          <p:cNvPr id="17" name="Облако 16">
            <a:extLst>
              <a:ext uri="{FF2B5EF4-FFF2-40B4-BE49-F238E27FC236}">
                <a16:creationId xmlns:a16="http://schemas.microsoft.com/office/drawing/2014/main" xmlns="" id="{174D1749-A490-48BF-811E-D70381DF7865}"/>
              </a:ext>
            </a:extLst>
          </p:cNvPr>
          <p:cNvSpPr/>
          <p:nvPr/>
        </p:nvSpPr>
        <p:spPr>
          <a:xfrm>
            <a:off x="618900" y="5030448"/>
            <a:ext cx="2352418" cy="1495425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>
                <a:solidFill>
                  <a:schemeClr val="bg1"/>
                </a:solidFill>
              </a:rPr>
              <a:t>15-6=</a:t>
            </a:r>
          </a:p>
        </p:txBody>
      </p:sp>
      <p:sp>
        <p:nvSpPr>
          <p:cNvPr id="18" name="Облако 17">
            <a:extLst>
              <a:ext uri="{FF2B5EF4-FFF2-40B4-BE49-F238E27FC236}">
                <a16:creationId xmlns:a16="http://schemas.microsoft.com/office/drawing/2014/main" xmlns="" id="{CBABA9EB-4B29-4922-8208-503A2B4A551F}"/>
              </a:ext>
            </a:extLst>
          </p:cNvPr>
          <p:cNvSpPr/>
          <p:nvPr/>
        </p:nvSpPr>
        <p:spPr>
          <a:xfrm>
            <a:off x="4838475" y="1257299"/>
            <a:ext cx="2333850" cy="1495425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>
                <a:solidFill>
                  <a:schemeClr val="bg1"/>
                </a:solidFill>
              </a:rPr>
              <a:t>15-7=</a:t>
            </a:r>
          </a:p>
        </p:txBody>
      </p:sp>
      <p:sp>
        <p:nvSpPr>
          <p:cNvPr id="19" name="Облако 18">
            <a:extLst>
              <a:ext uri="{FF2B5EF4-FFF2-40B4-BE49-F238E27FC236}">
                <a16:creationId xmlns:a16="http://schemas.microsoft.com/office/drawing/2014/main" xmlns="" id="{BE95C882-5D96-4DA5-85BC-001F1A966040}"/>
              </a:ext>
            </a:extLst>
          </p:cNvPr>
          <p:cNvSpPr/>
          <p:nvPr/>
        </p:nvSpPr>
        <p:spPr>
          <a:xfrm>
            <a:off x="4838474" y="3181972"/>
            <a:ext cx="2333849" cy="1495425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>
                <a:solidFill>
                  <a:schemeClr val="bg1"/>
                </a:solidFill>
              </a:rPr>
              <a:t>13-5=</a:t>
            </a:r>
          </a:p>
        </p:txBody>
      </p:sp>
      <p:sp>
        <p:nvSpPr>
          <p:cNvPr id="20" name="Облако 19">
            <a:extLst>
              <a:ext uri="{FF2B5EF4-FFF2-40B4-BE49-F238E27FC236}">
                <a16:creationId xmlns:a16="http://schemas.microsoft.com/office/drawing/2014/main" xmlns="" id="{C0F0A206-6E04-4C59-AD75-E056CD8D019E}"/>
              </a:ext>
            </a:extLst>
          </p:cNvPr>
          <p:cNvSpPr/>
          <p:nvPr/>
        </p:nvSpPr>
        <p:spPr>
          <a:xfrm>
            <a:off x="4870260" y="5030447"/>
            <a:ext cx="2352418" cy="1495425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>
                <a:solidFill>
                  <a:schemeClr val="bg1"/>
                </a:solidFill>
              </a:rPr>
              <a:t>13-4=</a:t>
            </a:r>
          </a:p>
        </p:txBody>
      </p:sp>
      <p:sp>
        <p:nvSpPr>
          <p:cNvPr id="5" name="Солнце 4">
            <a:extLst>
              <a:ext uri="{FF2B5EF4-FFF2-40B4-BE49-F238E27FC236}">
                <a16:creationId xmlns:a16="http://schemas.microsoft.com/office/drawing/2014/main" xmlns="" id="{EEB5DEDF-DB15-46BC-9B44-E4FD697950E9}"/>
              </a:ext>
            </a:extLst>
          </p:cNvPr>
          <p:cNvSpPr/>
          <p:nvPr/>
        </p:nvSpPr>
        <p:spPr>
          <a:xfrm>
            <a:off x="3114675" y="1343024"/>
            <a:ext cx="1447510" cy="1314451"/>
          </a:xfrm>
          <a:prstGeom prst="su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>
                <a:solidFill>
                  <a:srgbClr val="0D0D0D"/>
                </a:solidFill>
              </a:rPr>
              <a:t>9</a:t>
            </a:r>
          </a:p>
        </p:txBody>
      </p:sp>
      <p:sp>
        <p:nvSpPr>
          <p:cNvPr id="21" name="Солнце 20">
            <a:extLst>
              <a:ext uri="{FF2B5EF4-FFF2-40B4-BE49-F238E27FC236}">
                <a16:creationId xmlns:a16="http://schemas.microsoft.com/office/drawing/2014/main" xmlns="" id="{1BE9D445-0283-453B-8827-ED4AAD11026A}"/>
              </a:ext>
            </a:extLst>
          </p:cNvPr>
          <p:cNvSpPr/>
          <p:nvPr/>
        </p:nvSpPr>
        <p:spPr>
          <a:xfrm>
            <a:off x="3257068" y="3272458"/>
            <a:ext cx="1447510" cy="1314451"/>
          </a:xfrm>
          <a:prstGeom prst="su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>
                <a:solidFill>
                  <a:srgbClr val="0D0D0D"/>
                </a:solidFill>
              </a:rPr>
              <a:t>8</a:t>
            </a:r>
          </a:p>
        </p:txBody>
      </p:sp>
      <p:sp>
        <p:nvSpPr>
          <p:cNvPr id="22" name="Солнце 21">
            <a:extLst>
              <a:ext uri="{FF2B5EF4-FFF2-40B4-BE49-F238E27FC236}">
                <a16:creationId xmlns:a16="http://schemas.microsoft.com/office/drawing/2014/main" xmlns="" id="{7A7FF2AB-7631-4D2C-B635-E4EB48E8FF29}"/>
              </a:ext>
            </a:extLst>
          </p:cNvPr>
          <p:cNvSpPr/>
          <p:nvPr/>
        </p:nvSpPr>
        <p:spPr>
          <a:xfrm>
            <a:off x="3191165" y="5120933"/>
            <a:ext cx="1447510" cy="1314451"/>
          </a:xfrm>
          <a:prstGeom prst="su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>
                <a:solidFill>
                  <a:srgbClr val="0D0D0D"/>
                </a:solidFill>
              </a:rPr>
              <a:t>9</a:t>
            </a:r>
          </a:p>
        </p:txBody>
      </p:sp>
      <p:sp>
        <p:nvSpPr>
          <p:cNvPr id="23" name="Солнце 22">
            <a:extLst>
              <a:ext uri="{FF2B5EF4-FFF2-40B4-BE49-F238E27FC236}">
                <a16:creationId xmlns:a16="http://schemas.microsoft.com/office/drawing/2014/main" xmlns="" id="{ABE4815F-4A3A-46A7-8D4C-97E38D57A012}"/>
              </a:ext>
            </a:extLst>
          </p:cNvPr>
          <p:cNvSpPr/>
          <p:nvPr/>
        </p:nvSpPr>
        <p:spPr>
          <a:xfrm>
            <a:off x="7448615" y="1314761"/>
            <a:ext cx="1447510" cy="1314451"/>
          </a:xfrm>
          <a:prstGeom prst="su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>
                <a:solidFill>
                  <a:srgbClr val="0D0D0D"/>
                </a:solidFill>
              </a:rPr>
              <a:t>8</a:t>
            </a:r>
          </a:p>
        </p:txBody>
      </p:sp>
      <p:sp>
        <p:nvSpPr>
          <p:cNvPr id="24" name="Солнце 23">
            <a:extLst>
              <a:ext uri="{FF2B5EF4-FFF2-40B4-BE49-F238E27FC236}">
                <a16:creationId xmlns:a16="http://schemas.microsoft.com/office/drawing/2014/main" xmlns="" id="{4B1B3347-25B4-4071-8E0C-B26C1CA79BD3}"/>
              </a:ext>
            </a:extLst>
          </p:cNvPr>
          <p:cNvSpPr/>
          <p:nvPr/>
        </p:nvSpPr>
        <p:spPr>
          <a:xfrm>
            <a:off x="7448615" y="3184277"/>
            <a:ext cx="1447510" cy="1314451"/>
          </a:xfrm>
          <a:prstGeom prst="su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>
                <a:solidFill>
                  <a:srgbClr val="0D0D0D"/>
                </a:solidFill>
              </a:rPr>
              <a:t>8</a:t>
            </a:r>
          </a:p>
        </p:txBody>
      </p:sp>
      <p:sp>
        <p:nvSpPr>
          <p:cNvPr id="25" name="Солнце 24">
            <a:extLst>
              <a:ext uri="{FF2B5EF4-FFF2-40B4-BE49-F238E27FC236}">
                <a16:creationId xmlns:a16="http://schemas.microsoft.com/office/drawing/2014/main" xmlns="" id="{3A742010-7C27-4B03-8A15-250DCD3E2BBB}"/>
              </a:ext>
            </a:extLst>
          </p:cNvPr>
          <p:cNvSpPr/>
          <p:nvPr/>
        </p:nvSpPr>
        <p:spPr>
          <a:xfrm>
            <a:off x="7486425" y="5120932"/>
            <a:ext cx="1447510" cy="1314451"/>
          </a:xfrm>
          <a:prstGeom prst="su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>
                <a:solidFill>
                  <a:srgbClr val="0D0D0D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28232997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  <p:bldP spid="19" grpId="0" animBg="1"/>
      <p:bldP spid="20" grpId="0" animBg="1"/>
      <p:bldP spid="5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1955" y="687013"/>
            <a:ext cx="9894912" cy="80026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Склади й </a:t>
            </a:r>
            <a:r>
              <a:rPr lang="uk-UA" sz="4000" b="1" dirty="0">
                <a:solidFill>
                  <a:schemeClr val="bg1"/>
                </a:solidFill>
              </a:rPr>
              <a:t>обчисли </a:t>
            </a:r>
            <a:r>
              <a:rPr lang="uk-UA" sz="4000" b="1" dirty="0" smtClean="0">
                <a:solidFill>
                  <a:schemeClr val="bg1"/>
                </a:solidFill>
              </a:rPr>
              <a:t>різниці </a:t>
            </a:r>
            <a:r>
              <a:rPr lang="uk-UA" sz="4000" b="1" dirty="0">
                <a:solidFill>
                  <a:schemeClr val="bg1"/>
                </a:solidFill>
              </a:rPr>
              <a:t>за </a:t>
            </a:r>
            <a:r>
              <a:rPr lang="uk-UA" sz="4000" b="1" dirty="0" smtClean="0">
                <a:solidFill>
                  <a:schemeClr val="bg1"/>
                </a:solidFill>
              </a:rPr>
              <a:t>схемами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3EE0244B-15AB-47A5-B78A-388E49B04C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D5EE6619-AF23-475D-AC07-CE18154189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199DB0E2-0F8B-46C9-A208-10F528C01C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7CA3FFAA-97E0-4222-A15C-57783BE72F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3C4A93DC-BFA7-4093-A4C0-8722EF1257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1AE28159-C02D-4967-AF16-2B4C739767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CCDE40D3-ECA4-484A-90D7-105F07499FF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2FCCA1C4-3586-489E-820D-583F3D0D70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1542223F-64AE-4F55-9804-B3D50B9687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3507C09B-EE99-4A3B-99EB-D7DC5F768E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1026" name="Picture 2" descr="D:\2 клас\3 Математика\1 Листопад\3 Віднімання чисел з переходом через 10\№028 - Відн від 16 одноцифр чисел із переходом через десяток\2024-10-14_23104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55" y="1737020"/>
            <a:ext cx="2188469" cy="2856379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2 клас\3 Математика\1 Листопад\3 Віднімання чисел з переходом через 10\№028 - Відн від 16 одноцифр чисел із переходом через десяток\2024-10-14_231304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1"/>
          <a:stretch/>
        </p:blipFill>
        <p:spPr bwMode="auto">
          <a:xfrm>
            <a:off x="4248640" y="1770071"/>
            <a:ext cx="2412000" cy="2625660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318544" y="1814139"/>
            <a:ext cx="449162" cy="52322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9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312628" y="2337359"/>
            <a:ext cx="449162" cy="52322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8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3310424" y="2882613"/>
            <a:ext cx="449162" cy="52322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7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3289596" y="3424060"/>
            <a:ext cx="449162" cy="52322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6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301611" y="3947280"/>
            <a:ext cx="449162" cy="52322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5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678901" y="1887506"/>
            <a:ext cx="522900" cy="64633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9 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6672985" y="2496175"/>
            <a:ext cx="522900" cy="64633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8 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6660640" y="3100894"/>
            <a:ext cx="522900" cy="64633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7 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6660640" y="3642472"/>
            <a:ext cx="522900" cy="64633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6 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1028" name="Picture 4" descr="D:\2 клас\3 Математика\1 Листопад\3 Віднімання чисел з переходом через 10\№028 - Відн від 16 одноцифр чисел із переходом через десяток\2024-10-14_23181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380" y="2075748"/>
            <a:ext cx="3377474" cy="2133141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5AA40C57-5F93-4171-85DF-32B3B57A06D9}"/>
              </a:ext>
            </a:extLst>
          </p:cNvPr>
          <p:cNvSpPr txBox="1"/>
          <p:nvPr/>
        </p:nvSpPr>
        <p:spPr>
          <a:xfrm>
            <a:off x="4201141" y="4593399"/>
            <a:ext cx="6565272" cy="783193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Прочитай різниці за третьою схемою. Розкажи про зручний для тебе спосіб обчислення цих виразів.</a:t>
            </a:r>
            <a:endParaRPr lang="uk-UA" sz="20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8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36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41611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0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Рисунок 89">
            <a:extLst>
              <a:ext uri="{FF2B5EF4-FFF2-40B4-BE49-F238E27FC236}">
                <a16:creationId xmlns="" xmlns:a16="http://schemas.microsoft.com/office/drawing/2014/main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" t="6753" r="60374" b="72152"/>
          <a:stretch/>
        </p:blipFill>
        <p:spPr>
          <a:xfrm>
            <a:off x="533320" y="1694524"/>
            <a:ext cx="9396000" cy="284400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706" y="1330063"/>
            <a:ext cx="1356020" cy="2294803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53055DDC-067F-4903-8052-14F7EBEB096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2" t="10718" r="84834" b="82891"/>
          <a:stretch/>
        </p:blipFill>
        <p:spPr>
          <a:xfrm>
            <a:off x="7653125" y="3493670"/>
            <a:ext cx="394062" cy="35505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EE456CBB-9225-450B-84A4-449DEF24205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4" t="2056" r="67763" b="89795"/>
          <a:stretch/>
        </p:blipFill>
        <p:spPr>
          <a:xfrm>
            <a:off x="7601848" y="2720634"/>
            <a:ext cx="555762" cy="45268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8C1ED0D4-B88A-4925-ACE0-48747C2CBEF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040676" y="2731462"/>
            <a:ext cx="394062" cy="35505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6DBB27A7-C31C-436C-8AD4-FA34A4DAADA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6" t="2056" r="41111" b="89795"/>
          <a:stretch/>
        </p:blipFill>
        <p:spPr>
          <a:xfrm>
            <a:off x="7975632" y="1987757"/>
            <a:ext cx="555762" cy="45268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5204E2F-E51F-428A-B267-34E45E79645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2" t="10718" r="84834" b="82891"/>
          <a:stretch/>
        </p:blipFill>
        <p:spPr>
          <a:xfrm>
            <a:off x="1264276" y="1990800"/>
            <a:ext cx="394062" cy="35505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0BFBF5D4-BBB3-48BB-BF7D-A17BA966FBB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097441" y="1933471"/>
            <a:ext cx="394062" cy="35505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EA8E56AC-C8EB-4EE6-A5B1-91BA4895493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00" t="2056" r="58727" b="89795"/>
          <a:stretch/>
        </p:blipFill>
        <p:spPr>
          <a:xfrm>
            <a:off x="5736647" y="3503194"/>
            <a:ext cx="555762" cy="45268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925ACF69-93EA-4C0A-B971-E8F7F6498E1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500401" y="2728416"/>
            <a:ext cx="394062" cy="355057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EA5E6304-C029-4D77-AFAF-2818596D437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7682698" y="1970827"/>
            <a:ext cx="394062" cy="355057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EA7F3144-0F3B-4E42-8A69-4B5242253FD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6" t="1008" r="67394" b="90301"/>
          <a:stretch/>
        </p:blipFill>
        <p:spPr>
          <a:xfrm>
            <a:off x="912572" y="2655522"/>
            <a:ext cx="506080" cy="482776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xmlns="" id="{9E4C601A-F167-424C-AA11-7EDE413ED93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3" t="2056" r="50144" b="89795"/>
          <a:stretch/>
        </p:blipFill>
        <p:spPr>
          <a:xfrm>
            <a:off x="3863902" y="2748890"/>
            <a:ext cx="555762" cy="452689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xmlns="" id="{A6688C06-8681-4957-9D15-28B3E1CA978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8" t="576" r="74858" b="90037"/>
          <a:stretch/>
        </p:blipFill>
        <p:spPr>
          <a:xfrm>
            <a:off x="6115040" y="3383806"/>
            <a:ext cx="690484" cy="552012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91C42329-9C62-4555-829E-7707B3E2AAD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635689" y="1935466"/>
            <a:ext cx="420821" cy="534599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xmlns="" id="{173D1DD9-FDB5-4A17-BA4B-DED977CE6F6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2" t="10718" r="84834" b="82891"/>
          <a:stretch/>
        </p:blipFill>
        <p:spPr>
          <a:xfrm>
            <a:off x="7288636" y="2731462"/>
            <a:ext cx="394062" cy="355057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xmlns="" id="{C6188411-4AF3-4CBA-B0D5-D8ADE903E39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98" t="2056" r="14829" b="89795"/>
          <a:stretch/>
        </p:blipFill>
        <p:spPr>
          <a:xfrm>
            <a:off x="7235018" y="1970827"/>
            <a:ext cx="555762" cy="452689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5239425C-21CC-445B-860F-A21FB8EC3A4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3" t="2056" r="50144" b="89795"/>
          <a:stretch/>
        </p:blipFill>
        <p:spPr>
          <a:xfrm>
            <a:off x="3057123" y="2728415"/>
            <a:ext cx="555762" cy="452689"/>
          </a:xfrm>
          <a:prstGeom prst="rect">
            <a:avLst/>
          </a:prstGeom>
        </p:spPr>
      </p:pic>
      <p:pic>
        <p:nvPicPr>
          <p:cNvPr id="123" name="Рисунок 122">
            <a:extLst>
              <a:ext uri="{FF2B5EF4-FFF2-40B4-BE49-F238E27FC236}">
                <a16:creationId xmlns:a16="http://schemas.microsoft.com/office/drawing/2014/main" xmlns="" id="{BB4C9E68-C95A-488E-ADBA-D9BD0BA96B6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840470" y="1976741"/>
            <a:ext cx="555762" cy="452689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:a16="http://schemas.microsoft.com/office/drawing/2014/main" xmlns="" id="{84FCED36-A24C-4306-A70D-70ACEFDFEB3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3" t="2056" r="50144" b="89795"/>
          <a:stretch/>
        </p:blipFill>
        <p:spPr>
          <a:xfrm>
            <a:off x="3473302" y="1987758"/>
            <a:ext cx="555762" cy="452689"/>
          </a:xfrm>
          <a:prstGeom prst="rect">
            <a:avLst/>
          </a:prstGeom>
        </p:spPr>
      </p:pic>
      <p:pic>
        <p:nvPicPr>
          <p:cNvPr id="126" name="Рисунок 125">
            <a:extLst>
              <a:ext uri="{FF2B5EF4-FFF2-40B4-BE49-F238E27FC236}">
                <a16:creationId xmlns:a16="http://schemas.microsoft.com/office/drawing/2014/main" xmlns="" id="{F7B4F8A5-3356-4528-9AD5-5134D6BD56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980170" y="3379579"/>
            <a:ext cx="455016" cy="567661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C769391F-1354-429D-A722-59AAD55D001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5844544" y="2661895"/>
            <a:ext cx="455016" cy="567661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ABE55E5E-EA85-4560-93D4-1A6F57824D0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2000877" y="1975634"/>
            <a:ext cx="394062" cy="355057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65ECCD83-949B-436C-BD29-4851C1B3DEF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1669617" y="2719382"/>
            <a:ext cx="394062" cy="355057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BAC9EE86-E587-4DED-B1D8-75FC775BB560}"/>
              </a:ext>
            </a:extLst>
          </p:cNvPr>
          <p:cNvGrpSpPr/>
          <p:nvPr/>
        </p:nvGrpSpPr>
        <p:grpSpPr>
          <a:xfrm>
            <a:off x="8869079" y="3400454"/>
            <a:ext cx="767041" cy="567661"/>
            <a:chOff x="651423" y="3811296"/>
            <a:chExt cx="767041" cy="567661"/>
          </a:xfrm>
        </p:grpSpPr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xmlns="" id="{BCDA03F6-B445-4029-8062-52002F120E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651423" y="3811296"/>
              <a:ext cx="455016" cy="567661"/>
            </a:xfrm>
            <a:prstGeom prst="rect">
              <a:avLst/>
            </a:prstGeom>
          </p:spPr>
        </p:pic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xmlns="" id="{CC4C6006-7246-4FB9-9DAB-872D215413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963448" y="3811296"/>
              <a:ext cx="455016" cy="567661"/>
            </a:xfrm>
            <a:prstGeom prst="rect">
              <a:avLst/>
            </a:prstGeom>
          </p:spPr>
        </p:pic>
      </p:grpSp>
      <p:pic>
        <p:nvPicPr>
          <p:cNvPr id="81" name="Рисунок 80">
            <a:extLst>
              <a:ext uri="{FF2B5EF4-FFF2-40B4-BE49-F238E27FC236}">
                <a16:creationId xmlns:a16="http://schemas.microsoft.com/office/drawing/2014/main" xmlns="" id="{5B586408-4B67-40BE-A7D1-FE623B097C9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2063679" y="3499090"/>
            <a:ext cx="394062" cy="355057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5623253F-E3C0-469B-A968-DF2C9FB2B1B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877877" y="3517774"/>
            <a:ext cx="394062" cy="355057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25880403-191C-4464-905E-34122082DC8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22" t="1326" r="1170" b="89157"/>
          <a:stretch/>
        </p:blipFill>
        <p:spPr>
          <a:xfrm>
            <a:off x="8318590" y="2701273"/>
            <a:ext cx="950723" cy="547922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xmlns="" id="{768747D9-3487-4F65-B38E-E8BB0B19BC4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2838223" y="2721355"/>
            <a:ext cx="394062" cy="355057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xmlns="" id="{E54E554F-CA28-471D-AE71-AFBCB73E47B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6940118" y="2002924"/>
            <a:ext cx="394062" cy="355057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xmlns="" id="{47E8B6F2-E652-41C2-B473-5F747F10A21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6565492" y="2748890"/>
            <a:ext cx="394062" cy="355057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xmlns="" id="{CA0CA894-2979-40AF-9ADB-50D90E78017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98" t="2056" r="14829" b="89795"/>
          <a:stretch/>
        </p:blipFill>
        <p:spPr>
          <a:xfrm>
            <a:off x="3419551" y="3467653"/>
            <a:ext cx="555762" cy="452689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xmlns="" id="{8CDACFDA-8DD3-40F1-B2D6-5D4258B4F36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6559091" y="3474991"/>
            <a:ext cx="394062" cy="355057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xmlns="" id="{4153F659-B0CB-46F8-B02A-570348E8270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418616" y="3471726"/>
            <a:ext cx="394062" cy="355057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151E8251-5150-472A-A32D-8349AA604E0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88" t="2056" r="24039" b="89795"/>
          <a:stretch/>
        </p:blipFill>
        <p:spPr>
          <a:xfrm>
            <a:off x="1502720" y="1975634"/>
            <a:ext cx="555762" cy="452689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xmlns="" id="{89317B27-74FC-4CAA-AAFA-8AFEC29D935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6" t="2056" r="41111" b="89795"/>
          <a:stretch/>
        </p:blipFill>
        <p:spPr>
          <a:xfrm>
            <a:off x="6847726" y="2728416"/>
            <a:ext cx="555762" cy="452689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xmlns="" id="{4028617F-AA71-41EC-B194-E76B8D6E485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00" t="2056" r="58727" b="89795"/>
          <a:stretch/>
        </p:blipFill>
        <p:spPr>
          <a:xfrm>
            <a:off x="6859268" y="3493670"/>
            <a:ext cx="555762" cy="452689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xmlns="" id="{EF2CF70F-0CF0-4CFC-85B1-71E30BFFB90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 rot="285789">
            <a:off x="2754487" y="3349131"/>
            <a:ext cx="455016" cy="567661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0F939982-8E72-4042-B471-270590F5E61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88" t="2056" r="24039" b="89795"/>
          <a:stretch/>
        </p:blipFill>
        <p:spPr>
          <a:xfrm>
            <a:off x="5711649" y="1989077"/>
            <a:ext cx="555762" cy="452689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9E1EEBE9-810A-4D51-ABBD-4049A1E11CB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98" t="2056" r="14829" b="89795"/>
          <a:stretch/>
        </p:blipFill>
        <p:spPr>
          <a:xfrm>
            <a:off x="2347485" y="3456989"/>
            <a:ext cx="555762" cy="452689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xmlns="" id="{5B78D014-FD7E-4D67-A005-84B91B9FEAE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22" t="1326" r="1170" b="89157"/>
          <a:stretch/>
        </p:blipFill>
        <p:spPr>
          <a:xfrm>
            <a:off x="2347485" y="1946504"/>
            <a:ext cx="950723" cy="547922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xmlns="" id="{D6E1D1CE-92DB-45EA-BC67-7A8FDA41449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2" t="10718" r="84834" b="82891"/>
          <a:stretch/>
        </p:blipFill>
        <p:spPr>
          <a:xfrm>
            <a:off x="6192283" y="2042018"/>
            <a:ext cx="394062" cy="355057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xmlns="" id="{1FEF9A6E-3A15-462D-8368-A580A6357D2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4" t="2056" r="67763" b="89795"/>
          <a:stretch/>
        </p:blipFill>
        <p:spPr>
          <a:xfrm>
            <a:off x="6072052" y="2738103"/>
            <a:ext cx="555762" cy="452689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xmlns="" id="{4B7DB6C5-8340-4CCB-88B0-66C634BB4DA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1275212" y="2638557"/>
            <a:ext cx="455016" cy="567661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xmlns="" id="{AA37A519-71F6-463B-ACBD-A69408BEEDA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8" t="576" r="74858" b="90037"/>
          <a:stretch/>
        </p:blipFill>
        <p:spPr>
          <a:xfrm>
            <a:off x="1947175" y="2620904"/>
            <a:ext cx="690484" cy="552012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xmlns="" id="{059214B8-B126-448D-8CAC-DE3E094CCC5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 rot="21426159">
            <a:off x="2410150" y="2623501"/>
            <a:ext cx="455016" cy="567661"/>
          </a:xfrm>
          <a:prstGeom prst="rect">
            <a:avLst/>
          </a:prstGeom>
        </p:spPr>
      </p:pic>
      <p:pic>
        <p:nvPicPr>
          <p:cNvPr id="120" name="Рисунок 119">
            <a:extLst>
              <a:ext uri="{FF2B5EF4-FFF2-40B4-BE49-F238E27FC236}">
                <a16:creationId xmlns:a16="http://schemas.microsoft.com/office/drawing/2014/main" xmlns="" id="{38FCF0C3-5A54-4446-9AC6-3171AFED8E1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 rot="21426159">
            <a:off x="7259511" y="3365425"/>
            <a:ext cx="455016" cy="567661"/>
          </a:xfrm>
          <a:prstGeom prst="rect">
            <a:avLst/>
          </a:prstGeom>
        </p:spPr>
      </p:pic>
      <p:pic>
        <p:nvPicPr>
          <p:cNvPr id="121" name="Рисунок 120">
            <a:extLst>
              <a:ext uri="{FF2B5EF4-FFF2-40B4-BE49-F238E27FC236}">
                <a16:creationId xmlns:a16="http://schemas.microsoft.com/office/drawing/2014/main" xmlns="" id="{75A2375F-B576-4198-92A8-83919782D25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 rot="21426159">
            <a:off x="1275603" y="3357020"/>
            <a:ext cx="455016" cy="567661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:a16="http://schemas.microsoft.com/office/drawing/2014/main" xmlns="" id="{7AC39601-7ACE-4FDE-9581-5CFCC20B698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 rot="21426159">
            <a:off x="1639140" y="3349129"/>
            <a:ext cx="455016" cy="567661"/>
          </a:xfrm>
          <a:prstGeom prst="rect">
            <a:avLst/>
          </a:prstGeom>
        </p:spPr>
      </p:pic>
      <p:pic>
        <p:nvPicPr>
          <p:cNvPr id="127" name="Рисунок 126">
            <a:extLst>
              <a:ext uri="{FF2B5EF4-FFF2-40B4-BE49-F238E27FC236}">
                <a16:creationId xmlns:a16="http://schemas.microsoft.com/office/drawing/2014/main" xmlns="" id="{E1D7D3C5-ED3A-49E2-A429-3EC2F470C78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3137973" y="3485880"/>
            <a:ext cx="394062" cy="355057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:a16="http://schemas.microsoft.com/office/drawing/2014/main" xmlns="" id="{BB828281-6E17-4E04-8810-850E106B142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98" t="2056" r="14829" b="89795"/>
          <a:stretch/>
        </p:blipFill>
        <p:spPr>
          <a:xfrm>
            <a:off x="7927986" y="3456988"/>
            <a:ext cx="555762" cy="452689"/>
          </a:xfrm>
          <a:prstGeom prst="rect">
            <a:avLst/>
          </a:prstGeom>
        </p:spPr>
      </p:pic>
      <p:pic>
        <p:nvPicPr>
          <p:cNvPr id="129" name="Рисунок 128">
            <a:extLst>
              <a:ext uri="{FF2B5EF4-FFF2-40B4-BE49-F238E27FC236}">
                <a16:creationId xmlns:a16="http://schemas.microsoft.com/office/drawing/2014/main" xmlns="" id="{7FE0B7E4-567B-44A9-A5EB-ABDE07EB25B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327849" y="3411471"/>
            <a:ext cx="455016" cy="567661"/>
          </a:xfrm>
          <a:prstGeom prst="rect">
            <a:avLst/>
          </a:prstGeom>
        </p:spPr>
      </p:pic>
      <p:sp>
        <p:nvSpPr>
          <p:cNvPr id="95" name="Прямоугольник 6">
            <a:extLst>
              <a:ext uri="{FF2B5EF4-FFF2-40B4-BE49-F238E27FC236}">
                <a16:creationId xmlns:a16="http://schemas.microsoft.com/office/drawing/2014/main" xmlns="" id="{7099438C-FDA5-46C5-A5BD-6686C334B88A}"/>
              </a:ext>
            </a:extLst>
          </p:cNvPr>
          <p:cNvSpPr/>
          <p:nvPr/>
        </p:nvSpPr>
        <p:spPr>
          <a:xfrm>
            <a:off x="844498" y="494529"/>
            <a:ext cx="10381690" cy="74989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Обчисли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0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36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91887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47D0732-F5B0-4FB9-B0FE-6DAF7C1326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" t="618" r="60306" b="58315"/>
          <a:stretch/>
        </p:blipFill>
        <p:spPr>
          <a:xfrm>
            <a:off x="639281" y="1335647"/>
            <a:ext cx="7740000" cy="45640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6A2076DD-4D61-4B5D-BE9B-F922EC19D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223" y="1117784"/>
            <a:ext cx="2705164" cy="138136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CF6E863E-7C85-4BA0-AEDA-4C5106583D2C}"/>
              </a:ext>
            </a:extLst>
          </p:cNvPr>
          <p:cNvSpPr txBox="1"/>
          <p:nvPr/>
        </p:nvSpPr>
        <p:spPr>
          <a:xfrm>
            <a:off x="659456" y="5156995"/>
            <a:ext cx="7199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solidFill>
                  <a:srgbClr val="7030A0"/>
                </a:solidFill>
              </a:rPr>
              <a:t>Відповідь: </a:t>
            </a:r>
            <a:r>
              <a:rPr lang="uk-UA" sz="3600" dirty="0" smtClean="0">
                <a:solidFill>
                  <a:srgbClr val="7030A0"/>
                </a:solidFill>
              </a:rPr>
              <a:t>8 пасажирів залишилось.</a:t>
            </a:r>
            <a:endParaRPr lang="uk-UA" sz="3600" dirty="0">
              <a:solidFill>
                <a:srgbClr val="7030A0"/>
              </a:solidFill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158A2120-B6E2-4C75-AADB-6C9B88001D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29A88D09-0357-48CC-B348-2CB67C27244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B013BE5C-B52A-4F5B-8B89-7952786A51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9669B4B7-5A1D-493C-8D47-A7E57046EAB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AEC967A1-53D5-4102-8E1D-46083584131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6DD503D7-DD9C-4769-BAD0-B8BFEAB1DE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2F8292A9-6640-4257-A3B0-B08DC932A12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707B1E59-E738-4026-A128-9D9CBB0936B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sp>
        <p:nvSpPr>
          <p:cNvPr id="43" name="Прямоугольник: скругленные углы 7">
            <a:extLst>
              <a:ext uri="{FF2B5EF4-FFF2-40B4-BE49-F238E27FC236}">
                <a16:creationId xmlns="" xmlns:a16="http://schemas.microsoft.com/office/drawing/2014/main" id="{20F3DC87-8650-411D-8F0A-74E162DE7613}"/>
              </a:ext>
            </a:extLst>
          </p:cNvPr>
          <p:cNvSpPr/>
          <p:nvPr/>
        </p:nvSpPr>
        <p:spPr>
          <a:xfrm>
            <a:off x="6197218" y="1764000"/>
            <a:ext cx="5345968" cy="238209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В автобусі </a:t>
            </a:r>
            <a:r>
              <a:rPr lang="uk-UA" sz="2800" dirty="0">
                <a:solidFill>
                  <a:srgbClr val="FFFF00"/>
                </a:solidFill>
              </a:rPr>
              <a:t>їхало 16 пасажирів</a:t>
            </a:r>
            <a:r>
              <a:rPr lang="uk-UA" sz="2800" dirty="0"/>
              <a:t>. </a:t>
            </a:r>
            <a:r>
              <a:rPr lang="uk-UA" sz="2800" dirty="0">
                <a:solidFill>
                  <a:srgbClr val="FFFF00"/>
                </a:solidFill>
              </a:rPr>
              <a:t>На</a:t>
            </a:r>
            <a:r>
              <a:rPr lang="uk-UA" sz="2800" dirty="0"/>
              <a:t> </a:t>
            </a:r>
            <a:r>
              <a:rPr lang="uk-UA" sz="2800" dirty="0">
                <a:solidFill>
                  <a:srgbClr val="FFFF00"/>
                </a:solidFill>
              </a:rPr>
              <a:t>першій</a:t>
            </a:r>
            <a:r>
              <a:rPr lang="uk-UA" sz="2800" dirty="0"/>
              <a:t> зупинці </a:t>
            </a:r>
            <a:r>
              <a:rPr lang="uk-UA" sz="2800" dirty="0">
                <a:solidFill>
                  <a:srgbClr val="FFFF00"/>
                </a:solidFill>
              </a:rPr>
              <a:t>вийшло </a:t>
            </a:r>
            <a:endParaRPr lang="uk-UA" sz="2800" dirty="0" smtClean="0">
              <a:solidFill>
                <a:srgbClr val="FFFF00"/>
              </a:solidFill>
            </a:endParaRPr>
          </a:p>
          <a:p>
            <a:pPr algn="ctr"/>
            <a:r>
              <a:rPr lang="uk-UA" sz="2800" dirty="0" smtClean="0">
                <a:solidFill>
                  <a:srgbClr val="FFFF00"/>
                </a:solidFill>
              </a:rPr>
              <a:t>5 </a:t>
            </a:r>
            <a:r>
              <a:rPr lang="uk-UA" sz="2800" dirty="0"/>
              <a:t>пасажирів, а </a:t>
            </a:r>
            <a:r>
              <a:rPr lang="uk-UA" sz="2800" dirty="0">
                <a:solidFill>
                  <a:srgbClr val="FFFF00"/>
                </a:solidFill>
              </a:rPr>
              <a:t>на другій – 3</a:t>
            </a:r>
            <a:r>
              <a:rPr lang="uk-UA" sz="2800" dirty="0"/>
              <a:t>. </a:t>
            </a:r>
            <a:r>
              <a:rPr lang="uk-UA" sz="2800" dirty="0">
                <a:solidFill>
                  <a:srgbClr val="FFFF00"/>
                </a:solidFill>
              </a:rPr>
              <a:t>Скільки пасажирів залишилось</a:t>
            </a:r>
            <a:r>
              <a:rPr lang="uk-UA" sz="2800" dirty="0"/>
              <a:t> в автобусі.</a:t>
            </a:r>
            <a:r>
              <a:rPr lang="uk-UA" sz="3200" dirty="0"/>
              <a:t> </a:t>
            </a:r>
          </a:p>
        </p:txBody>
      </p:sp>
      <p:sp>
        <p:nvSpPr>
          <p:cNvPr id="40" name="Прямоугольник: скругленные углы 7">
            <a:extLst>
              <a:ext uri="{FF2B5EF4-FFF2-40B4-BE49-F238E27FC236}">
                <a16:creationId xmlns="" xmlns:a16="http://schemas.microsoft.com/office/drawing/2014/main" id="{20F3DC87-8650-411D-8F0A-74E162DE7613}"/>
              </a:ext>
            </a:extLst>
          </p:cNvPr>
          <p:cNvSpPr/>
          <p:nvPr/>
        </p:nvSpPr>
        <p:spPr>
          <a:xfrm>
            <a:off x="754046" y="2077089"/>
            <a:ext cx="4392677" cy="1860007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dirty="0" smtClean="0">
                <a:solidFill>
                  <a:srgbClr val="7030A0"/>
                </a:solidFill>
              </a:rPr>
              <a:t>Їхало – </a:t>
            </a:r>
          </a:p>
          <a:p>
            <a:r>
              <a:rPr lang="uk-UA" sz="3600" dirty="0" smtClean="0">
                <a:solidFill>
                  <a:srgbClr val="7030A0"/>
                </a:solidFill>
              </a:rPr>
              <a:t>Вийшло –</a:t>
            </a:r>
          </a:p>
          <a:p>
            <a:r>
              <a:rPr lang="uk-UA" sz="3600" dirty="0" smtClean="0">
                <a:solidFill>
                  <a:srgbClr val="7030A0"/>
                </a:solidFill>
              </a:rPr>
              <a:t>Залиш.  – </a:t>
            </a:r>
            <a:endParaRPr lang="uk-UA" sz="3600" dirty="0">
              <a:solidFill>
                <a:srgbClr val="7030A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882272" y="494529"/>
            <a:ext cx="10348436" cy="7557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Розв’яжи задачу 209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056490" y="1250317"/>
            <a:ext cx="5174217" cy="51368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Скористайся коротким </a:t>
            </a:r>
            <a:r>
              <a:rPr lang="uk-UA" sz="2400" b="1" dirty="0" smtClean="0">
                <a:solidFill>
                  <a:srgbClr val="7030A0"/>
                </a:solidFill>
              </a:rPr>
              <a:t>записом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CF6E863E-7C85-4BA0-AEDA-4C5106583D2C}"/>
              </a:ext>
            </a:extLst>
          </p:cNvPr>
          <p:cNvSpPr txBox="1"/>
          <p:nvPr/>
        </p:nvSpPr>
        <p:spPr>
          <a:xfrm>
            <a:off x="882272" y="3952434"/>
            <a:ext cx="3361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1 )  5 + 3 = 8  (п.) </a:t>
            </a:r>
            <a:endParaRPr lang="uk-UA" sz="3600" dirty="0">
              <a:solidFill>
                <a:srgbClr val="7030A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CF6E863E-7C85-4BA0-AEDA-4C5106583D2C}"/>
              </a:ext>
            </a:extLst>
          </p:cNvPr>
          <p:cNvSpPr txBox="1"/>
          <p:nvPr/>
        </p:nvSpPr>
        <p:spPr>
          <a:xfrm>
            <a:off x="955956" y="4523285"/>
            <a:ext cx="3605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2 ) 16  – 8 = 8 (п.) </a:t>
            </a:r>
            <a:endParaRPr lang="uk-UA" sz="3600" dirty="0">
              <a:solidFill>
                <a:srgbClr val="7030A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97446" y="2069017"/>
            <a:ext cx="11144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16 п.</a:t>
            </a:r>
            <a:endParaRPr lang="ru-RU" sz="36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855905" y="2709123"/>
            <a:ext cx="20906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5 п. і 3 п.</a:t>
            </a:r>
            <a:endParaRPr lang="ru-RU" sz="36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855601" y="3254998"/>
            <a:ext cx="8595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? п.</a:t>
            </a:r>
            <a:endParaRPr lang="ru-RU" sz="3600" dirty="0"/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73E57BDD-1A09-40E0-8E78-031FD64BC3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70202" y="4146093"/>
            <a:ext cx="2448680" cy="2572142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CF6E863E-7C85-4BA0-AEDA-4C5106583D2C}"/>
              </a:ext>
            </a:extLst>
          </p:cNvPr>
          <p:cNvSpPr txBox="1"/>
          <p:nvPr/>
        </p:nvSpPr>
        <p:spPr>
          <a:xfrm>
            <a:off x="4878721" y="3998599"/>
            <a:ext cx="36050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ІІ спосіб</a:t>
            </a:r>
          </a:p>
          <a:p>
            <a:r>
              <a:rPr lang="uk-UA" sz="3600" dirty="0" smtClean="0">
                <a:solidFill>
                  <a:srgbClr val="7030A0"/>
                </a:solidFill>
              </a:rPr>
              <a:t>16  – 5 – 3 = 8 (п.) </a:t>
            </a:r>
            <a:endParaRPr lang="uk-UA" sz="3600" dirty="0">
              <a:solidFill>
                <a:srgbClr val="7030A0"/>
              </a:solidFill>
            </a:endParaRPr>
          </a:p>
        </p:txBody>
      </p:sp>
      <p:sp>
        <p:nvSpPr>
          <p:cNvPr id="42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36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26390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0" grpId="0" animBg="1"/>
      <p:bldP spid="28" grpId="0"/>
      <p:bldP spid="38" grpId="0"/>
      <p:bldP spid="2" grpId="0"/>
      <p:bldP spid="22" grpId="0"/>
      <p:bldP spid="30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58467" y="504857"/>
            <a:ext cx="10223653" cy="81716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Котру годину показував годинник 5 годин тому?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158A2120-B6E2-4C75-AADB-6C9B88001D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29A88D09-0357-48CC-B348-2CB67C2724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EABED539-09C5-488F-B198-FB69E8AB16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B013BE5C-B52A-4F5B-8B89-7952786A51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E9E92336-2629-493D-9301-ECA049EC21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9669B4B7-5A1D-493C-8D47-A7E57046EA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AEC967A1-53D5-4102-8E1D-46083584131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6DD503D7-DD9C-4769-BAD0-B8BFEAB1DE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2F8292A9-6640-4257-A3B0-B08DC932A12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707B1E59-E738-4026-A128-9D9CBB0936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89476EF-334A-42CA-957E-33D851D577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1400" y="1371094"/>
            <a:ext cx="2301885" cy="2323703"/>
          </a:xfrm>
          <a:prstGeom prst="ellipse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C639603-8FD4-42FB-9BDF-EF03F1FA695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762" t="3805" r="72689" b="755"/>
          <a:stretch/>
        </p:blipFill>
        <p:spPr>
          <a:xfrm>
            <a:off x="1188000" y="3924000"/>
            <a:ext cx="2124000" cy="2088000"/>
          </a:xfrm>
          <a:prstGeom prst="ellipse">
            <a:avLst/>
          </a:prstGeom>
        </p:spPr>
      </p:pic>
      <p:sp>
        <p:nvSpPr>
          <p:cNvPr id="19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37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7EF0099A-14AD-498C-8BFE-10DAD5A6370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0072" t="21200" r="20702" b="21600"/>
          <a:stretch/>
        </p:blipFill>
        <p:spPr>
          <a:xfrm>
            <a:off x="4564920" y="3840725"/>
            <a:ext cx="2340063" cy="2373926"/>
          </a:xfrm>
          <a:prstGeom prst="ellipse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C706973F-7655-469D-9650-90BA0B93A46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0262" t="21600" r="20710" b="22204"/>
          <a:stretch/>
        </p:blipFill>
        <p:spPr>
          <a:xfrm>
            <a:off x="4572000" y="1395413"/>
            <a:ext cx="2268000" cy="2268000"/>
          </a:xfrm>
          <a:prstGeom prst="ellipse">
            <a:avLst/>
          </a:prstGeom>
        </p:spPr>
      </p:pic>
      <p:pic>
        <p:nvPicPr>
          <p:cNvPr id="22" name="Picture 2" descr="wall clock set at 11 o clock">
            <a:extLst>
              <a:ext uri="{FF2B5EF4-FFF2-40B4-BE49-F238E27FC236}">
                <a16:creationId xmlns:a16="http://schemas.microsoft.com/office/drawing/2014/main" xmlns="" id="{5EE9CC2D-187D-4443-9999-46BC143A67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1" t="21800" r="20609" b="22291"/>
          <a:stretch/>
        </p:blipFill>
        <p:spPr bwMode="auto">
          <a:xfrm>
            <a:off x="8460000" y="1512000"/>
            <a:ext cx="2124000" cy="2124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wall clock set at 6 o clock">
            <a:extLst>
              <a:ext uri="{FF2B5EF4-FFF2-40B4-BE49-F238E27FC236}">
                <a16:creationId xmlns:a16="http://schemas.microsoft.com/office/drawing/2014/main" xmlns="" id="{63107163-45B7-45AB-9238-85C54D8FB2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5" t="21355" r="20357" b="21925"/>
          <a:stretch/>
        </p:blipFill>
        <p:spPr bwMode="auto">
          <a:xfrm>
            <a:off x="8424000" y="3924000"/>
            <a:ext cx="2304000" cy="2304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Скругленный прямоугольник 5">
            <a:extLst>
              <a:ext uri="{FF2B5EF4-FFF2-40B4-BE49-F238E27FC236}">
                <a16:creationId xmlns="" xmlns:a16="http://schemas.microsoft.com/office/drawing/2014/main" id="{BD322404-B2D9-4CCA-A739-364BE57FD82A}"/>
              </a:ext>
            </a:extLst>
          </p:cNvPr>
          <p:cNvSpPr/>
          <p:nvPr/>
        </p:nvSpPr>
        <p:spPr>
          <a:xfrm>
            <a:off x="3011261" y="3418307"/>
            <a:ext cx="1459579" cy="578882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12 – 5 =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25" name="Скругленный прямоугольник 5">
            <a:extLst>
              <a:ext uri="{FF2B5EF4-FFF2-40B4-BE49-F238E27FC236}">
                <a16:creationId xmlns="" xmlns:a16="http://schemas.microsoft.com/office/drawing/2014/main" id="{BD322404-B2D9-4CCA-A739-364BE57FD82A}"/>
              </a:ext>
            </a:extLst>
          </p:cNvPr>
          <p:cNvSpPr/>
          <p:nvPr/>
        </p:nvSpPr>
        <p:spPr>
          <a:xfrm>
            <a:off x="6630199" y="3330595"/>
            <a:ext cx="1459579" cy="578882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10 – 5 =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36" name="Скругленный прямоугольник 5">
            <a:extLst>
              <a:ext uri="{FF2B5EF4-FFF2-40B4-BE49-F238E27FC236}">
                <a16:creationId xmlns="" xmlns:a16="http://schemas.microsoft.com/office/drawing/2014/main" id="{BD322404-B2D9-4CCA-A739-364BE57FD82A}"/>
              </a:ext>
            </a:extLst>
          </p:cNvPr>
          <p:cNvSpPr/>
          <p:nvPr/>
        </p:nvSpPr>
        <p:spPr>
          <a:xfrm>
            <a:off x="10304393" y="3405356"/>
            <a:ext cx="1459579" cy="578882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11 – 5 =</a:t>
            </a:r>
            <a:endParaRPr lang="uk-UA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78392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7136" y="440690"/>
            <a:ext cx="8703040" cy="66965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0" y="6019800"/>
            <a:ext cx="914400" cy="83819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1</a:t>
            </a:r>
            <a:r>
              <a:rPr lang="uk-UA" sz="2800" b="1" dirty="0" smtClean="0">
                <a:solidFill>
                  <a:schemeClr val="bg1"/>
                </a:solidFill>
              </a:rPr>
              <a:t>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AAFA592-84F2-43D1-84DB-9DD0BF73FB35}"/>
              </a:ext>
            </a:extLst>
          </p:cNvPr>
          <p:cNvSpPr txBox="1"/>
          <p:nvPr/>
        </p:nvSpPr>
        <p:spPr>
          <a:xfrm>
            <a:off x="781874" y="1200430"/>
            <a:ext cx="3124790" cy="40011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7030A0"/>
                </a:solidFill>
              </a:rPr>
              <a:t>1. Напиши за зразком</a:t>
            </a:r>
            <a:endParaRPr lang="uk-UA" sz="2000" b="1" dirty="0">
              <a:solidFill>
                <a:srgbClr val="7030A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CA22F16-A46E-4DC6-AE2D-0E511B6AF0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176" y="378226"/>
            <a:ext cx="2512878" cy="197113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" t="755" r="88791" b="85451"/>
          <a:stretch/>
        </p:blipFill>
        <p:spPr>
          <a:xfrm>
            <a:off x="4391284" y="1191055"/>
            <a:ext cx="2032349" cy="1456011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AAFA592-84F2-43D1-84DB-9DD0BF73FB35}"/>
              </a:ext>
            </a:extLst>
          </p:cNvPr>
          <p:cNvSpPr txBox="1"/>
          <p:nvPr/>
        </p:nvSpPr>
        <p:spPr>
          <a:xfrm>
            <a:off x="6628469" y="1200430"/>
            <a:ext cx="2352529" cy="400110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0070C0"/>
                </a:solidFill>
              </a:rPr>
              <a:t>3. Порівняй</a:t>
            </a:r>
            <a:endParaRPr lang="uk-UA" sz="2000" b="1" dirty="0">
              <a:solidFill>
                <a:srgbClr val="0070C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7AAFA592-84F2-43D1-84DB-9DD0BF73FB35}"/>
              </a:ext>
            </a:extLst>
          </p:cNvPr>
          <p:cNvSpPr txBox="1"/>
          <p:nvPr/>
        </p:nvSpPr>
        <p:spPr>
          <a:xfrm>
            <a:off x="742509" y="1655146"/>
            <a:ext cx="3498983" cy="70788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7030A0"/>
                </a:solidFill>
              </a:rPr>
              <a:t>2. Обчисли зручним для тебе способом.</a:t>
            </a:r>
            <a:endParaRPr lang="uk-UA" sz="2000" b="1" dirty="0">
              <a:solidFill>
                <a:srgbClr val="7030A0"/>
              </a:solidFill>
            </a:endParaRPr>
          </a:p>
        </p:txBody>
      </p:sp>
      <p:sp>
        <p:nvSpPr>
          <p:cNvPr id="30" name="Скругленный прямоугольник 5">
            <a:extLst>
              <a:ext uri="{FF2B5EF4-FFF2-40B4-BE49-F238E27FC236}">
                <a16:creationId xmlns="" xmlns:a16="http://schemas.microsoft.com/office/drawing/2014/main" id="{BD322404-B2D9-4CCA-A739-364BE57FD82A}"/>
              </a:ext>
            </a:extLst>
          </p:cNvPr>
          <p:cNvSpPr/>
          <p:nvPr/>
        </p:nvSpPr>
        <p:spPr>
          <a:xfrm>
            <a:off x="654374" y="2417985"/>
            <a:ext cx="1482897" cy="578882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16 – 7 = 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31" name="Скругленный прямоугольник 5">
            <a:extLst>
              <a:ext uri="{FF2B5EF4-FFF2-40B4-BE49-F238E27FC236}">
                <a16:creationId xmlns="" xmlns:a16="http://schemas.microsoft.com/office/drawing/2014/main" id="{BD322404-B2D9-4CCA-A739-364BE57FD82A}"/>
              </a:ext>
            </a:extLst>
          </p:cNvPr>
          <p:cNvSpPr/>
          <p:nvPr/>
        </p:nvSpPr>
        <p:spPr>
          <a:xfrm>
            <a:off x="677692" y="3012821"/>
            <a:ext cx="1459579" cy="578882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16 – 9 =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32" name="Скругленный прямоугольник 5">
            <a:extLst>
              <a:ext uri="{FF2B5EF4-FFF2-40B4-BE49-F238E27FC236}">
                <a16:creationId xmlns="" xmlns:a16="http://schemas.microsoft.com/office/drawing/2014/main" id="{BD322404-B2D9-4CCA-A739-364BE57FD82A}"/>
              </a:ext>
            </a:extLst>
          </p:cNvPr>
          <p:cNvSpPr/>
          <p:nvPr/>
        </p:nvSpPr>
        <p:spPr>
          <a:xfrm>
            <a:off x="679001" y="3620628"/>
            <a:ext cx="1401030" cy="578882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16 – 8 =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33" name="Скругленный прямоугольник 5">
            <a:extLst>
              <a:ext uri="{FF2B5EF4-FFF2-40B4-BE49-F238E27FC236}">
                <a16:creationId xmlns="" xmlns:a16="http://schemas.microsoft.com/office/drawing/2014/main" id="{BD322404-B2D9-4CCA-A739-364BE57FD82A}"/>
              </a:ext>
            </a:extLst>
          </p:cNvPr>
          <p:cNvSpPr/>
          <p:nvPr/>
        </p:nvSpPr>
        <p:spPr>
          <a:xfrm>
            <a:off x="679000" y="4210735"/>
            <a:ext cx="1401031" cy="578882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15 – 9 =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7AAFA592-84F2-43D1-84DB-9DD0BF73FB35}"/>
              </a:ext>
            </a:extLst>
          </p:cNvPr>
          <p:cNvSpPr txBox="1"/>
          <p:nvPr/>
        </p:nvSpPr>
        <p:spPr>
          <a:xfrm>
            <a:off x="4410444" y="2855286"/>
            <a:ext cx="6896496" cy="40011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7030A0"/>
                </a:solidFill>
              </a:rPr>
              <a:t>4. Доповни умову числовими даними й розв’яжи задачу.</a:t>
            </a:r>
            <a:endParaRPr lang="uk-UA" sz="2000" b="1" dirty="0">
              <a:solidFill>
                <a:srgbClr val="7030A0"/>
              </a:solidFill>
            </a:endParaRPr>
          </a:p>
        </p:txBody>
      </p:sp>
      <p:sp>
        <p:nvSpPr>
          <p:cNvPr id="24" name="Скругленный прямоугольник 5">
            <a:extLst>
              <a:ext uri="{FF2B5EF4-FFF2-40B4-BE49-F238E27FC236}">
                <a16:creationId xmlns="" xmlns:a16="http://schemas.microsoft.com/office/drawing/2014/main" id="{BD322404-B2D9-4CCA-A739-364BE57FD82A}"/>
              </a:ext>
            </a:extLst>
          </p:cNvPr>
          <p:cNvSpPr/>
          <p:nvPr/>
        </p:nvSpPr>
        <p:spPr>
          <a:xfrm>
            <a:off x="2462243" y="2420547"/>
            <a:ext cx="1840905" cy="578882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6 + 9 – 8 =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25" name="Скругленный прямоугольник 5">
            <a:extLst>
              <a:ext uri="{FF2B5EF4-FFF2-40B4-BE49-F238E27FC236}">
                <a16:creationId xmlns="" xmlns:a16="http://schemas.microsoft.com/office/drawing/2014/main" id="{BD322404-B2D9-4CCA-A739-364BE57FD82A}"/>
              </a:ext>
            </a:extLst>
          </p:cNvPr>
          <p:cNvSpPr/>
          <p:nvPr/>
        </p:nvSpPr>
        <p:spPr>
          <a:xfrm>
            <a:off x="2462243" y="3021671"/>
            <a:ext cx="1840905" cy="578882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8 + 8 – 7 =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8469" y="1630180"/>
            <a:ext cx="2460447" cy="523220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7м + 9м   15м</a:t>
            </a:r>
            <a:endParaRPr lang="ru-RU" sz="2800" dirty="0">
              <a:solidFill>
                <a:srgbClr val="0070C0"/>
              </a:solidFill>
            </a:endParaRPr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xmlns="" id="{B5E6619E-BD22-4BE1-90B0-F6CA8143A46A}"/>
              </a:ext>
            </a:extLst>
          </p:cNvPr>
          <p:cNvGrpSpPr/>
          <p:nvPr/>
        </p:nvGrpSpPr>
        <p:grpSpPr>
          <a:xfrm>
            <a:off x="4642889" y="1363791"/>
            <a:ext cx="713448" cy="503019"/>
            <a:chOff x="559621" y="3053939"/>
            <a:chExt cx="821452" cy="630559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xmlns="" id="{B377EBEA-B487-472A-B958-65A3F8790F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16" t="42297" r="4743" b="43861"/>
            <a:stretch/>
          </p:blipFill>
          <p:spPr>
            <a:xfrm>
              <a:off x="892008" y="3053939"/>
              <a:ext cx="489065" cy="610139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xmlns="" id="{BF80A85A-AD8D-4397-90E6-72415946C1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91" t="43000" r="40168" b="43158"/>
            <a:stretch/>
          </p:blipFill>
          <p:spPr>
            <a:xfrm>
              <a:off x="559621" y="3074357"/>
              <a:ext cx="489066" cy="610141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xmlns="" id="{E0E9147E-E346-4B6C-930C-563E7C73EA7F}"/>
              </a:ext>
            </a:extLst>
          </p:cNvPr>
          <p:cNvGrpSpPr/>
          <p:nvPr/>
        </p:nvGrpSpPr>
        <p:grpSpPr>
          <a:xfrm>
            <a:off x="4659789" y="1945443"/>
            <a:ext cx="696548" cy="478982"/>
            <a:chOff x="589434" y="3859256"/>
            <a:chExt cx="801994" cy="600427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xmlns="" id="{A7DCAE33-B2F1-4C0C-93DC-B4E111DA33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16" t="42297" r="4743" b="43861"/>
            <a:stretch/>
          </p:blipFill>
          <p:spPr>
            <a:xfrm>
              <a:off x="932175" y="3859256"/>
              <a:ext cx="459253" cy="572947"/>
            </a:xfrm>
            <a:prstGeom prst="rect">
              <a:avLst/>
            </a:prstGeom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xmlns="" id="{A1280946-4984-4828-9BA6-537C09C738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13" t="43000" r="58246" b="43158"/>
            <a:stretch/>
          </p:blipFill>
          <p:spPr>
            <a:xfrm>
              <a:off x="589434" y="3886735"/>
              <a:ext cx="459254" cy="572948"/>
            </a:xfrm>
            <a:prstGeom prst="rect">
              <a:avLst/>
            </a:prstGeom>
          </p:spPr>
        </p:pic>
      </p:grpSp>
      <p:sp>
        <p:nvSpPr>
          <p:cNvPr id="45" name="Скругленный прямоугольник 5">
            <a:extLst>
              <a:ext uri="{FF2B5EF4-FFF2-40B4-BE49-F238E27FC236}">
                <a16:creationId xmlns="" xmlns:a16="http://schemas.microsoft.com/office/drawing/2014/main" id="{BD322404-B2D9-4CCA-A739-364BE57FD82A}"/>
              </a:ext>
            </a:extLst>
          </p:cNvPr>
          <p:cNvSpPr/>
          <p:nvPr/>
        </p:nvSpPr>
        <p:spPr>
          <a:xfrm>
            <a:off x="2462242" y="3600761"/>
            <a:ext cx="1840905" cy="578882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7 + 8 – 9 =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46" name="Скругленный прямоугольник 5">
            <a:extLst>
              <a:ext uri="{FF2B5EF4-FFF2-40B4-BE49-F238E27FC236}">
                <a16:creationId xmlns="" xmlns:a16="http://schemas.microsoft.com/office/drawing/2014/main" id="{BD322404-B2D9-4CCA-A739-364BE57FD82A}"/>
              </a:ext>
            </a:extLst>
          </p:cNvPr>
          <p:cNvSpPr/>
          <p:nvPr/>
        </p:nvSpPr>
        <p:spPr>
          <a:xfrm>
            <a:off x="2462242" y="4190868"/>
            <a:ext cx="1840905" cy="578882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9 + 7 – 8 =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628469" y="2233494"/>
            <a:ext cx="2460447" cy="523220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5кг + 9кг   15кг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9260404" y="2224977"/>
            <a:ext cx="2311430" cy="523220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14л – 7л   10л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2052" name="Picture 4" descr="D:\2 клас\3 Математика\1 Листопад\3 Віднімання чисел з переходом через 10\№028 - Відн від 16 одноцифр чисел із переходом через десяток\2024-10-14_235916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3" b="279"/>
          <a:stretch/>
        </p:blipFill>
        <p:spPr bwMode="auto">
          <a:xfrm>
            <a:off x="6408386" y="3375074"/>
            <a:ext cx="5145224" cy="2644726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2 клас\3 Математика\1 Листопад\3 Віднімання чисел з переходом через 10\№028 - Відн від 16 одноцифр чисел із переходом через десяток\2024-10-15_000250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25" b="778"/>
          <a:stretch/>
        </p:blipFill>
        <p:spPr bwMode="auto">
          <a:xfrm>
            <a:off x="1539701" y="4824000"/>
            <a:ext cx="4733925" cy="1728000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7AAFA592-84F2-43D1-84DB-9DD0BF73FB35}"/>
              </a:ext>
            </a:extLst>
          </p:cNvPr>
          <p:cNvSpPr txBox="1"/>
          <p:nvPr/>
        </p:nvSpPr>
        <p:spPr>
          <a:xfrm>
            <a:off x="4391284" y="3406689"/>
            <a:ext cx="1877314" cy="1323439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7030A0"/>
                </a:solidFill>
              </a:rPr>
              <a:t>5. </a:t>
            </a:r>
            <a:r>
              <a:rPr lang="uk-UA" sz="2000" b="1" dirty="0" err="1" smtClean="0">
                <a:solidFill>
                  <a:srgbClr val="7030A0"/>
                </a:solidFill>
              </a:rPr>
              <a:t>Запиши</a:t>
            </a:r>
            <a:r>
              <a:rPr lang="uk-UA" sz="2000" b="1" dirty="0" smtClean="0">
                <a:solidFill>
                  <a:srgbClr val="7030A0"/>
                </a:solidFill>
              </a:rPr>
              <a:t>,  скільки ланок у кожній ламаній.</a:t>
            </a:r>
            <a:endParaRPr lang="uk-UA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52927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0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24" grpId="0" animBg="1"/>
      <p:bldP spid="25" grpId="0" animBg="1"/>
      <p:bldP spid="2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6" descr="Попкорн PNG изображения скачать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451" y="4226512"/>
            <a:ext cx="19050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угольник 47"/>
          <p:cNvSpPr/>
          <p:nvPr/>
        </p:nvSpPr>
        <p:spPr>
          <a:xfrm>
            <a:off x="848300" y="494530"/>
            <a:ext cx="10105912" cy="75103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Рефлексія. Вправа «Попкорн» </a:t>
            </a:r>
          </a:p>
        </p:txBody>
      </p:sp>
      <p:pic>
        <p:nvPicPr>
          <p:cNvPr id="49" name="Picture 2" descr="Попкорн PNG изображения бесплатно скачать - CrazyPNG-PNG изображение  скачать бесплатно-CrazyPNG-PNG изображение скачать бесплатн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33" y="2056477"/>
            <a:ext cx="3158355" cy="351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Попкорн, попкорн, декор, материал png | PNGWi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44" b="39233"/>
          <a:stretch/>
        </p:blipFill>
        <p:spPr bwMode="auto">
          <a:xfrm>
            <a:off x="4954558" y="2675183"/>
            <a:ext cx="932111" cy="76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Попкорн PNG изображения скачать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443" y="1007173"/>
            <a:ext cx="19050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Попкорн PNG изображения бесплатно скачать - CrazyPNG-PNG изображение  скачать бесплатно-CrazyPNG-PNG изображение скачать бесплатн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629" y="2120309"/>
            <a:ext cx="3158355" cy="351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Попкорн PNG изображения бесплатно скачать - CrazyPNG-PNG изображение  скачать бесплатно-CrazyPNG-PNG изображение скачать бесплатн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737" y="2056477"/>
            <a:ext cx="3158355" cy="351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Попкорн PNG изображения скачать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7" y="1371777"/>
            <a:ext cx="1576044" cy="148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6" descr="Попкорн PNG изображения скачать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4230" y="1245560"/>
            <a:ext cx="1679964" cy="158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 descr="Попкорн, попкорн, декор, материал png | PNGWi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44" b="39233"/>
          <a:stretch/>
        </p:blipFill>
        <p:spPr bwMode="auto">
          <a:xfrm>
            <a:off x="2436986" y="1475304"/>
            <a:ext cx="932111" cy="76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 descr="Попкорн, попкорн, декор, материал png | PNGWi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152" b="89818" l="4783" r="9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344" b="39233"/>
          <a:stretch/>
        </p:blipFill>
        <p:spPr bwMode="auto">
          <a:xfrm>
            <a:off x="4330700" y="1371697"/>
            <a:ext cx="623859" cy="51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Попкорн, попкорн, декор, материал png | PNGWi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152" b="89818" l="4783" r="9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344" b="39233"/>
          <a:stretch/>
        </p:blipFill>
        <p:spPr bwMode="auto">
          <a:xfrm>
            <a:off x="7755885" y="4535997"/>
            <a:ext cx="932111" cy="76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 descr="Попкорн, попкорн, декор, материал png | PNGWi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152" b="89818" l="4783" r="9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344" b="39233"/>
          <a:stretch/>
        </p:blipFill>
        <p:spPr bwMode="auto">
          <a:xfrm>
            <a:off x="7824556" y="2024654"/>
            <a:ext cx="820013" cy="67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Попкорн, попкорн, декор, материал png | PNGWi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152" b="89818" l="4783" r="9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344" b="39233"/>
          <a:stretch/>
        </p:blipFill>
        <p:spPr bwMode="auto">
          <a:xfrm>
            <a:off x="8778514" y="1552010"/>
            <a:ext cx="932111" cy="76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Эмоции клипарт (66 фото) » Рисунки для срисовки и не только"/>
          <p:cNvPicPr>
            <a:picLocks noChangeAspect="1" noChangeArrowheads="1"/>
          </p:cNvPicPr>
          <p:nvPr/>
        </p:nvPicPr>
        <p:blipFill rotWithShape="1">
          <a:blip r:embed="rId1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0" r="34137" b="67177"/>
          <a:stretch/>
        </p:blipFill>
        <p:spPr bwMode="auto">
          <a:xfrm>
            <a:off x="1754685" y="4214146"/>
            <a:ext cx="1201788" cy="1224549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Эмоции клипарт (66 фото) » Рисунки для срисовки и не только"/>
          <p:cNvPicPr>
            <a:picLocks noChangeAspect="1" noChangeArrowheads="1"/>
          </p:cNvPicPr>
          <p:nvPr/>
        </p:nvPicPr>
        <p:blipFill rotWithShape="1">
          <a:blip r:embed="rId1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" t="66798" r="67268" b="379"/>
          <a:stretch/>
        </p:blipFill>
        <p:spPr bwMode="auto">
          <a:xfrm>
            <a:off x="5507551" y="4226512"/>
            <a:ext cx="1201788" cy="1224549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Эмоции клипарт (66 фото) » Рисунки для срисовки и не только"/>
          <p:cNvPicPr>
            <a:picLocks noChangeAspect="1" noChangeArrowheads="1"/>
          </p:cNvPicPr>
          <p:nvPr/>
        </p:nvPicPr>
        <p:blipFill rotWithShape="1">
          <a:blip r:embed="rId1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7" t="33667" r="33870" b="33510"/>
          <a:stretch/>
        </p:blipFill>
        <p:spPr bwMode="auto">
          <a:xfrm>
            <a:off x="9413022" y="4159045"/>
            <a:ext cx="1201788" cy="1224549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Box 63"/>
          <p:cNvSpPr txBox="1"/>
          <p:nvPr/>
        </p:nvSpPr>
        <p:spPr>
          <a:xfrm>
            <a:off x="1103980" y="5419717"/>
            <a:ext cx="2503201" cy="105560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мене все вийшло!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201645" y="5635464"/>
            <a:ext cx="2503201" cy="57888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важко!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917268" y="5463471"/>
            <a:ext cx="2503201" cy="105560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Нічого не зрозумів!</a:t>
            </a:r>
          </a:p>
        </p:txBody>
      </p:sp>
    </p:spTree>
    <p:extLst>
      <p:ext uri="{BB962C8B-B14F-4D97-AF65-F5344CB8AC3E}">
        <p14:creationId xmlns:p14="http://schemas.microsoft.com/office/powerpoint/2010/main" val="99704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1992</TotalTime>
  <Words>365</Words>
  <Application>Microsoft Office PowerPoint</Application>
  <PresentationFormat>Произвольный</PresentationFormat>
  <Paragraphs>96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448</cp:revision>
  <dcterms:created xsi:type="dcterms:W3CDTF">2018-01-05T16:38:53Z</dcterms:created>
  <dcterms:modified xsi:type="dcterms:W3CDTF">2024-10-16T19:00:24Z</dcterms:modified>
</cp:coreProperties>
</file>