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548" r:id="rId3"/>
    <p:sldId id="552" r:id="rId4"/>
    <p:sldId id="316" r:id="rId5"/>
    <p:sldId id="285" r:id="rId6"/>
    <p:sldId id="550" r:id="rId7"/>
    <p:sldId id="281" r:id="rId8"/>
    <p:sldId id="306" r:id="rId9"/>
    <p:sldId id="315" r:id="rId10"/>
    <p:sldId id="307" r:id="rId11"/>
    <p:sldId id="291" r:id="rId12"/>
    <p:sldId id="317" r:id="rId13"/>
    <p:sldId id="297" r:id="rId14"/>
    <p:sldId id="320" r:id="rId15"/>
    <p:sldId id="308" r:id="rId16"/>
    <p:sldId id="549" r:id="rId17"/>
    <p:sldId id="55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FFFF00"/>
    <a:srgbClr val="1694E9"/>
    <a:srgbClr val="295FFF"/>
    <a:srgbClr val="FFB441"/>
    <a:srgbClr val="709E32"/>
    <a:srgbClr val="00B050"/>
    <a:srgbClr val="000000"/>
    <a:srgbClr val="00206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60"/>
  </p:normalViewPr>
  <p:slideViewPr>
    <p:cSldViewPr snapToGrid="0">
      <p:cViewPr varScale="1">
        <p:scale>
          <a:sx n="86" d="100"/>
          <a:sy n="86" d="100"/>
        </p:scale>
        <p:origin x="-35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31.10.2024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31.10.2024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31.10.2024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31.10.2024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31.10.2024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31.10.2024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71352" y="4183781"/>
            <a:ext cx="9691279" cy="1600438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accent2">
                    <a:lumMod val="75000"/>
                  </a:schemeClr>
                </a:solidFill>
              </a:rPr>
              <a:t>Вступ до теми. </a:t>
            </a:r>
            <a:r>
              <a:rPr lang="uk-UA" sz="4400" b="1" dirty="0">
                <a:solidFill>
                  <a:schemeClr val="accent2">
                    <a:lumMod val="75000"/>
                  </a:schemeClr>
                </a:solidFill>
              </a:rPr>
              <a:t>Вовк та </a:t>
            </a:r>
            <a:r>
              <a:rPr lang="uk-UA" sz="4400" b="1" dirty="0" smtClean="0">
                <a:solidFill>
                  <a:schemeClr val="accent2">
                    <a:lumMod val="75000"/>
                  </a:schemeClr>
                </a:solidFill>
              </a:rPr>
              <a:t>собака. </a:t>
            </a:r>
            <a:r>
              <a:rPr lang="uk-UA" sz="4400" b="1" dirty="0">
                <a:solidFill>
                  <a:schemeClr val="accent2">
                    <a:lumMod val="75000"/>
                  </a:schemeClr>
                </a:solidFill>
              </a:rPr>
              <a:t>Українська </a:t>
            </a:r>
            <a:r>
              <a:rPr lang="uk-UA" sz="4400" b="1" dirty="0">
                <a:solidFill>
                  <a:schemeClr val="accent2">
                    <a:lumMod val="75000"/>
                  </a:schemeClr>
                </a:solidFill>
              </a:rPr>
              <a:t>народна </a:t>
            </a:r>
            <a:r>
              <a:rPr lang="uk-UA" sz="4400" b="1" dirty="0" smtClean="0">
                <a:solidFill>
                  <a:schemeClr val="accent2">
                    <a:lumMod val="75000"/>
                  </a:schemeClr>
                </a:solidFill>
              </a:rPr>
              <a:t>казка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Picture 2" descr="ÐÐ°ÑÑÐ¸Ð½ÐºÐ¸ Ð¿Ð¾ Ð·Ð°Ð¿ÑÐ¾ÑÑ ÐºÐ»Ð¸Ð¿Ð°ÑÑ Ð²Ð¾Ð»Ðº Ð¸ ÑÐ¾Ð±Ð°Ðº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504" y="1056575"/>
            <a:ext cx="3576917" cy="2703485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10386" y="1056575"/>
            <a:ext cx="3275127" cy="2145268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Розділ 3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 кожній казці є урок, мов у квіточці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медок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Урок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88176" y="494530"/>
            <a:ext cx="8732066" cy="7067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Словникова </a:t>
            </a:r>
            <a:r>
              <a:rPr lang="uk-UA" sz="4000" b="1" dirty="0" smtClean="0">
                <a:solidFill>
                  <a:schemeClr val="bg1"/>
                </a:solidFill>
              </a:rPr>
              <a:t>робота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99" y="1201309"/>
            <a:ext cx="11085053" cy="52295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8176" y="1910250"/>
            <a:ext cx="6830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</a:rPr>
              <a:t>Урок – 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навчальне заняття, певний проміжок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часу, 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відведений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для 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заняття групою учнів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00332" y="550749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  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488176" y="3478965"/>
            <a:ext cx="6830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</a:rPr>
              <a:t>Урок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події або наслідки цих подій, які допомагають їх глибше зрозуміти і правильно оцінити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46057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1204" y="544403"/>
            <a:ext cx="9983995" cy="7782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Тетяна </a:t>
            </a:r>
            <a:r>
              <a:rPr lang="uk-UA" sz="4000" b="1" dirty="0" err="1" smtClean="0">
                <a:solidFill>
                  <a:schemeClr val="bg1"/>
                </a:solidFill>
              </a:rPr>
              <a:t>Майданович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3914" y="1391354"/>
            <a:ext cx="4752819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Примовка до казки.</a:t>
            </a:r>
          </a:p>
          <a:p>
            <a:r>
              <a:rPr lang="uk-UA" sz="2800" b="1" dirty="0" smtClean="0">
                <a:solidFill>
                  <a:schemeClr val="bg1"/>
                </a:solidFill>
              </a:rPr>
              <a:t>В </a:t>
            </a:r>
            <a:r>
              <a:rPr lang="uk-UA" sz="2800" b="1" dirty="0">
                <a:solidFill>
                  <a:schemeClr val="bg1"/>
                </a:solidFill>
              </a:rPr>
              <a:t>кожній казці є урок,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мов у квіточці медок.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І дівчатка, і хлоп'ята,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як веселі </a:t>
            </a:r>
            <a:r>
              <a:rPr lang="uk-UA" sz="2800" b="1" dirty="0" err="1">
                <a:solidFill>
                  <a:schemeClr val="bg1"/>
                </a:solidFill>
              </a:rPr>
              <a:t>бджоленята</a:t>
            </a:r>
            <a:r>
              <a:rPr lang="uk-UA" sz="2800" b="1" dirty="0">
                <a:solidFill>
                  <a:schemeClr val="bg1"/>
                </a:solidFill>
              </a:rPr>
              <a:t>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погадаймо – політаймо, 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в казці меду пошукаймо.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1807" y="4587744"/>
            <a:ext cx="6309845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Який жанр цього твору: казка, вірш чи оповідання?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До чого закликає автор вірша?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Які пестливі слова вона використала?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Розглянь картину Марії </a:t>
            </a:r>
            <a:r>
              <a:rPr lang="uk-UA" sz="2000" b="1" dirty="0" err="1" smtClean="0">
                <a:solidFill>
                  <a:schemeClr val="accent2">
                    <a:lumMod val="75000"/>
                  </a:schemeClr>
                </a:solidFill>
              </a:rPr>
              <a:t>Примаченко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Розкажи, що ти на ній бачиш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8" name="Picture 4" descr="Марія Примаченко - 119 творів - живопи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624" y="1399261"/>
            <a:ext cx="2651332" cy="363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37158" y="5094754"/>
            <a:ext cx="341066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Дарую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українську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паляницю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всім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людям на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землі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8422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099" y="616945"/>
            <a:ext cx="10061919" cy="7932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Українська народна казка </a:t>
            </a:r>
            <a:r>
              <a:rPr lang="uk-UA" sz="4000" b="1" dirty="0">
                <a:solidFill>
                  <a:schemeClr val="bg1"/>
                </a:solidFill>
              </a:rPr>
              <a:t>«Вовк та собака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b="33191"/>
          <a:stretch/>
        </p:blipFill>
        <p:spPr>
          <a:xfrm>
            <a:off x="3547431" y="1537878"/>
            <a:ext cx="7755876" cy="348617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5122" name="Picture 2" descr="ÐÐ°ÑÑÐ¸Ð½ÐºÐ¸ Ð¿Ð¾ Ð·Ð°Ð¿ÑÐ¾ÑÑ ÐºÐ»Ð¸Ð¿Ð°ÑÑ Ð¶Ð¸Ð» Ð±ÑÐ» Ð¿ÐµÑ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1" r="14876"/>
          <a:stretch/>
        </p:blipFill>
        <p:spPr bwMode="auto">
          <a:xfrm>
            <a:off x="796499" y="1530987"/>
            <a:ext cx="2574662" cy="3493064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47432" y="5076143"/>
            <a:ext cx="794316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</a:rPr>
              <a:t> Між ким відбувся діалог?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</a:rPr>
              <a:t> Назви головних героїв казки</a:t>
            </a:r>
            <a:r>
              <a:rPr lang="uk-UA" sz="2400" b="1" dirty="0" smtClean="0">
                <a:solidFill>
                  <a:srgbClr val="FFFF00"/>
                </a:solidFill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</a:rPr>
              <a:t>Як ти гадаєш, </a:t>
            </a:r>
            <a:r>
              <a:rPr lang="uk-UA" sz="2400" b="1" dirty="0" smtClean="0">
                <a:solidFill>
                  <a:srgbClr val="FFFF00"/>
                </a:solidFill>
              </a:rPr>
              <a:t>погодиться вовк на пропозицію собаки?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60973"/>
            <a:ext cx="1054100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1029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061" y="3035091"/>
            <a:ext cx="7988562" cy="11433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66126"/>
          <a:stretch/>
        </p:blipFill>
        <p:spPr>
          <a:xfrm>
            <a:off x="3352045" y="1327021"/>
            <a:ext cx="7999578" cy="1773131"/>
          </a:xfrm>
          <a:prstGeom prst="rect">
            <a:avLst/>
          </a:prstGeom>
        </p:spPr>
      </p:pic>
      <p:pic>
        <p:nvPicPr>
          <p:cNvPr id="6146" name="Picture 2" descr="ÐÐ°ÑÑÐ¸Ð½ÐºÐ¸ Ð¿Ð¾ Ð·Ð°Ð¿ÑÐ¾ÑÑ ÐºÐ»Ð¸Ð¿Ð°ÑÑ Ð¶Ð¸Ð» Ð±ÑÐ» Ð¿ÐµÑ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5" r="21672" b="6859"/>
          <a:stretch/>
        </p:blipFill>
        <p:spPr bwMode="auto">
          <a:xfrm>
            <a:off x="904934" y="1343948"/>
            <a:ext cx="2403705" cy="338228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54100" y="462709"/>
            <a:ext cx="10061919" cy="7932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Українська народна казка </a:t>
            </a:r>
            <a:r>
              <a:rPr lang="uk-UA" sz="4000" b="1" dirty="0">
                <a:solidFill>
                  <a:schemeClr val="bg1"/>
                </a:solidFill>
              </a:rPr>
              <a:t>«Вовк та собака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045" y="4255651"/>
            <a:ext cx="508136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Вибери відповіді на запитання. Поясни свій вибір або придумай свій варіант відповіді.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43581" y="4255651"/>
            <a:ext cx="283684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Чому вовк відмовився йти до хазяїна?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12644" y="4963537"/>
            <a:ext cx="4238979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А) Не хотів носити важкого ланцюга.</a:t>
            </a:r>
          </a:p>
          <a:p>
            <a:r>
              <a:rPr lang="uk-UA" sz="2000" b="1" dirty="0">
                <a:solidFill>
                  <a:schemeClr val="bg1"/>
                </a:solidFill>
              </a:rPr>
              <a:t>Б) Міг прогодуватися сам.</a:t>
            </a:r>
          </a:p>
          <a:p>
            <a:r>
              <a:rPr lang="uk-UA" sz="2000" b="1" dirty="0">
                <a:solidFill>
                  <a:schemeClr val="bg1"/>
                </a:solidFill>
              </a:rPr>
              <a:t>В) Свобода йому дорожча за їжу.</a:t>
            </a: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60973"/>
            <a:ext cx="1054100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4934" y="5060937"/>
            <a:ext cx="465858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Поміркуй, чому цей твір – казка?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Чого ця казка навчає?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6228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1" y="604697"/>
            <a:ext cx="10094970" cy="7724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600" b="1" dirty="0" smtClean="0">
                <a:solidFill>
                  <a:schemeClr val="bg1"/>
                </a:solidFill>
              </a:rPr>
              <a:t>прислів’я. Як ти його розумієш?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00856" y="1548213"/>
            <a:ext cx="7748215" cy="52322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Вовка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як не годуй, а він все в ліс дивиться.</a:t>
            </a:r>
          </a:p>
        </p:txBody>
      </p:sp>
      <p:pic>
        <p:nvPicPr>
          <p:cNvPr id="717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4100" y="1548214"/>
            <a:ext cx="2121210" cy="351346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60973"/>
            <a:ext cx="1054100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3126" y="2165956"/>
            <a:ext cx="7623673" cy="1938992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Вовк – дика волелюбна тварина, звикла до свободи. Він самостійно вирішує свої проблеми: знайти їжу, облаштувати лігво, ховатися від небезпеки, вигодовувати й виховувати  дитинчат. Тому цей звір не зможе жити в неволі, де треба бути слухняним домашнім собакою за піклування  людини. </a:t>
            </a:r>
          </a:p>
          <a:p>
            <a:pPr algn="ctr"/>
            <a:r>
              <a:rPr lang="uk-UA" sz="2000" b="1" dirty="0" smtClean="0">
                <a:solidFill>
                  <a:srgbClr val="FFFF00"/>
                </a:solidFill>
              </a:rPr>
              <a:t>Це в прямому значенні.</a:t>
            </a:r>
            <a:endParaRPr lang="uk-UA" sz="20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3126" y="4141255"/>
            <a:ext cx="7748215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А </a:t>
            </a:r>
            <a:r>
              <a:rPr lang="uk-UA" sz="2000" b="1" dirty="0" smtClean="0">
                <a:solidFill>
                  <a:srgbClr val="FFFF00"/>
                </a:solidFill>
              </a:rPr>
              <a:t>в переносному значенні </a:t>
            </a:r>
            <a:r>
              <a:rPr lang="uk-UA" sz="2000" b="1" dirty="0" smtClean="0">
                <a:solidFill>
                  <a:schemeClr val="bg1"/>
                </a:solidFill>
              </a:rPr>
              <a:t>це прислів’я про</a:t>
            </a:r>
            <a:r>
              <a:rPr lang="uk-UA" sz="20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 smtClean="0"/>
              <a:t>людей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ніколи</a:t>
            </a:r>
            <a:r>
              <a:rPr lang="ru-RU" sz="2000" b="1" dirty="0"/>
              <a:t> не </a:t>
            </a:r>
            <a:r>
              <a:rPr lang="ru-RU" sz="2000" b="1" dirty="0" err="1"/>
              <a:t>цінують</a:t>
            </a:r>
            <a:r>
              <a:rPr lang="ru-RU" sz="2000" b="1" dirty="0"/>
              <a:t> </a:t>
            </a:r>
            <a:r>
              <a:rPr lang="ru-RU" sz="2000" b="1" dirty="0" err="1"/>
              <a:t>людську</a:t>
            </a:r>
            <a:r>
              <a:rPr lang="ru-RU" sz="2000" b="1" dirty="0"/>
              <a:t> доброту і </a:t>
            </a:r>
            <a:r>
              <a:rPr lang="ru-RU" sz="2000" b="1" dirty="0" err="1" smtClean="0"/>
              <a:t>турботу</a:t>
            </a:r>
            <a:r>
              <a:rPr lang="ru-RU" sz="2000" b="1" dirty="0" smtClean="0"/>
              <a:t>. Вони не </a:t>
            </a:r>
            <a:r>
              <a:rPr lang="ru-RU" sz="2000" b="1" dirty="0" err="1"/>
              <a:t>можуть</a:t>
            </a:r>
            <a:r>
              <a:rPr lang="ru-RU" sz="2000" b="1" dirty="0"/>
              <a:t> бути </a:t>
            </a:r>
            <a:r>
              <a:rPr lang="ru-RU" sz="2000" b="1" dirty="0" err="1"/>
              <a:t>вдячними</a:t>
            </a:r>
            <a:r>
              <a:rPr lang="ru-RU" sz="2000" b="1" dirty="0"/>
              <a:t>, </a:t>
            </a:r>
            <a:r>
              <a:rPr lang="ru-RU" sz="2000" b="1" dirty="0" err="1"/>
              <a:t>використовують</a:t>
            </a:r>
            <a:r>
              <a:rPr lang="ru-RU" sz="2000" b="1" dirty="0"/>
              <a:t> людей для </a:t>
            </a:r>
            <a:r>
              <a:rPr lang="ru-RU" sz="2000" b="1" dirty="0" err="1"/>
              <a:t>своїх</a:t>
            </a:r>
            <a:r>
              <a:rPr lang="ru-RU" sz="2000" b="1" dirty="0"/>
              <a:t> </a:t>
            </a:r>
            <a:r>
              <a:rPr lang="ru-RU" sz="2000" b="1" dirty="0" err="1"/>
              <a:t>цілей</a:t>
            </a:r>
            <a:r>
              <a:rPr lang="ru-RU" sz="2000" b="1" dirty="0"/>
              <a:t> і </a:t>
            </a:r>
            <a:r>
              <a:rPr lang="ru-RU" sz="2000" b="1" dirty="0" err="1"/>
              <a:t>отримавши</a:t>
            </a:r>
            <a:r>
              <a:rPr lang="ru-RU" sz="2000" b="1" dirty="0"/>
              <a:t> </a:t>
            </a:r>
            <a:r>
              <a:rPr lang="ru-RU" sz="2000" b="1" dirty="0" smtClean="0"/>
              <a:t>все,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хотіли</a:t>
            </a:r>
            <a:r>
              <a:rPr lang="ru-RU" sz="2000" b="1" dirty="0"/>
              <a:t> просто </a:t>
            </a:r>
            <a:r>
              <a:rPr lang="ru-RU" sz="2000" b="1" dirty="0" err="1" smtClean="0"/>
              <a:t>зникають</a:t>
            </a:r>
            <a:r>
              <a:rPr lang="ru-RU" sz="2000" b="1" dirty="0" smtClean="0"/>
              <a:t>.</a:t>
            </a:r>
            <a:endParaRPr lang="uk-UA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03897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7618" y="373341"/>
            <a:ext cx="9992299" cy="8825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Перегляд мультфільму за мотивами української народної казки </a:t>
            </a:r>
            <a:r>
              <a:rPr lang="uk-UA" sz="2800" b="1" dirty="0" smtClean="0">
                <a:solidFill>
                  <a:schemeClr val="bg1"/>
                </a:solidFill>
              </a:rPr>
              <a:t>«</a:t>
            </a:r>
            <a:r>
              <a:rPr lang="uk-UA" sz="2800" b="1" dirty="0">
                <a:solidFill>
                  <a:schemeClr val="bg1"/>
                </a:solidFill>
              </a:rPr>
              <a:t>Жив був пес».</a:t>
            </a:r>
          </a:p>
        </p:txBody>
      </p:sp>
      <p:pic>
        <p:nvPicPr>
          <p:cNvPr id="2" name="Жил был пёс (на украинском языке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5565" y="1357250"/>
            <a:ext cx="8836404" cy="4970477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9171653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2872" y="494529"/>
            <a:ext cx="9782979" cy="7173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Пояснення домашнього </a:t>
            </a:r>
            <a:r>
              <a:rPr lang="uk-UA" sz="4000" b="1" dirty="0" smtClean="0">
                <a:solidFill>
                  <a:schemeClr val="bg1"/>
                </a:solidFill>
              </a:rPr>
              <a:t>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08463" y="1573185"/>
            <a:ext cx="4352140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</a:rPr>
              <a:t>Прочитай казку</a:t>
            </a:r>
            <a:endParaRPr lang="uk-UA" sz="3600" b="1" dirty="0">
              <a:solidFill>
                <a:srgbClr val="FFFF00"/>
              </a:solidFill>
            </a:endParaRPr>
          </a:p>
          <a:p>
            <a:pPr algn="ctr"/>
            <a:r>
              <a:rPr lang="uk-UA" sz="3600" b="1" dirty="0">
                <a:solidFill>
                  <a:srgbClr val="FFFF00"/>
                </a:solidFill>
              </a:rPr>
              <a:t>за ролями з кимось із рідних. 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pPr algn="ctr"/>
            <a:r>
              <a:rPr lang="uk-UA" sz="3600" b="1" dirty="0" smtClean="0">
                <a:solidFill>
                  <a:srgbClr val="FFFF00"/>
                </a:solidFill>
              </a:rPr>
              <a:t>Визнач </a:t>
            </a:r>
            <a:r>
              <a:rPr lang="uk-UA" sz="3600" b="1" dirty="0">
                <a:solidFill>
                  <a:srgbClr val="FFFF00"/>
                </a:solidFill>
              </a:rPr>
              <a:t>головну думку казки.</a:t>
            </a:r>
          </a:p>
        </p:txBody>
      </p:sp>
      <p:pic>
        <p:nvPicPr>
          <p:cNvPr id="8198" name="Picture 6" descr="ÐÐ°ÑÑÐ¸Ð½ÐºÐ¸ Ð¿Ð¾ Ð·Ð°Ð¿ÑÐ¾ÑÑ ÐºÐ»Ð¸Ð¿Ð°ÑÑ Ð´ÐµÑÐ¸ ÑÐ¸ÑÐ°ÑÑ ÐºÐ½Ð¸Ð³Ñ Ñ ÑÐ¾Ð´Ð¸ÑÐµÐ»ÑÐ¼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676" y="1559256"/>
            <a:ext cx="4499922" cy="368993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72398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35654" y="494529"/>
            <a:ext cx="8732066" cy="7573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60922" y="1309061"/>
            <a:ext cx="8048226" cy="514958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Оціни свою роботу на </a:t>
            </a:r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одним із висловів звіряток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D:\Картинки до тестів\детские  картинки\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5718"/>
          <a:stretch/>
        </p:blipFill>
        <p:spPr bwMode="auto">
          <a:xfrm>
            <a:off x="4707738" y="1997309"/>
            <a:ext cx="1695246" cy="214353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детские  картинки\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r="12096"/>
          <a:stretch/>
        </p:blipFill>
        <p:spPr bwMode="auto">
          <a:xfrm>
            <a:off x="2800961" y="1997309"/>
            <a:ext cx="1764000" cy="21235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8621486" y="4276910"/>
            <a:ext cx="2798880" cy="8176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 готовий/а до наступного уроку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44960" y="4263308"/>
            <a:ext cx="1905000" cy="83120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Мені </a:t>
            </a:r>
            <a:r>
              <a:rPr lang="uk-UA" sz="2400" b="1" dirty="0" err="1" smtClean="0"/>
              <a:t>допомогали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44287" y="4247768"/>
            <a:ext cx="1944766" cy="84674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Цікава інформація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90786" y="4263308"/>
            <a:ext cx="1974175" cy="83120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З усім впорав/</a:t>
            </a:r>
            <a:r>
              <a:rPr lang="uk-UA" sz="2400" b="1" dirty="0" err="1" smtClean="0"/>
              <a:t>лася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07738" y="4280788"/>
            <a:ext cx="1695246" cy="81372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Це було просто</a:t>
            </a:r>
            <a:endParaRPr lang="ru-RU" sz="2400" b="1" dirty="0"/>
          </a:p>
        </p:txBody>
      </p:sp>
      <p:pic>
        <p:nvPicPr>
          <p:cNvPr id="1028" name="Picture 4" descr="D:\Картинки до тестів\детские  картинки\4 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" r="7976"/>
          <a:stretch/>
        </p:blipFill>
        <p:spPr bwMode="auto">
          <a:xfrm>
            <a:off x="638561" y="1987336"/>
            <a:ext cx="1952225" cy="214353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детские  картинки\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0" r="135"/>
          <a:stretch/>
        </p:blipFill>
        <p:spPr bwMode="auto">
          <a:xfrm>
            <a:off x="6544960" y="2004346"/>
            <a:ext cx="1642289" cy="215056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детские  картинки\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421" y="2004346"/>
            <a:ext cx="2997945" cy="214353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00258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1290E62-01D9-466A-A92C-331DE9145E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5" b="29263"/>
          <a:stretch/>
        </p:blipFill>
        <p:spPr>
          <a:xfrm>
            <a:off x="1916934" y="1384116"/>
            <a:ext cx="8295701" cy="459198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152223" y="571647"/>
            <a:ext cx="9963796" cy="6746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xmlns="" id="{71891ECB-C37E-4FC8-A2F4-E8DB089E46AF}"/>
              </a:ext>
            </a:extLst>
          </p:cNvPr>
          <p:cNvSpPr/>
          <p:nvPr/>
        </p:nvSpPr>
        <p:spPr>
          <a:xfrm>
            <a:off x="3877939" y="3376379"/>
            <a:ext cx="4792336" cy="20090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Всі сідайте тихо, діти,</a:t>
            </a:r>
          </a:p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Домовляймось не шуміти,</a:t>
            </a:r>
          </a:p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На уроці не дрімати,</a:t>
            </a:r>
          </a:p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А старанно працювати.</a:t>
            </a:r>
          </a:p>
        </p:txBody>
      </p:sp>
    </p:spTree>
    <p:extLst>
      <p:ext uri="{BB962C8B-B14F-4D97-AF65-F5344CB8AC3E}">
        <p14:creationId xmlns:p14="http://schemas.microsoft.com/office/powerpoint/2010/main" val="124114426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35586" y="494529"/>
            <a:ext cx="9905464" cy="7573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Емоційне налаштування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96886" y="1320077"/>
            <a:ext cx="7249886" cy="900609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Поміркуй,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чому твоя сила. 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Погладь себе і промов уголос свою силу  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D:\Картинки до тестів\детские  картинки\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5718"/>
          <a:stretch/>
        </p:blipFill>
        <p:spPr bwMode="auto">
          <a:xfrm>
            <a:off x="4707738" y="2378319"/>
            <a:ext cx="1695246" cy="214353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детские  картинки\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r="12096"/>
          <a:stretch/>
        </p:blipFill>
        <p:spPr bwMode="auto">
          <a:xfrm>
            <a:off x="2800961" y="2378319"/>
            <a:ext cx="1764000" cy="212358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8901738" y="4657920"/>
            <a:ext cx="2039312" cy="52720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 розумний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44960" y="4644318"/>
            <a:ext cx="1905000" cy="5330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 красивий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96593" y="4661798"/>
            <a:ext cx="1792459" cy="5854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 добрий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705648" y="4644318"/>
            <a:ext cx="1859313" cy="56995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 веселий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07738" y="4661798"/>
            <a:ext cx="1695246" cy="56329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 сильний</a:t>
            </a:r>
            <a:endParaRPr lang="ru-RU" sz="2400" b="1" dirty="0"/>
          </a:p>
        </p:txBody>
      </p:sp>
      <p:pic>
        <p:nvPicPr>
          <p:cNvPr id="1028" name="Picture 4" descr="D:\Картинки до тестів\детские  картинки\4 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" r="7976"/>
          <a:stretch/>
        </p:blipFill>
        <p:spPr bwMode="auto">
          <a:xfrm>
            <a:off x="638561" y="2401366"/>
            <a:ext cx="1952225" cy="214353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детские  картинки\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0" r="135"/>
          <a:stretch/>
        </p:blipFill>
        <p:spPr bwMode="auto">
          <a:xfrm>
            <a:off x="6544960" y="2385356"/>
            <a:ext cx="1642289" cy="215056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детские  картинки\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961" y="2385356"/>
            <a:ext cx="2970406" cy="214353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17225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58467" y="604697"/>
            <a:ext cx="10135519" cy="7834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народну </a:t>
            </a:r>
            <a:r>
              <a:rPr lang="uk-UA" sz="4000" b="1" dirty="0" smtClean="0">
                <a:solidFill>
                  <a:schemeClr val="bg1"/>
                </a:solidFill>
              </a:rPr>
              <a:t>скоромовку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8950" y="4226377"/>
            <a:ext cx="571862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Читаючи, звертай увагу на </a:t>
            </a:r>
            <a:r>
              <a:rPr lang="uk-UA" sz="2400" b="1" dirty="0">
                <a:solidFill>
                  <a:srgbClr val="FFFF00"/>
                </a:solidFill>
              </a:rPr>
              <a:t>наголоси</a:t>
            </a:r>
            <a:r>
              <a:rPr lang="uk-UA" sz="2400" b="1" dirty="0">
                <a:solidFill>
                  <a:schemeClr val="bg1"/>
                </a:solidFill>
              </a:rPr>
              <a:t>. Неправильний наголос </a:t>
            </a:r>
            <a:r>
              <a:rPr lang="uk-UA" sz="2400" b="1" dirty="0">
                <a:solidFill>
                  <a:srgbClr val="FFFF00"/>
                </a:solidFill>
              </a:rPr>
              <a:t>може</a:t>
            </a:r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uk-UA" sz="2400" b="1" dirty="0">
                <a:solidFill>
                  <a:srgbClr val="FFFF00"/>
                </a:solidFill>
              </a:rPr>
              <a:t>змінити значення слова</a:t>
            </a:r>
            <a:r>
              <a:rPr lang="uk-UA" sz="2400" b="1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330" y="1583389"/>
            <a:ext cx="3580484" cy="298970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60973"/>
            <a:ext cx="1054100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8950" y="1583389"/>
            <a:ext cx="3547432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Хитру сороку,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спіймати морока*,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а на</a:t>
            </a:r>
            <a:r>
              <a:rPr lang="uk-UA" sz="2800" b="1" dirty="0">
                <a:solidFill>
                  <a:srgbClr val="FFFF00"/>
                </a:solidFill>
              </a:rPr>
              <a:t> сорок </a:t>
            </a:r>
            <a:r>
              <a:rPr lang="uk-UA" sz="2800" b="1" dirty="0" err="1">
                <a:solidFill>
                  <a:srgbClr val="FFFF00"/>
                </a:solidFill>
              </a:rPr>
              <a:t>сорок</a:t>
            </a:r>
            <a:r>
              <a:rPr lang="uk-UA" sz="2800" b="1" dirty="0">
                <a:solidFill>
                  <a:srgbClr val="FFFF00"/>
                </a:solidFill>
              </a:rPr>
              <a:t> –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сорок морок. </a:t>
            </a:r>
          </a:p>
        </p:txBody>
      </p:sp>
      <p:sp>
        <p:nvSpPr>
          <p:cNvPr id="7" name="Равнобедренный треугольник 6"/>
          <p:cNvSpPr/>
          <p:nvPr/>
        </p:nvSpPr>
        <p:spPr>
          <a:xfrm rot="12200246">
            <a:off x="5851134" y="2409067"/>
            <a:ext cx="75775" cy="16452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12200246">
            <a:off x="7239257" y="2409066"/>
            <a:ext cx="75775" cy="16452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185533" y="1583389"/>
            <a:ext cx="2908453" cy="120032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*Морока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– клопіт, складна справа, турбота.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60115" y="3541290"/>
            <a:ext cx="4055075" cy="5569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Чим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цікаві виділені слова?</a:t>
            </a:r>
          </a:p>
        </p:txBody>
      </p:sp>
    </p:spTree>
    <p:extLst>
      <p:ext uri="{BB962C8B-B14F-4D97-AF65-F5344CB8AC3E}">
        <p14:creationId xmlns:p14="http://schemas.microsoft.com/office/powerpoint/2010/main" val="341305128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7644" y="593681"/>
            <a:ext cx="9423969" cy="7283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Упізнай слово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5A6AD52-2561-4F42-A74D-7254073F66F7}"/>
              </a:ext>
            </a:extLst>
          </p:cNvPr>
          <p:cNvSpPr txBox="1"/>
          <p:nvPr/>
        </p:nvSpPr>
        <p:spPr>
          <a:xfrm>
            <a:off x="1807726" y="1819340"/>
            <a:ext cx="3492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>
                <a:solidFill>
                  <a:srgbClr val="FF0000"/>
                </a:solidFill>
              </a:rPr>
              <a:t>КАЗКА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7B1BC2-82DA-4B08-86B1-3250639AC9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48" y="1210147"/>
            <a:ext cx="3855904" cy="2486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5A6AD52-2561-4F42-A74D-7254073F66F7}"/>
              </a:ext>
            </a:extLst>
          </p:cNvPr>
          <p:cNvSpPr txBox="1"/>
          <p:nvPr/>
        </p:nvSpPr>
        <p:spPr>
          <a:xfrm>
            <a:off x="7115656" y="1853239"/>
            <a:ext cx="3616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>
                <a:solidFill>
                  <a:srgbClr val="FF0000"/>
                </a:solidFill>
              </a:rPr>
              <a:t>НАРОД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47B1BC2-82DA-4B08-86B1-3250639AC9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09" y="1210147"/>
            <a:ext cx="3855904" cy="24865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A6AD52-2561-4F42-A74D-7254073F66F7}"/>
              </a:ext>
            </a:extLst>
          </p:cNvPr>
          <p:cNvSpPr txBox="1"/>
          <p:nvPr/>
        </p:nvSpPr>
        <p:spPr>
          <a:xfrm>
            <a:off x="4020097" y="4014628"/>
            <a:ext cx="4239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 smtClean="0">
                <a:solidFill>
                  <a:srgbClr val="FF0000"/>
                </a:solidFill>
              </a:rPr>
              <a:t>УРОК</a:t>
            </a:r>
            <a:endParaRPr lang="uk-UA" sz="7200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47B1BC2-82DA-4B08-86B1-3250639AC9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30" y="3173233"/>
            <a:ext cx="3855904" cy="248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3241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41723" y="582906"/>
            <a:ext cx="9861630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754140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04646" y="1754140"/>
            <a:ext cx="6564762" cy="43926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уроці читання </a:t>
            </a:r>
            <a:r>
              <a:rPr lang="uk-UA" sz="2800" b="1" dirty="0" smtClean="0">
                <a:solidFill>
                  <a:schemeClr val="bg1"/>
                </a:solidFill>
              </a:rPr>
              <a:t>ми ознайомимося з </a:t>
            </a:r>
            <a:r>
              <a:rPr lang="uk-UA" sz="2800" b="1" dirty="0" smtClean="0"/>
              <a:t>новим розділом підручника </a:t>
            </a:r>
            <a:r>
              <a:rPr lang="uk-UA" sz="2800" b="1" i="1" dirty="0" smtClean="0"/>
              <a:t>«</a:t>
            </a:r>
            <a:r>
              <a:rPr lang="uk-UA" sz="2800" b="1" dirty="0">
                <a:solidFill>
                  <a:schemeClr val="bg1"/>
                </a:solidFill>
              </a:rPr>
              <a:t>В кожній казці є урок, мов у квіточці </a:t>
            </a:r>
            <a:r>
              <a:rPr lang="uk-UA" sz="2800" b="1" dirty="0" smtClean="0">
                <a:solidFill>
                  <a:schemeClr val="bg1"/>
                </a:solidFill>
              </a:rPr>
              <a:t>медок</a:t>
            </a:r>
            <a:r>
              <a:rPr lang="uk-UA" sz="2800" b="1" i="1" dirty="0" smtClean="0"/>
              <a:t>». </a:t>
            </a:r>
            <a:r>
              <a:rPr lang="uk-UA" sz="2800" b="1" dirty="0" smtClean="0"/>
              <a:t>Вчитимемось працювати з книжкою. </a:t>
            </a:r>
          </a:p>
          <a:p>
            <a:pPr algn="ctr"/>
            <a:r>
              <a:rPr lang="uk-UA" sz="2800" b="1" dirty="0" smtClean="0"/>
              <a:t>Дізнаємось, що таке народні казки </a:t>
            </a:r>
            <a:r>
              <a:rPr lang="uk-UA" sz="2800" b="1" dirty="0" smtClean="0"/>
              <a:t>і </a:t>
            </a:r>
            <a:r>
              <a:rPr lang="uk-UA" sz="2800" b="1" dirty="0" smtClean="0"/>
              <a:t>які з них найдавніші.</a:t>
            </a:r>
          </a:p>
          <a:p>
            <a:pPr algn="ctr"/>
            <a:r>
              <a:rPr lang="uk-UA" sz="2800" b="1" dirty="0" smtClean="0"/>
              <a:t>Читатимемо українську народну казку «Вовк та собака»</a:t>
            </a:r>
          </a:p>
        </p:txBody>
      </p:sp>
    </p:spTree>
    <p:extLst>
      <p:ext uri="{BB962C8B-B14F-4D97-AF65-F5344CB8AC3E}">
        <p14:creationId xmlns:p14="http://schemas.microsoft.com/office/powerpoint/2010/main" val="385163662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6265" y="593680"/>
            <a:ext cx="10157552" cy="8627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Народні </a:t>
            </a:r>
            <a:r>
              <a:rPr lang="uk-UA" sz="4000" b="1" dirty="0" smtClean="0">
                <a:solidFill>
                  <a:schemeClr val="bg1"/>
                </a:solidFill>
              </a:rPr>
              <a:t>казки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6264" y="1592376"/>
            <a:ext cx="6015211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     </a:t>
            </a:r>
            <a:r>
              <a:rPr lang="uk-UA" sz="2400" b="1" dirty="0">
                <a:solidFill>
                  <a:srgbClr val="FFFF00"/>
                </a:solidFill>
              </a:rPr>
              <a:t>Народні казки </a:t>
            </a:r>
            <a:r>
              <a:rPr lang="uk-UA" sz="2400" b="1" dirty="0">
                <a:solidFill>
                  <a:schemeClr val="bg1"/>
                </a:solidFill>
              </a:rPr>
              <a:t>відомі з давніх-давен. Їх складали й передавали </a:t>
            </a:r>
            <a:r>
              <a:rPr lang="uk-UA" sz="2400" b="1" dirty="0">
                <a:solidFill>
                  <a:srgbClr val="FFFF00"/>
                </a:solidFill>
              </a:rPr>
              <a:t>«з вуст в уста» </a:t>
            </a:r>
            <a:r>
              <a:rPr lang="uk-UA" sz="2400" b="1" dirty="0">
                <a:solidFill>
                  <a:schemeClr val="bg1"/>
                </a:solidFill>
              </a:rPr>
              <a:t>наші предки, тому в народних казках немає автора. Це спільне надбання народу</a:t>
            </a:r>
            <a:r>
              <a:rPr lang="uk-UA" sz="2400" b="1" dirty="0" smtClean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ÐÐ°ÑÑÐ¸Ð½ÐºÐ¸ Ð¿Ð¾ Ð·Ð°Ð¿ÑÐ¾ÑÑ ÐºÐ»Ð¸Ð¿Ð°ÑÑ ÑÐºÑÐ°Ð¸Ð½ÑÐºÐ¸Ð¹ Ð¾ÑÐ½Ð°Ð¼ÐµÐ½Ñ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03"/>
          <a:stretch/>
        </p:blipFill>
        <p:spPr bwMode="auto">
          <a:xfrm rot="16200000">
            <a:off x="2774489" y="3747436"/>
            <a:ext cx="1248428" cy="412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41475" y="1627660"/>
            <a:ext cx="452793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      Тому й говорить прислів'я – </a:t>
            </a:r>
            <a:r>
              <a:rPr lang="uk-UA" sz="2400" b="1" dirty="0">
                <a:solidFill>
                  <a:srgbClr val="FFFF00"/>
                </a:solidFill>
              </a:rPr>
              <a:t>«Казки маленькі, а розуму в них багато».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6265" y="3170237"/>
            <a:ext cx="4968607" cy="1938992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Найдавніші </a:t>
            </a:r>
            <a:r>
              <a:rPr lang="uk-UA" sz="2400" b="1" dirty="0">
                <a:solidFill>
                  <a:schemeClr val="bg1"/>
                </a:solidFill>
              </a:rPr>
              <a:t>– </a:t>
            </a:r>
            <a:r>
              <a:rPr lang="uk-UA" sz="2400" b="1" dirty="0">
                <a:solidFill>
                  <a:srgbClr val="FFFF00"/>
                </a:solidFill>
              </a:rPr>
              <a:t>казки про тварин</a:t>
            </a:r>
            <a:r>
              <a:rPr lang="uk-UA" sz="2400" b="1" dirty="0">
                <a:solidFill>
                  <a:schemeClr val="bg1"/>
                </a:solidFill>
              </a:rPr>
              <a:t>. За словами та вчинками їхніх героїв можна розпізнати людські якості, а також зрозуміти, як потрібно поводитися в житті. </a:t>
            </a:r>
          </a:p>
        </p:txBody>
      </p:sp>
      <p:pic>
        <p:nvPicPr>
          <p:cNvPr id="2" name="Picture 2" descr="Короткі казки про тварин для дітей онлайн українською 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872" y="3170237"/>
            <a:ext cx="2765234" cy="276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644568" y="3201988"/>
            <a:ext cx="2724839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 </a:t>
            </a:r>
            <a:r>
              <a:rPr lang="uk-UA" sz="2400" b="1" dirty="0" smtClean="0">
                <a:solidFill>
                  <a:schemeClr val="bg1"/>
                </a:solidFill>
              </a:rPr>
              <a:t>цьому розділі </a:t>
            </a:r>
            <a:r>
              <a:rPr lang="uk-UA" sz="2400" b="1" dirty="0">
                <a:solidFill>
                  <a:schemeClr val="bg1"/>
                </a:solidFill>
              </a:rPr>
              <a:t>ти прочитаєш </a:t>
            </a:r>
            <a:r>
              <a:rPr lang="uk-UA" sz="2400" b="1" dirty="0">
                <a:solidFill>
                  <a:srgbClr val="FFFF00"/>
                </a:solidFill>
              </a:rPr>
              <a:t>українські народні казки </a:t>
            </a:r>
            <a:r>
              <a:rPr lang="uk-UA" sz="2400" b="1" dirty="0">
                <a:solidFill>
                  <a:schemeClr val="bg1"/>
                </a:solidFill>
              </a:rPr>
              <a:t>та </a:t>
            </a:r>
            <a:r>
              <a:rPr lang="uk-UA" sz="2400" b="1" dirty="0">
                <a:solidFill>
                  <a:srgbClr val="FFFF00"/>
                </a:solidFill>
              </a:rPr>
              <a:t>казки</a:t>
            </a:r>
            <a:r>
              <a:rPr lang="uk-UA" sz="2400" b="1" dirty="0">
                <a:solidFill>
                  <a:schemeClr val="bg1"/>
                </a:solidFill>
              </a:rPr>
              <a:t> інших </a:t>
            </a:r>
            <a:r>
              <a:rPr lang="uk-UA" sz="2400" b="1" dirty="0">
                <a:solidFill>
                  <a:srgbClr val="FFFF00"/>
                </a:solidFill>
              </a:rPr>
              <a:t>народів Європи</a:t>
            </a:r>
            <a:r>
              <a:rPr lang="uk-UA" sz="2400" b="1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095511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33" y="1531168"/>
            <a:ext cx="4567213" cy="407109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31059" y="604698"/>
            <a:ext cx="10217698" cy="6622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Будь вдумливим читачем!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0525" y="1548182"/>
            <a:ext cx="5348242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chemeClr val="bg1"/>
                </a:solidFill>
              </a:rPr>
              <a:t>Визначай </a:t>
            </a:r>
            <a:r>
              <a:rPr lang="uk-UA" sz="2800" b="1" dirty="0">
                <a:solidFill>
                  <a:schemeClr val="bg1"/>
                </a:solidFill>
              </a:rPr>
              <a:t>тему і дійових осіб твору.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bg1"/>
                </a:solidFill>
              </a:rPr>
              <a:t>Знаходь причину і наслідки подій.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bg1"/>
                </a:solidFill>
              </a:rPr>
              <a:t>Які ознаки казковості є в кожному творі?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bg1"/>
                </a:solidFill>
              </a:rPr>
              <a:t>Що в казках схвалюється, а що – засуджується?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18555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54" y="935819"/>
            <a:ext cx="3012599" cy="3012601"/>
          </a:xfrm>
          <a:prstGeom prst="rect">
            <a:avLst/>
          </a:prstGeom>
          <a:noFill/>
          <a:extLst/>
        </p:spPr>
      </p:pic>
      <p:sp>
        <p:nvSpPr>
          <p:cNvPr id="14" name="TextBox 13"/>
          <p:cNvSpPr txBox="1"/>
          <p:nvPr/>
        </p:nvSpPr>
        <p:spPr>
          <a:xfrm>
            <a:off x="4186695" y="1368699"/>
            <a:ext cx="7258554" cy="120032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Знайди у змісті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с.141) цей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розділ «В кожній казці є урок, мов у квіточці медок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». Прочитай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назви казок.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яких вони країн?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587" y="2881477"/>
            <a:ext cx="7214770" cy="250507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1059" y="604698"/>
            <a:ext cx="10217698" cy="6622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Будь вдумливим читачем!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7048" y="3821565"/>
            <a:ext cx="3560209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Поміркуй, у </a:t>
            </a:r>
            <a:r>
              <a:rPr lang="uk-UA" sz="2400" b="1" dirty="0">
                <a:solidFill>
                  <a:schemeClr val="bg1"/>
                </a:solidFill>
              </a:rPr>
              <a:t>якому значенні в назві розділу вжито слово </a:t>
            </a:r>
            <a:r>
              <a:rPr lang="uk-UA" sz="2400" b="1" dirty="0">
                <a:solidFill>
                  <a:srgbClr val="FFFF00"/>
                </a:solidFill>
              </a:rPr>
              <a:t>«урок» – в прямому чи переносному</a:t>
            </a:r>
            <a:r>
              <a:rPr lang="uk-UA" sz="24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478260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1968</TotalTime>
  <Words>759</Words>
  <Application>Microsoft Office PowerPoint</Application>
  <PresentationFormat>Произвольный</PresentationFormat>
  <Paragraphs>113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199</cp:revision>
  <dcterms:created xsi:type="dcterms:W3CDTF">2018-01-05T16:38:53Z</dcterms:created>
  <dcterms:modified xsi:type="dcterms:W3CDTF">2024-10-31T14:06:24Z</dcterms:modified>
</cp:coreProperties>
</file>