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549" r:id="rId3"/>
    <p:sldId id="550" r:id="rId4"/>
    <p:sldId id="556" r:id="rId5"/>
    <p:sldId id="551" r:id="rId6"/>
    <p:sldId id="555" r:id="rId7"/>
    <p:sldId id="349" r:id="rId8"/>
    <p:sldId id="554" r:id="rId9"/>
    <p:sldId id="328" r:id="rId10"/>
    <p:sldId id="552" r:id="rId11"/>
    <p:sldId id="55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2F3242"/>
    <a:srgbClr val="295FFF"/>
    <a:srgbClr val="00B050"/>
    <a:srgbClr val="FFFF0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86391" autoAdjust="0"/>
  </p:normalViewPr>
  <p:slideViewPr>
    <p:cSldViewPr snapToGrid="0">
      <p:cViewPr varScale="1">
        <p:scale>
          <a:sx n="86" d="100"/>
          <a:sy n="86" d="100"/>
        </p:scale>
        <p:origin x="-58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205" y="3984097"/>
            <a:ext cx="9230190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Українська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народна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казка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«Цап та баран»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3310"/>
          <a:stretch/>
        </p:blipFill>
        <p:spPr bwMode="auto">
          <a:xfrm>
            <a:off x="1478206" y="1056575"/>
            <a:ext cx="3042139" cy="2441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5537" y="1056575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872" y="494529"/>
            <a:ext cx="9782979" cy="717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1573185"/>
            <a:ext cx="435214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Прочитай казку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Знайди в казці зачин, основну частину, кінцівку.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76" y="1559256"/>
            <a:ext cx="4499922" cy="36899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932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0922" y="1309061"/>
            <a:ext cx="8048226" cy="51495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одним із висловів звіряток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817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готовий/а до 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8"/>
            <a:ext cx="1974175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впорав/</a:t>
            </a:r>
            <a:r>
              <a:rPr lang="uk-UA" sz="2400" b="1" dirty="0" err="1" smtClean="0"/>
              <a:t>лася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96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290E62-01D9-466A-A92C-331DE9145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29263"/>
          <a:stretch/>
        </p:blipFill>
        <p:spPr>
          <a:xfrm>
            <a:off x="1916934" y="1384116"/>
            <a:ext cx="8295701" cy="45919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52223" y="571647"/>
            <a:ext cx="9963796" cy="674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3877939" y="3376379"/>
            <a:ext cx="4792336" cy="2009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Домовляймось не шуміти,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старанно працювати.</a:t>
            </a:r>
          </a:p>
        </p:txBody>
      </p:sp>
    </p:spTree>
    <p:extLst>
      <p:ext uri="{BB962C8B-B14F-4D97-AF65-F5344CB8AC3E}">
        <p14:creationId xmlns:p14="http://schemas.microsoft.com/office/powerpoint/2010/main" val="32180738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35586" y="494529"/>
            <a:ext cx="9905464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0077"/>
            <a:ext cx="7249886" cy="90060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2378319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78319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1366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385356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61" y="2385356"/>
            <a:ext cx="2776227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472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4058" y="560629"/>
            <a:ext cx="9516429" cy="673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Мовленнєва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9C3274CD-BC89-4262-BA51-A160366F000B}"/>
              </a:ext>
            </a:extLst>
          </p:cNvPr>
          <p:cNvSpPr/>
          <p:nvPr/>
        </p:nvSpPr>
        <p:spPr>
          <a:xfrm>
            <a:off x="1443208" y="1955410"/>
            <a:ext cx="6510969" cy="11918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Дзижчить над житом </a:t>
            </a:r>
            <a:r>
              <a:rPr lang="uk-UA" sz="3200" b="1" dirty="0" smtClean="0">
                <a:solidFill>
                  <a:schemeClr val="bg1"/>
                </a:solidFill>
              </a:rPr>
              <a:t>жвавий </a:t>
            </a:r>
            <a:r>
              <a:rPr lang="uk-UA" sz="3200" b="1" dirty="0">
                <a:solidFill>
                  <a:schemeClr val="bg1"/>
                </a:solidFill>
              </a:rPr>
              <a:t>жук,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Бо жовтий він </a:t>
            </a:r>
            <a:r>
              <a:rPr lang="uk-UA" sz="3200" b="1" dirty="0" smtClean="0">
                <a:solidFill>
                  <a:schemeClr val="bg1"/>
                </a:solidFill>
              </a:rPr>
              <a:t>вдягнув </a:t>
            </a:r>
            <a:r>
              <a:rPr lang="uk-UA" sz="3200" b="1" dirty="0">
                <a:solidFill>
                  <a:schemeClr val="bg1"/>
                </a:solidFill>
              </a:rPr>
              <a:t>кожух.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D9B42B-F5AF-41CB-8BA1-21EAB366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2"/>
          <a:stretch/>
        </p:blipFill>
        <p:spPr>
          <a:xfrm>
            <a:off x="8085537" y="1389424"/>
            <a:ext cx="2774950" cy="35796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3204" y="1389424"/>
            <a:ext cx="6510969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208" y="3320180"/>
            <a:ext cx="6510969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звук часто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повторюється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205" y="4049709"/>
            <a:ext cx="6510969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піднімаєшся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гору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біжиш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гори.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753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695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1611" y="1530243"/>
            <a:ext cx="5858510" cy="91940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твори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починаються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такими словами: «Жили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та баба...», «Були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...»?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8456" y="1472499"/>
            <a:ext cx="2590267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а) </a:t>
            </a:r>
            <a:r>
              <a:rPr lang="ru-RU" sz="2400" b="1" dirty="0" err="1" smtClean="0">
                <a:solidFill>
                  <a:schemeClr val="bg1"/>
                </a:solidFill>
              </a:rPr>
              <a:t>Вірші</a:t>
            </a:r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) Казки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727" y="2662034"/>
            <a:ext cx="5765495" cy="5107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зачини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казках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пам’ятаєш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688" y="4357677"/>
            <a:ext cx="426840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казки</a:t>
            </a:r>
            <a:r>
              <a:rPr lang="ru-RU" sz="2400" b="1" dirty="0">
                <a:solidFill>
                  <a:schemeClr val="bg1"/>
                </a:solidFill>
              </a:rPr>
              <a:t> є </a:t>
            </a:r>
            <a:r>
              <a:rPr lang="ru-RU" sz="2400" b="1" dirty="0" err="1">
                <a:solidFill>
                  <a:schemeClr val="bg1"/>
                </a:solidFill>
              </a:rPr>
              <a:t>найдавнішими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8451" y="3264953"/>
            <a:ext cx="4180272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«</a:t>
            </a:r>
            <a:r>
              <a:rPr lang="uk-UA" sz="2400" b="1" dirty="0">
                <a:solidFill>
                  <a:schemeClr val="bg1"/>
                </a:solidFill>
              </a:rPr>
              <a:t>Казка — вигадка, та в ній щось повчальне розумій</a:t>
            </a:r>
            <a:r>
              <a:rPr lang="uk-UA" sz="2400" b="1" i="1" dirty="0"/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756" y="3381131"/>
            <a:ext cx="4268407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Як </a:t>
            </a:r>
            <a:r>
              <a:rPr lang="ru-RU" sz="2400" b="1" dirty="0" err="1" smtClean="0">
                <a:solidFill>
                  <a:schemeClr val="bg1"/>
                </a:solidFill>
              </a:rPr>
              <a:t>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розумієш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вислів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470" y="5024417"/>
            <a:ext cx="5656532" cy="5107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Перестав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букви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тварин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0121" y="5024418"/>
            <a:ext cx="101582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ПЦА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56130" y="5028372"/>
            <a:ext cx="1043811" cy="523220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ЦАП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14039" y="5024417"/>
            <a:ext cx="14463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РАНБА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00049" y="5028371"/>
            <a:ext cx="1486191" cy="523220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БАРАН</a:t>
            </a:r>
            <a:endParaRPr lang="ru-RU" sz="28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68587" y="2662034"/>
            <a:ext cx="8758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Людина\Хлоп коза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8723" y="1781437"/>
            <a:ext cx="2235730" cy="34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78451" y="4373757"/>
            <a:ext cx="418027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Казки про тварин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491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/>
              <a:t>продовжимо</a:t>
            </a:r>
            <a:r>
              <a:rPr lang="ru-RU" sz="3200" b="1" dirty="0"/>
              <a:t> </a:t>
            </a:r>
            <a:r>
              <a:rPr lang="ru-RU" sz="3200" b="1" dirty="0" err="1"/>
              <a:t>читати</a:t>
            </a:r>
            <a:r>
              <a:rPr lang="ru-RU" sz="3200" b="1" dirty="0"/>
              <a:t> </a:t>
            </a:r>
            <a:r>
              <a:rPr lang="ru-RU" sz="3200" b="1" dirty="0" err="1"/>
              <a:t>казки</a:t>
            </a:r>
            <a:r>
              <a:rPr lang="ru-RU" sz="3200" b="1" dirty="0"/>
              <a:t> про </a:t>
            </a:r>
            <a:r>
              <a:rPr lang="ru-RU" sz="3200" b="1" dirty="0" err="1" smtClean="0"/>
              <a:t>тварин</a:t>
            </a:r>
            <a:r>
              <a:rPr lang="uk-UA" sz="3200" b="1" i="1" dirty="0" smtClean="0"/>
              <a:t>. </a:t>
            </a:r>
            <a:r>
              <a:rPr lang="uk-UA" sz="3200" b="1" dirty="0" smtClean="0"/>
              <a:t>Познайомимось з українською народною казкою «Цап та баран».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2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77"/>
          <a:stretch/>
        </p:blipFill>
        <p:spPr bwMode="auto">
          <a:xfrm>
            <a:off x="1054101" y="1181379"/>
            <a:ext cx="3451332" cy="3137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4100" y="494529"/>
            <a:ext cx="10072936" cy="64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народна казка </a:t>
            </a:r>
            <a:r>
              <a:rPr lang="uk-UA" sz="3600" b="1" dirty="0">
                <a:solidFill>
                  <a:schemeClr val="bg1"/>
                </a:solidFill>
              </a:rPr>
              <a:t>«Цап і баран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42-44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2 Читання\1 Савченко\03 В кожній казці є урок\№031-032 - Казка — вигадка, та в ній щось повчальне розумій\2024-10-31_112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19" y="5505895"/>
            <a:ext cx="5643314" cy="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74857" y="4318613"/>
            <a:ext cx="225271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Дужий = сильний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2 клас\2 Читання\1 Савченко\03 В кожній казці є урок\№031-032 - Казка — вигадка, та в ній щось повчальне розумій\2024-10-31_1156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1742" r="3854" b="1787"/>
          <a:stretch/>
        </p:blipFill>
        <p:spPr bwMode="auto">
          <a:xfrm>
            <a:off x="5644219" y="1186171"/>
            <a:ext cx="5643314" cy="43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5885" y="4718723"/>
            <a:ext cx="494833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</a:rPr>
              <a:t>Назви </a:t>
            </a:r>
            <a:r>
              <a:rPr lang="uk-UA" sz="2000" b="1" dirty="0">
                <a:solidFill>
                  <a:srgbClr val="FFFF00"/>
                </a:solidFill>
              </a:rPr>
              <a:t>дійових </a:t>
            </a:r>
            <a:r>
              <a:rPr lang="uk-UA" sz="2000" b="1" dirty="0" smtClean="0">
                <a:solidFill>
                  <a:srgbClr val="FFFF00"/>
                </a:solidFill>
              </a:rPr>
              <a:t>осіб казки.</a:t>
            </a:r>
            <a:endParaRPr lang="uk-UA" sz="2000" b="1" dirty="0">
              <a:solidFill>
                <a:srgbClr val="FFFF00"/>
              </a:solidFill>
            </a:endParaRP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Чому звірі пішли з подвір'я господаря?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Як цап та баран зустрілися з вовками</a:t>
            </a:r>
            <a:r>
              <a:rPr lang="uk-UA" sz="2000" b="1" dirty="0" smtClean="0">
                <a:solidFill>
                  <a:srgbClr val="FFFF00"/>
                </a:solidFill>
              </a:rPr>
              <a:t>?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</a:rPr>
              <a:t>На твою думку, що буде далі?</a:t>
            </a:r>
            <a:endParaRPr lang="uk-U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421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4100" y="439444"/>
            <a:ext cx="10072936" cy="64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народна казка </a:t>
            </a:r>
            <a:r>
              <a:rPr lang="uk-UA" sz="3600" b="1" dirty="0">
                <a:solidFill>
                  <a:schemeClr val="bg1"/>
                </a:solidFill>
              </a:rPr>
              <a:t>«Цап і баран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42-44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2 Читання\1 Савченко\03 В кожній казці є урок\№031-032 - Казка — вигадка, та в ній щось повчальне розумій\2024-10-31_1147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2046"/>
          <a:stretch/>
        </p:blipFill>
        <p:spPr bwMode="auto">
          <a:xfrm>
            <a:off x="6145653" y="4660915"/>
            <a:ext cx="5583229" cy="15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2 Читання\1 Савченко\03 В кожній казці є урок\№031-032 - Казка — вигадка, та в ній щось повчальне розумій\2024-10-31_115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93"/>
          <a:stretch/>
        </p:blipFill>
        <p:spPr bwMode="auto">
          <a:xfrm>
            <a:off x="367084" y="1103860"/>
            <a:ext cx="5778569" cy="51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 клас\2 Читання\1 Савченко\03 В кожній казці є урок\№031-032 - Казка — вигадка, та в ній щось повчальне розумій\2024-10-31_115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 bwMode="auto">
          <a:xfrm>
            <a:off x="6145653" y="1088717"/>
            <a:ext cx="5565970" cy="35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9802" y="6257603"/>
            <a:ext cx="56406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</a:rPr>
              <a:t>Хто</a:t>
            </a:r>
            <a:r>
              <a:rPr lang="ru-RU" sz="2000" b="1" dirty="0">
                <a:solidFill>
                  <a:srgbClr val="FFFF00"/>
                </a:solidFill>
              </a:rPr>
              <a:t> автор </a:t>
            </a:r>
            <a:r>
              <a:rPr lang="uk-UA" sz="2000" b="1" dirty="0" smtClean="0">
                <a:solidFill>
                  <a:srgbClr val="FFFF00"/>
                </a:solidFill>
              </a:rPr>
              <a:t>казки? </a:t>
            </a:r>
            <a:r>
              <a:rPr lang="ru-RU" sz="2000" b="1" dirty="0" smtClean="0">
                <a:solidFill>
                  <a:srgbClr val="FFFF00"/>
                </a:solidFill>
              </a:rPr>
              <a:t>Чим </a:t>
            </a:r>
            <a:r>
              <a:rPr lang="ru-RU" sz="2000" b="1" dirty="0" err="1">
                <a:solidFill>
                  <a:srgbClr val="FFFF00"/>
                </a:solidFill>
              </a:rPr>
              <a:t>сподобалася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тобі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казка</a:t>
            </a:r>
            <a:r>
              <a:rPr lang="ru-RU" sz="20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21053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9864" y="494530"/>
            <a:ext cx="8732066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979129" y="1778166"/>
            <a:ext cx="2813535" cy="29527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800" b="1" dirty="0">
                <a:solidFill>
                  <a:schemeClr val="bg1"/>
                </a:solidFill>
                <a:ea typeface="+mj-ea"/>
                <a:cs typeface="+mj-cs"/>
              </a:rPr>
              <a:t>приятелі проженімо вдержаться збирайтеся абикуди </a:t>
            </a:r>
            <a:endParaRPr lang="uk-UA" sz="28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2800" b="1" dirty="0" err="1" smtClean="0">
                <a:solidFill>
                  <a:schemeClr val="bg1"/>
                </a:solidFill>
                <a:ea typeface="+mj-ea"/>
                <a:cs typeface="+mj-cs"/>
              </a:rPr>
              <a:t>хутко</a:t>
            </a:r>
            <a:r>
              <a:rPr lang="uk-UA" sz="28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uk-UA" sz="2800" b="1" dirty="0" smtClean="0">
                <a:solidFill>
                  <a:schemeClr val="bg1"/>
                </a:solidFill>
                <a:ea typeface="+mj-ea"/>
                <a:cs typeface="+mj-cs"/>
              </a:rPr>
              <a:t>майнули  </a:t>
            </a:r>
            <a:endParaRPr lang="uk-UA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836732" y="1778166"/>
            <a:ext cx="2817126" cy="297261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800" b="1" dirty="0" err="1">
                <a:solidFill>
                  <a:schemeClr val="bg1"/>
                </a:solidFill>
              </a:rPr>
              <a:t>збудешся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абищо </a:t>
            </a:r>
            <a:r>
              <a:rPr lang="uk-UA" sz="2800" b="1" dirty="0">
                <a:solidFill>
                  <a:schemeClr val="bg1"/>
                </a:solidFill>
              </a:rPr>
              <a:t>роздумавсь забрались добувати ворожити дрижить </a:t>
            </a:r>
            <a:endParaRPr lang="uk-UA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9128" y="1222873"/>
            <a:ext cx="5674729" cy="5002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чітко, усвідомлено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77"/>
          <a:stretch/>
        </p:blipFill>
        <p:spPr bwMode="auto">
          <a:xfrm>
            <a:off x="1035585" y="1222874"/>
            <a:ext cx="3712291" cy="35080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5585" y="4766493"/>
            <a:ext cx="4714182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Відсіля</a:t>
            </a:r>
            <a:r>
              <a:rPr lang="uk-UA" sz="2400" b="1" dirty="0"/>
              <a:t> – звідси.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П'ятами накивати </a:t>
            </a:r>
            <a:r>
              <a:rPr lang="uk-UA" sz="2400" b="1" dirty="0"/>
              <a:t>– утекти.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Курінь</a:t>
            </a:r>
            <a:r>
              <a:rPr lang="uk-UA" sz="2400" b="1" dirty="0"/>
              <a:t> – легка будівля, сторожка</a:t>
            </a:r>
            <a:r>
              <a:rPr lang="uk-UA" sz="2400" b="1" dirty="0" smtClean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9767" y="4777000"/>
            <a:ext cx="5641674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Прибрались</a:t>
            </a:r>
            <a:r>
              <a:rPr lang="uk-UA" sz="2400" b="1" dirty="0"/>
              <a:t> – тут: пішли геть.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Ворожити</a:t>
            </a:r>
            <a:r>
              <a:rPr lang="uk-UA" sz="2400" b="1" dirty="0"/>
              <a:t> – тут: передбачати, вгадувати.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Ворожбит</a:t>
            </a:r>
            <a:r>
              <a:rPr lang="uk-UA" sz="2400" b="1" dirty="0"/>
              <a:t> – тут: той, хто ворожить</a:t>
            </a:r>
            <a:r>
              <a:rPr lang="uk-UA" sz="2400" b="1" dirty="0" smtClean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083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371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364</cp:revision>
  <dcterms:created xsi:type="dcterms:W3CDTF">2018-01-05T16:38:53Z</dcterms:created>
  <dcterms:modified xsi:type="dcterms:W3CDTF">2024-11-03T17:39:47Z</dcterms:modified>
</cp:coreProperties>
</file>