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559" r:id="rId3"/>
    <p:sldId id="557" r:id="rId4"/>
    <p:sldId id="556" r:id="rId5"/>
    <p:sldId id="555" r:id="rId6"/>
    <p:sldId id="349" r:id="rId7"/>
    <p:sldId id="554" r:id="rId8"/>
    <p:sldId id="551" r:id="rId9"/>
    <p:sldId id="328" r:id="rId10"/>
    <p:sldId id="348" r:id="rId11"/>
    <p:sldId id="5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41"/>
    <a:srgbClr val="C55A11"/>
    <a:srgbClr val="2F3242"/>
    <a:srgbClr val="295FFF"/>
    <a:srgbClr val="00B050"/>
    <a:srgbClr val="FFFF00"/>
    <a:srgbClr val="1694E9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86391" autoAdjust="0"/>
  </p:normalViewPr>
  <p:slideViewPr>
    <p:cSldViewPr snapToGrid="0">
      <p:cViewPr varScale="1">
        <p:scale>
          <a:sx n="88" d="100"/>
          <a:sy n="88" d="100"/>
        </p:scale>
        <p:origin x="-54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E62BC-638E-4E6A-8206-9F22CE29F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205" y="3984097"/>
            <a:ext cx="9230190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Українська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народна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казка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«Цап та баран» </a:t>
            </a:r>
            <a:r>
              <a:rPr lang="uk-UA" sz="4800" b="1" smtClean="0">
                <a:solidFill>
                  <a:schemeClr val="accent2">
                    <a:lumMod val="75000"/>
                  </a:schemeClr>
                </a:solidFill>
              </a:rPr>
              <a:t>(продовження)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r="3310"/>
          <a:stretch/>
        </p:blipFill>
        <p:spPr bwMode="auto">
          <a:xfrm>
            <a:off x="1478206" y="1056575"/>
            <a:ext cx="3042139" cy="2441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5537" y="1056575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267" y="3590563"/>
            <a:ext cx="8613972" cy="29190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3981" y="1362121"/>
            <a:ext cx="2579165" cy="19181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Роздивися малюнки-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пазли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на сторінках казки і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перекажи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за ними казку.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4458" y="1072741"/>
            <a:ext cx="8839200" cy="3295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29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7371" y="1211853"/>
            <a:ext cx="2912775" cy="2883452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2872" y="494529"/>
            <a:ext cx="9782979" cy="717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4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754" y="482670"/>
            <a:ext cx="9846790" cy="77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Вправа</a:t>
            </a:r>
            <a:r>
              <a:rPr lang="ru-RU" sz="4000" b="1" dirty="0" smtClean="0">
                <a:solidFill>
                  <a:schemeClr val="bg1"/>
                </a:solidFill>
              </a:rPr>
              <a:t> «</a:t>
            </a:r>
            <a:r>
              <a:rPr lang="ru-RU" sz="4000" b="1" dirty="0" err="1" smtClean="0">
                <a:solidFill>
                  <a:schemeClr val="bg1"/>
                </a:solidFill>
              </a:rPr>
              <a:t>Мікрофон</a:t>
            </a:r>
            <a:r>
              <a:rPr lang="ru-RU" sz="4000" b="1" dirty="0" smtClean="0">
                <a:solidFill>
                  <a:schemeClr val="bg1"/>
                </a:solidFill>
              </a:rPr>
              <a:t>». </a:t>
            </a:r>
            <a:r>
              <a:rPr lang="ru-RU" sz="4000" b="1" dirty="0" err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2383558" y="1381760"/>
            <a:ext cx="7083582" cy="128994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досвід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сьогодні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отримав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/ла?</a:t>
            </a: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- Яке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завдання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було цікаво виконувати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  <a:p>
            <a:pPr algn="just" defTabSz="4075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свою роботу на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уроці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осінніми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Lucida Sans Unicode" pitchFamily="34" charset="0"/>
              </a:rPr>
              <a:t> листочками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Lucida Sans Unicode" pitchFamily="34" charset="0"/>
            </a:endParaRPr>
          </a:p>
        </p:txBody>
      </p:sp>
      <p:pic>
        <p:nvPicPr>
          <p:cNvPr id="7" name="Picture 2" descr="https://encrypted-tbn0.gstatic.com/images?q=tbn:ANd9GcSTqqtPfC3UqHWVfUYePOz9xmYOIBcgUOPFe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27" y="3587945"/>
            <a:ext cx="3360596" cy="21738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40284" y="2765462"/>
            <a:ext cx="3677083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43602" y="4613922"/>
            <a:ext cx="361478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старав</a:t>
            </a:r>
            <a:r>
              <a:rPr lang="ru-RU" sz="2400" b="1" dirty="0" smtClean="0">
                <a:solidFill>
                  <a:schemeClr val="bg1"/>
                </a:solidFill>
              </a:rPr>
              <a:t>(ла)</a:t>
            </a:r>
            <a:r>
              <a:rPr lang="ru-RU" sz="2400" b="1" dirty="0" err="1" smtClean="0">
                <a:solidFill>
                  <a:schemeClr val="bg1"/>
                </a:solidFill>
              </a:rPr>
              <a:t>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2390" y="4674869"/>
            <a:ext cx="3027895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121844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188" y="647999"/>
            <a:ext cx="9842612" cy="8613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="" xmlns:a16="http://schemas.microsoft.com/office/drawing/2014/main" id="{4B4A5907-18EA-4174-8946-7F20039FDB2F}"/>
              </a:ext>
            </a:extLst>
          </p:cNvPr>
          <p:cNvGrpSpPr/>
          <p:nvPr/>
        </p:nvGrpSpPr>
        <p:grpSpPr>
          <a:xfrm>
            <a:off x="7180840" y="1959450"/>
            <a:ext cx="3626707" cy="3350369"/>
            <a:chOff x="5601903" y="1008959"/>
            <a:chExt cx="6485759" cy="5709475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1884B806-B92B-4020-A18F-67FE04C43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8" b="8491"/>
            <a:stretch/>
          </p:blipFill>
          <p:spPr>
            <a:xfrm>
              <a:off x="5601903" y="1056640"/>
              <a:ext cx="6485759" cy="5661794"/>
            </a:xfrm>
            <a:prstGeom prst="rect">
              <a:avLst/>
            </a:prstGeom>
          </p:spPr>
        </p:pic>
        <p:sp>
          <p:nvSpPr>
            <p:cNvPr id="9" name="Полілінія: фігура 8">
              <a:extLst>
                <a:ext uri="{FF2B5EF4-FFF2-40B4-BE49-F238E27FC236}">
                  <a16:creationId xmlns="" xmlns:a16="http://schemas.microsoft.com/office/drawing/2014/main" id="{082C94E0-84C8-4B1E-8990-8762244FD1F0}"/>
                </a:ext>
              </a:extLst>
            </p:cNvPr>
            <p:cNvSpPr/>
            <p:nvPr/>
          </p:nvSpPr>
          <p:spPr>
            <a:xfrm>
              <a:off x="6883268" y="1008959"/>
              <a:ext cx="4721107" cy="919745"/>
            </a:xfrm>
            <a:custGeom>
              <a:avLst/>
              <a:gdLst>
                <a:gd name="connsiteX0" fmla="*/ 277928 w 4721107"/>
                <a:gd name="connsiteY0" fmla="*/ 88321 h 919745"/>
                <a:gd name="connsiteX1" fmla="*/ 518559 w 4721107"/>
                <a:gd name="connsiteY1" fmla="*/ 598460 h 919745"/>
                <a:gd name="connsiteX2" fmla="*/ 653313 w 4721107"/>
                <a:gd name="connsiteY2" fmla="*/ 916094 h 919745"/>
                <a:gd name="connsiteX3" fmla="*/ 1259705 w 4721107"/>
                <a:gd name="connsiteY3" fmla="*/ 752464 h 919745"/>
                <a:gd name="connsiteX4" fmla="*/ 1712092 w 4721107"/>
                <a:gd name="connsiteY4" fmla="*/ 473332 h 919745"/>
                <a:gd name="connsiteX5" fmla="*/ 2424361 w 4721107"/>
                <a:gd name="connsiteY5" fmla="*/ 473332 h 919745"/>
                <a:gd name="connsiteX6" fmla="*/ 3781524 w 4721107"/>
                <a:gd name="connsiteY6" fmla="*/ 675462 h 919745"/>
                <a:gd name="connsiteX7" fmla="*/ 4667048 w 4721107"/>
                <a:gd name="connsiteY7" fmla="*/ 444456 h 919745"/>
                <a:gd name="connsiteX8" fmla="*/ 4590046 w 4721107"/>
                <a:gd name="connsiteY8" fmla="*/ 136447 h 919745"/>
                <a:gd name="connsiteX9" fmla="*/ 4310913 w 4721107"/>
                <a:gd name="connsiteY9" fmla="*/ 11319 h 919745"/>
                <a:gd name="connsiteX10" fmla="*/ 316429 w 4721107"/>
                <a:gd name="connsiteY10" fmla="*/ 11319 h 919745"/>
                <a:gd name="connsiteX11" fmla="*/ 277928 w 4721107"/>
                <a:gd name="connsiteY11" fmla="*/ 88321 h 91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21107" h="919745">
                  <a:moveTo>
                    <a:pt x="277928" y="88321"/>
                  </a:moveTo>
                  <a:cubicBezTo>
                    <a:pt x="311616" y="186178"/>
                    <a:pt x="455995" y="460498"/>
                    <a:pt x="518559" y="598460"/>
                  </a:cubicBezTo>
                  <a:cubicBezTo>
                    <a:pt x="581123" y="736422"/>
                    <a:pt x="529789" y="890427"/>
                    <a:pt x="653313" y="916094"/>
                  </a:cubicBezTo>
                  <a:cubicBezTo>
                    <a:pt x="776837" y="941761"/>
                    <a:pt x="1083242" y="826258"/>
                    <a:pt x="1259705" y="752464"/>
                  </a:cubicBezTo>
                  <a:cubicBezTo>
                    <a:pt x="1436168" y="678670"/>
                    <a:pt x="1517983" y="519854"/>
                    <a:pt x="1712092" y="473332"/>
                  </a:cubicBezTo>
                  <a:cubicBezTo>
                    <a:pt x="1906201" y="426810"/>
                    <a:pt x="2079456" y="439644"/>
                    <a:pt x="2424361" y="473332"/>
                  </a:cubicBezTo>
                  <a:cubicBezTo>
                    <a:pt x="2769266" y="507020"/>
                    <a:pt x="3407743" y="680275"/>
                    <a:pt x="3781524" y="675462"/>
                  </a:cubicBezTo>
                  <a:cubicBezTo>
                    <a:pt x="4155305" y="670649"/>
                    <a:pt x="4532294" y="534292"/>
                    <a:pt x="4667048" y="444456"/>
                  </a:cubicBezTo>
                  <a:cubicBezTo>
                    <a:pt x="4801802" y="354620"/>
                    <a:pt x="4649402" y="208636"/>
                    <a:pt x="4590046" y="136447"/>
                  </a:cubicBezTo>
                  <a:cubicBezTo>
                    <a:pt x="4530690" y="64258"/>
                    <a:pt x="5023183" y="32174"/>
                    <a:pt x="4310913" y="11319"/>
                  </a:cubicBezTo>
                  <a:cubicBezTo>
                    <a:pt x="3598644" y="-9536"/>
                    <a:pt x="986989" y="3298"/>
                    <a:pt x="316429" y="11319"/>
                  </a:cubicBezTo>
                  <a:cubicBezTo>
                    <a:pt x="-354131" y="19340"/>
                    <a:pt x="244240" y="-9536"/>
                    <a:pt x="277928" y="8832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320495" y="1998758"/>
            <a:ext cx="5656202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Ось сигнал нам дзвоник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дав,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Працювати час настав.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і ми часу не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гаймо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урок розпочинаймо!</a:t>
            </a:r>
          </a:p>
        </p:txBody>
      </p:sp>
    </p:spTree>
    <p:extLst>
      <p:ext uri="{BB962C8B-B14F-4D97-AF65-F5344CB8AC3E}">
        <p14:creationId xmlns:p14="http://schemas.microsoft.com/office/powerpoint/2010/main" val="15647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901" y="439868"/>
            <a:ext cx="77046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14498" y="1271360"/>
            <a:ext cx="4021157" cy="112371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Подумай, який казковий герой піднімає твій  настрій? Чому? Можеш скористатися світлинами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Картинки до тестів\Казкові герої\Змій Горин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23" y="1261632"/>
            <a:ext cx="2636373" cy="228604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гадки про героїв мультфільмів з відповідями та малюн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4369319"/>
            <a:ext cx="2805581" cy="1896428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 що мовчить казка - Галицький Кореспонд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66" y="4335795"/>
            <a:ext cx="2875783" cy="1963476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+1» у День Незалежності покаже прем'єру україномовного мультсеріалу про  Котигорошка - Детектор медіа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11415"/>
          <a:stretch/>
        </p:blipFill>
        <p:spPr bwMode="auto">
          <a:xfrm>
            <a:off x="9401854" y="333143"/>
            <a:ext cx="2111165" cy="2282634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зки про принцес: чому не можна лінуватис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27" y="4281872"/>
            <a:ext cx="4271659" cy="207132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ікава розповідь про казкових українських супергероїв від дитячої школи  мистецтв №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" y="2517802"/>
            <a:ext cx="4032174" cy="1708449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Міньйон Дейв Анаграм – Кульки Хмельницьки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13494"/>
          <a:stretch/>
        </p:blipFill>
        <p:spPr bwMode="auto">
          <a:xfrm>
            <a:off x="7637022" y="1949571"/>
            <a:ext cx="1672246" cy="2198768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6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4058" y="560629"/>
            <a:ext cx="9516429" cy="673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r>
              <a:rPr lang="uk-UA" sz="4000" b="1" dirty="0" err="1" smtClean="0">
                <a:solidFill>
                  <a:schemeClr val="bg1"/>
                </a:solidFill>
              </a:rPr>
              <a:t>коромовка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9C3274CD-BC89-4262-BA51-A160366F000B}"/>
              </a:ext>
            </a:extLst>
          </p:cNvPr>
          <p:cNvSpPr/>
          <p:nvPr/>
        </p:nvSpPr>
        <p:spPr>
          <a:xfrm>
            <a:off x="1443209" y="1394036"/>
            <a:ext cx="4659064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/>
              <a:t>Біля</a:t>
            </a:r>
            <a:r>
              <a:rPr lang="ru-RU" sz="3200" dirty="0"/>
              <a:t> </a:t>
            </a:r>
            <a:r>
              <a:rPr lang="ru-RU" sz="3200" dirty="0" err="1"/>
              <a:t>баби</a:t>
            </a:r>
            <a:r>
              <a:rPr lang="ru-RU" sz="3200" dirty="0"/>
              <a:t> баба </a:t>
            </a:r>
            <a:r>
              <a:rPr lang="ru-RU" sz="3200" dirty="0" err="1"/>
              <a:t>сіла</a:t>
            </a:r>
            <a:r>
              <a:rPr lang="ru-RU" sz="3200" dirty="0"/>
              <a:t>.</a:t>
            </a:r>
          </a:p>
          <a:p>
            <a:r>
              <a:rPr lang="ru-RU" sz="3200" dirty="0"/>
              <a:t>Баба </a:t>
            </a:r>
            <a:r>
              <a:rPr lang="ru-RU" sz="3200" dirty="0" err="1"/>
              <a:t>бабі</a:t>
            </a:r>
            <a:r>
              <a:rPr lang="ru-RU" sz="3200" dirty="0"/>
              <a:t> </a:t>
            </a:r>
            <a:r>
              <a:rPr lang="ru-RU" sz="3200" dirty="0" err="1"/>
              <a:t>бубуніла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Бубуніла</a:t>
            </a:r>
            <a:r>
              <a:rPr lang="ru-RU" sz="3200" dirty="0"/>
              <a:t> з </a:t>
            </a:r>
            <a:r>
              <a:rPr lang="ru-RU" sz="3200" dirty="0" err="1"/>
              <a:t>півгодини</a:t>
            </a:r>
            <a:endParaRPr lang="ru-RU" sz="3200" dirty="0"/>
          </a:p>
          <a:p>
            <a:r>
              <a:rPr lang="ru-RU" sz="3200" dirty="0"/>
              <a:t>Баба </a:t>
            </a:r>
            <a:r>
              <a:rPr lang="ru-RU" sz="3200" dirty="0" err="1"/>
              <a:t>бабі</a:t>
            </a:r>
            <a:r>
              <a:rPr lang="ru-RU" sz="3200" dirty="0"/>
              <a:t> про </a:t>
            </a:r>
            <a:r>
              <a:rPr lang="ru-RU" sz="3200" dirty="0" err="1"/>
              <a:t>новини</a:t>
            </a:r>
            <a:r>
              <a:rPr lang="ru-RU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801" y="3846822"/>
            <a:ext cx="6125383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8802" y="4452006"/>
            <a:ext cx="6125382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звук часто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повторюється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802" y="5052746"/>
            <a:ext cx="6125382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піднімаєшся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гору, 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біжиш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гори.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79" y="1394036"/>
            <a:ext cx="3088808" cy="39136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897359"/>
            <a:ext cx="5813560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ru-RU" sz="2800" b="1" dirty="0" err="1"/>
              <a:t>продовжимо</a:t>
            </a:r>
            <a:r>
              <a:rPr lang="ru-RU" sz="2800" b="1" dirty="0"/>
              <a:t> </a:t>
            </a:r>
            <a:r>
              <a:rPr lang="ru-RU" sz="2800" b="1" dirty="0" err="1" smtClean="0"/>
              <a:t>працювати</a:t>
            </a:r>
            <a:r>
              <a:rPr lang="ru-RU" sz="2800" b="1" dirty="0" smtClean="0"/>
              <a:t> з </a:t>
            </a:r>
            <a:r>
              <a:rPr lang="uk-UA" sz="2800" b="1" dirty="0" smtClean="0"/>
              <a:t>українською народною казкою «Цап та баран». Визначимо головну думку </a:t>
            </a:r>
            <a:r>
              <a:rPr lang="uk-UA" sz="2800" b="1" dirty="0" smtClean="0"/>
              <a:t>казки. Вчитимемося </a:t>
            </a:r>
            <a:r>
              <a:rPr lang="uk-UA" sz="2800" b="1" dirty="0" smtClean="0">
                <a:solidFill>
                  <a:schemeClr val="bg1"/>
                </a:solidFill>
              </a:rPr>
              <a:t>переказувати </a:t>
            </a:r>
            <a:r>
              <a:rPr lang="uk-UA" sz="2800" b="1" dirty="0" smtClean="0">
                <a:solidFill>
                  <a:schemeClr val="bg1"/>
                </a:solidFill>
              </a:rPr>
              <a:t>казку за </a:t>
            </a:r>
            <a:r>
              <a:rPr lang="uk-UA" sz="2800" b="1" dirty="0" err="1" smtClean="0">
                <a:solidFill>
                  <a:schemeClr val="bg1"/>
                </a:solidFill>
              </a:rPr>
              <a:t>пазлами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77"/>
          <a:stretch/>
        </p:blipFill>
        <p:spPr bwMode="auto">
          <a:xfrm>
            <a:off x="1252405" y="1186171"/>
            <a:ext cx="2934005" cy="26669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4100" y="494529"/>
            <a:ext cx="10072936" cy="64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Вибіркове читання казки </a:t>
            </a:r>
            <a:r>
              <a:rPr lang="uk-UA" sz="3600" b="1" dirty="0">
                <a:solidFill>
                  <a:schemeClr val="bg1"/>
                </a:solidFill>
              </a:rPr>
              <a:t>«Цап і баран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42-44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2 клас\2 Читання\1 Савченко\03 В кожній казці є урок\№031-032 - Казка — вигадка, та в ній щось повчальне розумій\2024-10-31_112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19" y="5505895"/>
            <a:ext cx="5643314" cy="8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1841" y="3853158"/>
            <a:ext cx="470237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Прочитай зачин казки.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chemeClr val="bg1"/>
                </a:solidFill>
              </a:rPr>
              <a:t>Чому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чоловік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жінка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вигнали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Цапа</a:t>
            </a:r>
            <a:r>
              <a:rPr lang="ru-RU" sz="2000" b="1" dirty="0">
                <a:solidFill>
                  <a:schemeClr val="bg1"/>
                </a:solidFill>
              </a:rPr>
              <a:t> й Барана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</a:rPr>
              <a:t>Прочитай,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зробили</a:t>
            </a:r>
            <a:r>
              <a:rPr lang="ru-RU" sz="2000" b="1" dirty="0">
                <a:solidFill>
                  <a:schemeClr val="bg1"/>
                </a:solidFill>
              </a:rPr>
              <a:t> Цап та Баран, коли </a:t>
            </a:r>
            <a:r>
              <a:rPr lang="ru-RU" sz="2000" b="1" dirty="0" err="1">
                <a:solidFill>
                  <a:schemeClr val="bg1"/>
                </a:solidFill>
              </a:rPr>
              <a:t>хазяї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вигнали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їх</a:t>
            </a:r>
            <a:r>
              <a:rPr lang="ru-RU" sz="2000" b="1" dirty="0">
                <a:solidFill>
                  <a:schemeClr val="bg1"/>
                </a:solidFill>
              </a:rPr>
              <a:t> з </a:t>
            </a:r>
            <a:r>
              <a:rPr lang="ru-RU" sz="2000" b="1" dirty="0" smtClean="0">
                <a:solidFill>
                  <a:schemeClr val="bg1"/>
                </a:solidFill>
              </a:rPr>
              <a:t>двору?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вони </a:t>
            </a:r>
            <a:r>
              <a:rPr lang="ru-RU" sz="2000" b="1" dirty="0" err="1" smtClean="0">
                <a:solidFill>
                  <a:schemeClr val="bg1"/>
                </a:solidFill>
              </a:rPr>
              <a:t>знайш</a:t>
            </a:r>
            <a:r>
              <a:rPr lang="ru-RU" sz="2000" b="1" dirty="0" err="1" smtClean="0">
                <a:solidFill>
                  <a:schemeClr val="bg1"/>
                </a:solidFill>
              </a:rPr>
              <a:t>ли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посеред</a:t>
            </a:r>
            <a:r>
              <a:rPr lang="ru-RU" sz="2000" b="1" dirty="0">
                <a:solidFill>
                  <a:schemeClr val="bg1"/>
                </a:solidFill>
              </a:rPr>
              <a:t> поля?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робили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вовки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вогню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30" name="Picture 6" descr="D:\2 клас\2 Читання\1 Савченко\03 В кожній казці є урок\№031-032 - Казка — вигадка, та в ній щось повчальне розумій\2024-10-31_11565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1742" r="3854" b="1787"/>
          <a:stretch/>
        </p:blipFill>
        <p:spPr bwMode="auto">
          <a:xfrm>
            <a:off x="5644219" y="1186171"/>
            <a:ext cx="5643314" cy="43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5423795" y="1214182"/>
            <a:ext cx="440848" cy="1938029"/>
          </a:xfrm>
          <a:prstGeom prst="lef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4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42-44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2 Читання\1 Савченко\03 В кожній казці є урок\№031-032 - Казка — вигадка, та в ній щось повчальне розумій\2024-10-31_114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12" y="4107205"/>
            <a:ext cx="5583227" cy="152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2 Читання\1 Савченко\03 В кожній казці є урок\№031-032 - Казка — вигадка, та в ній щось повчальне розумій\2024-10-31_115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93"/>
          <a:stretch/>
        </p:blipFill>
        <p:spPr bwMode="auto">
          <a:xfrm>
            <a:off x="527050" y="839452"/>
            <a:ext cx="5618603" cy="46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 клас\2 Читання\1 Савченко\03 В кожній казці є урок\№031-032 - Казка — вигадка, та в ній щось повчальне розумій\2024-10-31_1151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72"/>
          <a:stretch/>
        </p:blipFill>
        <p:spPr bwMode="auto">
          <a:xfrm>
            <a:off x="6156670" y="824310"/>
            <a:ext cx="556596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3440" y="5553702"/>
            <a:ext cx="484956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Прочитай, що </a:t>
            </a:r>
            <a:r>
              <a:rPr lang="uk-UA" sz="2000" b="1" dirty="0">
                <a:solidFill>
                  <a:schemeClr val="bg1"/>
                </a:solidFill>
              </a:rPr>
              <a:t>вигадав цап?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Як вовки хотіли врятуватися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ru-RU" sz="2000" b="1" dirty="0"/>
              <a:t>Як Цап та Баран перехитрили </a:t>
            </a:r>
            <a:r>
              <a:rPr lang="ru-RU" sz="2000" b="1" dirty="0" err="1" smtClean="0"/>
              <a:t>хижаків</a:t>
            </a:r>
            <a:r>
              <a:rPr lang="ru-RU" sz="2000" b="1" dirty="0" smtClean="0"/>
              <a:t>?</a:t>
            </a:r>
            <a:endParaRPr lang="ru-RU" sz="2000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054100" y="384359"/>
            <a:ext cx="10072936" cy="455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Вибіркове читання казки </a:t>
            </a:r>
            <a:r>
              <a:rPr lang="uk-UA" sz="3200" b="1" dirty="0">
                <a:solidFill>
                  <a:schemeClr val="bg1"/>
                </a:solidFill>
              </a:rPr>
              <a:t>«Цап і баран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3007" y="5575398"/>
            <a:ext cx="59718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Прочитай кінцівку казки.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Чому </a:t>
            </a:r>
            <a:r>
              <a:rPr lang="uk-UA" sz="2000" b="1" dirty="0">
                <a:solidFill>
                  <a:schemeClr val="bg1"/>
                </a:solidFill>
              </a:rPr>
              <a:t>цап і баран змогли перемогти трьох вовків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Яка головна думка казки?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0800000">
            <a:off x="11560631" y="4179979"/>
            <a:ext cx="359308" cy="1395417"/>
          </a:xfrm>
          <a:prstGeom prst="lef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81418" y="1290823"/>
            <a:ext cx="6403173" cy="391596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Головна думка казки в тому, що сміливість, кмітливість, дружба </a:t>
            </a:r>
            <a:r>
              <a:rPr lang="uk-UA" sz="3200" b="1" dirty="0"/>
              <a:t>героїв допомогла їм у біді. </a:t>
            </a:r>
            <a:r>
              <a:rPr lang="uk-UA" sz="3200" b="1" dirty="0" smtClean="0"/>
              <a:t>Народ цією казкою схвалює ці якості людей, закликає бути винахідливими в неочікуваних ситуаціях.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210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Характеристика </a:t>
            </a:r>
            <a:r>
              <a:rPr lang="ru-RU" sz="4000" b="1" dirty="0" err="1"/>
              <a:t>героїв</a:t>
            </a:r>
            <a:r>
              <a:rPr lang="ru-RU" sz="4000" b="1" dirty="0"/>
              <a:t> </a:t>
            </a:r>
            <a:r>
              <a:rPr lang="ru-RU" sz="4000" b="1" dirty="0" err="1"/>
              <a:t>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76360" y="3343509"/>
            <a:ext cx="594404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chemeClr val="bg1"/>
                </a:solidFill>
              </a:rPr>
              <a:t>Скільки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дійових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осіб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казці</a:t>
            </a:r>
            <a:r>
              <a:rPr lang="ru-RU" sz="2400" dirty="0" smtClean="0">
                <a:solidFill>
                  <a:schemeClr val="bg1"/>
                </a:solidFill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</a:rPr>
              <a:t>Прочитай </a:t>
            </a:r>
            <a:r>
              <a:rPr lang="ru-RU" sz="2400" dirty="0" err="1" smtClean="0">
                <a:solidFill>
                  <a:schemeClr val="bg1"/>
                </a:solidFill>
              </a:rPr>
              <a:t>діалоги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героїв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по ролях.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8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77"/>
          <a:stretch/>
        </p:blipFill>
        <p:spPr bwMode="auto">
          <a:xfrm>
            <a:off x="1118841" y="1478961"/>
            <a:ext cx="3392551" cy="32059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70304" y="1478961"/>
            <a:ext cx="6133049" cy="1736646"/>
          </a:xfrm>
          <a:prstGeom prst="round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bg1"/>
                </a:solidFill>
              </a:rPr>
              <a:t>На </a:t>
            </a:r>
            <a:r>
              <a:rPr lang="uk-UA" sz="2400" dirty="0">
                <a:solidFill>
                  <a:schemeClr val="bg1"/>
                </a:solidFill>
              </a:rPr>
              <a:t>початку казки мовиться, що баран був дужий, та несміливий, а цап – сміливий, та недужий. Чому?</a:t>
            </a:r>
          </a:p>
          <a:p>
            <a:pPr marL="363538" indent="-363538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chemeClr val="bg1"/>
                </a:solidFill>
              </a:rPr>
              <a:t> Які ще риси характеру виявили ці герої?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18841" y="4832119"/>
            <a:ext cx="3392551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Закінчи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0304" y="4427505"/>
            <a:ext cx="4661236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• </a:t>
            </a:r>
            <a:r>
              <a:rPr lang="ru-RU" sz="2400" b="1" dirty="0"/>
              <a:t>А </a:t>
            </a:r>
            <a:r>
              <a:rPr lang="ru-RU" sz="2400" b="1" dirty="0" err="1"/>
              <a:t>збирайтеся</a:t>
            </a:r>
            <a:r>
              <a:rPr lang="ru-RU" sz="2400" b="1" dirty="0"/>
              <a:t>, </a:t>
            </a:r>
            <a:r>
              <a:rPr lang="ru-RU" sz="2400" b="1" dirty="0" err="1"/>
              <a:t>Цапе</a:t>
            </a:r>
            <a:r>
              <a:rPr lang="ru-RU" sz="2400" b="1" dirty="0"/>
              <a:t> й Баране... </a:t>
            </a:r>
            <a:endParaRPr lang="ru-RU" sz="2400" b="1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96961" y="5012705"/>
            <a:ext cx="4661236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• </a:t>
            </a:r>
            <a:r>
              <a:rPr lang="ru-RU" sz="2400" b="1" dirty="0"/>
              <a:t>Ох, тут уже </a:t>
            </a:r>
            <a:r>
              <a:rPr lang="ru-RU" sz="2400" b="1" dirty="0" err="1"/>
              <a:t>вовки</a:t>
            </a:r>
            <a:r>
              <a:rPr lang="ru-RU" sz="2400" b="1" dirty="0"/>
              <a:t>... </a:t>
            </a:r>
            <a:endParaRPr lang="ru-RU" sz="2400" b="1" dirty="0" smtClean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96961" y="5609921"/>
            <a:ext cx="4661236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• </a:t>
            </a:r>
            <a:r>
              <a:rPr lang="ru-RU" sz="2400" b="1" dirty="0"/>
              <a:t>Стали </a:t>
            </a:r>
            <a:r>
              <a:rPr lang="ru-RU" sz="2400" b="1" dirty="0" err="1"/>
              <a:t>вовки</a:t>
            </a:r>
            <a:r>
              <a:rPr lang="ru-RU" sz="2400" b="1" dirty="0"/>
              <a:t> </a:t>
            </a:r>
            <a:r>
              <a:rPr lang="ru-RU" sz="2400" b="1" dirty="0" err="1"/>
              <a:t>думати-гадати</a:t>
            </a:r>
            <a:r>
              <a:rPr lang="ru-RU" sz="24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5154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8803" y="494530"/>
            <a:ext cx="9860099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Поміркуй!</a:t>
            </a:r>
          </a:p>
        </p:txBody>
      </p:sp>
      <p:pic>
        <p:nvPicPr>
          <p:cNvPr id="13" name="Picture 2" descr="ÐÐ°ÑÑÐ¸Ð½ÐºÐ¸ Ð¿Ð¾ Ð·Ð°Ð¿ÑÐ¾ÑÑ ÑÐ°Ð¿ Ñ Ð±Ð°ÑÐ°Ð½ ÑÐºÑÐ°ÑÐ½ÑÑÐºÐ° Ð½Ð°ÑÐ¾Ð´Ð½Ð° ÐºÐ°Ð·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77"/>
          <a:stretch/>
        </p:blipFill>
        <p:spPr bwMode="auto">
          <a:xfrm>
            <a:off x="1178803" y="1318314"/>
            <a:ext cx="3392551" cy="32059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98084" y="2188899"/>
            <a:ext cx="6240818" cy="919401"/>
          </a:xfrm>
          <a:prstGeom prst="round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/>
              <a:t>Казка — </a:t>
            </a:r>
            <a:r>
              <a:rPr lang="ru-RU" sz="2400" b="1" dirty="0" err="1"/>
              <a:t>це</a:t>
            </a:r>
            <a:r>
              <a:rPr lang="ru-RU" sz="2400" b="1" dirty="0"/>
              <a:t> диво. Вона </a:t>
            </a:r>
            <a:r>
              <a:rPr lang="ru-RU" sz="2400" b="1" dirty="0" err="1"/>
              <a:t>дає</a:t>
            </a:r>
            <a:r>
              <a:rPr lang="ru-RU" sz="2400" b="1" dirty="0"/>
              <a:t> нам </a:t>
            </a:r>
            <a:r>
              <a:rPr lang="ru-RU" sz="2400" b="1" dirty="0" err="1"/>
              <a:t>привід</a:t>
            </a:r>
            <a:r>
              <a:rPr lang="ru-RU" sz="2400" b="1" dirty="0"/>
              <a:t> для </a:t>
            </a:r>
            <a:r>
              <a:rPr lang="ru-RU" sz="2400" b="1" dirty="0" err="1"/>
              <a:t>роздумів</a:t>
            </a:r>
            <a:r>
              <a:rPr lang="ru-RU" sz="2400" b="1" dirty="0"/>
              <a:t>, </a:t>
            </a:r>
            <a:r>
              <a:rPr lang="ru-RU" sz="2400" b="1" dirty="0" err="1"/>
              <a:t>повчає</a:t>
            </a:r>
            <a:r>
              <a:rPr lang="ru-RU" sz="2400" b="1" dirty="0"/>
              <a:t>, </a:t>
            </a:r>
            <a:r>
              <a:rPr lang="ru-RU" sz="2400" b="1" dirty="0" err="1"/>
              <a:t>дарує</a:t>
            </a:r>
            <a:r>
              <a:rPr lang="ru-RU" sz="2400" b="1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радості</a:t>
            </a:r>
            <a:r>
              <a:rPr lang="ru-RU" sz="2400" b="1" dirty="0"/>
              <a:t>.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3773" y="1400537"/>
            <a:ext cx="4609930" cy="5107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розумієш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вислів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21408" y="3940798"/>
            <a:ext cx="515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13035" y="3390729"/>
            <a:ext cx="6133049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цапа</a:t>
            </a:r>
            <a:r>
              <a:rPr lang="ru-RU" sz="2400" b="1" dirty="0" smtClean="0">
                <a:solidFill>
                  <a:schemeClr val="bg1"/>
                </a:solidFill>
              </a:rPr>
              <a:t> й барана </a:t>
            </a:r>
            <a:r>
              <a:rPr lang="ru-RU" sz="2400" b="1" dirty="0" err="1" smtClean="0">
                <a:solidFill>
                  <a:schemeClr val="bg1"/>
                </a:solidFill>
              </a:rPr>
              <a:t>назвати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друзями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err="1">
                <a:solidFill>
                  <a:schemeClr val="bg1"/>
                </a:solidFill>
              </a:rPr>
              <a:t>Чому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8803" y="4610965"/>
            <a:ext cx="6103740" cy="91940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головну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думку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казки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«Цап та Баран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прислів’я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Поясни свою думку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98738" y="4633159"/>
            <a:ext cx="3340164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Де сила не зможе, там розум допоможе.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330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482</Words>
  <Application>Microsoft Office PowerPoint</Application>
  <PresentationFormat>Произвольный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«Мікрофон».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375</cp:revision>
  <dcterms:created xsi:type="dcterms:W3CDTF">2018-01-05T16:38:53Z</dcterms:created>
  <dcterms:modified xsi:type="dcterms:W3CDTF">2024-11-09T12:30:22Z</dcterms:modified>
</cp:coreProperties>
</file>