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548" r:id="rId3"/>
    <p:sldId id="662" r:id="rId4"/>
    <p:sldId id="618" r:id="rId5"/>
    <p:sldId id="653" r:id="rId6"/>
    <p:sldId id="621" r:id="rId7"/>
    <p:sldId id="656" r:id="rId8"/>
    <p:sldId id="657" r:id="rId9"/>
    <p:sldId id="654" r:id="rId10"/>
    <p:sldId id="659" r:id="rId11"/>
    <p:sldId id="660" r:id="rId12"/>
    <p:sldId id="622" r:id="rId13"/>
    <p:sldId id="6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803"/>
    <a:srgbClr val="2F3242"/>
    <a:srgbClr val="FF4343"/>
    <a:srgbClr val="F8CBAD"/>
    <a:srgbClr val="1694E9"/>
    <a:srgbClr val="C55A11"/>
    <a:srgbClr val="00B050"/>
    <a:srgbClr val="B686DA"/>
    <a:srgbClr val="FFFF00"/>
    <a:srgbClr val="FF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E62BC-638E-4E6A-8206-9F22CE29F3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0929" y="4152860"/>
            <a:ext cx="9297466" cy="160043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Болгарська народна казка</a:t>
            </a:r>
            <a:endParaRPr lang="uk-UA" sz="400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Виноградар і змія» </a:t>
            </a:r>
            <a:endParaRPr lang="uk-UA" sz="4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96A42EA-A3CF-408B-B009-43D6C13562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/>
          <a:stretch/>
        </p:blipFill>
        <p:spPr>
          <a:xfrm>
            <a:off x="1410929" y="1056575"/>
            <a:ext cx="3502590" cy="2380165"/>
          </a:xfrm>
          <a:prstGeom prst="round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35537" y="1056575"/>
            <a:ext cx="3172858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3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 кожній казці є урок, мов у квіточці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медок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3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0253" y="494530"/>
            <a:ext cx="9654411" cy="651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Аналіз казки з вибірковим читанням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020931" y="1255923"/>
            <a:ext cx="7495108" cy="2271048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Прочитай,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як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виноградар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потоваришував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зі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змією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Назви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головних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героїв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казки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— Прочитай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речення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передає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головну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думку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казки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Коли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щось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робиш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думай і про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наслідки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воно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бути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прислів’ям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Який народ склав цю казку?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21A3B44D-61F3-4EC4-8A3D-68B376740A53}"/>
              </a:ext>
            </a:extLst>
          </p:cNvPr>
          <p:cNvSpPr/>
          <p:nvPr/>
        </p:nvSpPr>
        <p:spPr>
          <a:xfrm>
            <a:off x="828023" y="4594576"/>
            <a:ext cx="2929160" cy="5678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Батько годує змію …</a:t>
            </a:r>
          </a:p>
        </p:txBody>
      </p:sp>
      <p:sp>
        <p:nvSpPr>
          <p:cNvPr id="12" name="Прямокутник: округлені кути 18">
            <a:extLst>
              <a:ext uri="{FF2B5EF4-FFF2-40B4-BE49-F238E27FC236}">
                <a16:creationId xmlns="" xmlns:a16="http://schemas.microsoft.com/office/drawing/2014/main" id="{9094A785-04E5-4471-88FD-1B9B147D2BCA}"/>
              </a:ext>
            </a:extLst>
          </p:cNvPr>
          <p:cNvSpPr/>
          <p:nvPr/>
        </p:nvSpPr>
        <p:spPr>
          <a:xfrm>
            <a:off x="828023" y="5299144"/>
            <a:ext cx="2929160" cy="5678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Син б’є </a:t>
            </a:r>
            <a:r>
              <a:rPr lang="uk-UA" sz="2400" b="1" dirty="0" smtClean="0"/>
              <a:t>змію …</a:t>
            </a:r>
            <a:endParaRPr lang="uk-UA" sz="2400" b="1" dirty="0"/>
          </a:p>
        </p:txBody>
      </p:sp>
      <p:sp>
        <p:nvSpPr>
          <p:cNvPr id="13" name="Прямокутник: округлені кути 19">
            <a:extLst>
              <a:ext uri="{FF2B5EF4-FFF2-40B4-BE49-F238E27FC236}">
                <a16:creationId xmlns="" xmlns:a16="http://schemas.microsoft.com/office/drawing/2014/main" id="{41FB0C36-C92E-45C8-A68E-40176D945B4C}"/>
              </a:ext>
            </a:extLst>
          </p:cNvPr>
          <p:cNvSpPr/>
          <p:nvPr/>
        </p:nvSpPr>
        <p:spPr>
          <a:xfrm>
            <a:off x="4551381" y="4574251"/>
            <a:ext cx="1489439" cy="5678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Змія …</a:t>
            </a:r>
          </a:p>
        </p:txBody>
      </p:sp>
      <p:sp>
        <p:nvSpPr>
          <p:cNvPr id="14" name="Прямокутник: округлені кути 20">
            <a:extLst>
              <a:ext uri="{FF2B5EF4-FFF2-40B4-BE49-F238E27FC236}">
                <a16:creationId xmlns="" xmlns:a16="http://schemas.microsoft.com/office/drawing/2014/main" id="{9AAB27BB-C245-435B-BD59-EADE7C240F42}"/>
              </a:ext>
            </a:extLst>
          </p:cNvPr>
          <p:cNvSpPr/>
          <p:nvPr/>
        </p:nvSpPr>
        <p:spPr>
          <a:xfrm>
            <a:off x="4551382" y="5272258"/>
            <a:ext cx="1489439" cy="5678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Змія …</a:t>
            </a:r>
          </a:p>
        </p:txBody>
      </p:sp>
      <p:cxnSp>
        <p:nvCxnSpPr>
          <p:cNvPr id="15" name="Пряма зі стрілкою 8">
            <a:extLst>
              <a:ext uri="{FF2B5EF4-FFF2-40B4-BE49-F238E27FC236}">
                <a16:creationId xmlns="" xmlns:a16="http://schemas.microsoft.com/office/drawing/2014/main" id="{121E1684-6679-4805-BD79-0AFE07414032}"/>
              </a:ext>
            </a:extLst>
          </p:cNvPr>
          <p:cNvCxnSpPr>
            <a:stCxn id="8" idx="3"/>
          </p:cNvCxnSpPr>
          <p:nvPr/>
        </p:nvCxnSpPr>
        <p:spPr>
          <a:xfrm>
            <a:off x="3757183" y="4878479"/>
            <a:ext cx="827592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22">
            <a:extLst>
              <a:ext uri="{FF2B5EF4-FFF2-40B4-BE49-F238E27FC236}">
                <a16:creationId xmlns="" xmlns:a16="http://schemas.microsoft.com/office/drawing/2014/main" id="{5B164CD1-29EE-4EBA-8425-5BA82217FAD7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 flipV="1">
            <a:off x="3757183" y="5556161"/>
            <a:ext cx="794199" cy="26886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кутник: округлені кути 21">
            <a:extLst>
              <a:ext uri="{FF2B5EF4-FFF2-40B4-BE49-F238E27FC236}">
                <a16:creationId xmlns="" xmlns:a16="http://schemas.microsoft.com/office/drawing/2014/main" id="{2A4F1DC4-F70B-496C-9FFD-6231530860D6}"/>
              </a:ext>
            </a:extLst>
          </p:cNvPr>
          <p:cNvSpPr/>
          <p:nvPr/>
        </p:nvSpPr>
        <p:spPr>
          <a:xfrm>
            <a:off x="7014479" y="4784590"/>
            <a:ext cx="2015846" cy="75558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Коли, щось робиш …</a:t>
            </a:r>
          </a:p>
        </p:txBody>
      </p:sp>
      <p:cxnSp>
        <p:nvCxnSpPr>
          <p:cNvPr id="19" name="Пряма зі стрілкою 23">
            <a:extLst>
              <a:ext uri="{FF2B5EF4-FFF2-40B4-BE49-F238E27FC236}">
                <a16:creationId xmlns="" xmlns:a16="http://schemas.microsoft.com/office/drawing/2014/main" id="{13FA4CA4-CEE8-4C2A-9E86-4FD1D83B9A19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024184" y="4872204"/>
            <a:ext cx="990295" cy="29017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24">
            <a:extLst>
              <a:ext uri="{FF2B5EF4-FFF2-40B4-BE49-F238E27FC236}">
                <a16:creationId xmlns="" xmlns:a16="http://schemas.microsoft.com/office/drawing/2014/main" id="{0FC429CE-D410-48B0-B167-67E6B8D922D3}"/>
              </a:ext>
            </a:extLst>
          </p:cNvPr>
          <p:cNvCxnSpPr>
            <a:cxnSpLocks/>
          </p:cNvCxnSpPr>
          <p:nvPr/>
        </p:nvCxnSpPr>
        <p:spPr>
          <a:xfrm flipV="1">
            <a:off x="5941668" y="5256270"/>
            <a:ext cx="1072811" cy="283903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032871" y="3654400"/>
            <a:ext cx="7495109" cy="8145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Розглянь</a:t>
            </a:r>
            <a:r>
              <a:rPr lang="ru-RU" sz="2400" b="1" dirty="0">
                <a:solidFill>
                  <a:schemeClr val="bg1"/>
                </a:solidFill>
              </a:rPr>
              <a:t> схему. Як </a:t>
            </a:r>
            <a:r>
              <a:rPr lang="ru-RU" sz="2400" b="1" dirty="0" err="1">
                <a:solidFill>
                  <a:schemeClr val="bg1"/>
                </a:solidFill>
              </a:rPr>
              <a:t>її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доповнити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щоб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відобразити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головну</a:t>
            </a:r>
            <a:r>
              <a:rPr lang="ru-RU" sz="2400" b="1" dirty="0">
                <a:solidFill>
                  <a:schemeClr val="bg1"/>
                </a:solidFill>
              </a:rPr>
              <a:t> думку </a:t>
            </a:r>
            <a:r>
              <a:rPr lang="ru-RU" sz="2400" b="1" dirty="0" err="1">
                <a:solidFill>
                  <a:schemeClr val="bg1"/>
                </a:solidFill>
              </a:rPr>
              <a:t>казки</a:t>
            </a:r>
            <a:r>
              <a:rPr lang="ru-RU" sz="2400" b="1" dirty="0">
                <a:solidFill>
                  <a:schemeClr val="bg1"/>
                </a:solidFill>
              </a:rPr>
              <a:t>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ᐈ Виноградар і змія — болгарська казка | Читати на Дерево Каз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683" y="1276292"/>
            <a:ext cx="2576605" cy="34626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78073" y="5843993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3962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8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30253" y="494530"/>
            <a:ext cx="9654411" cy="651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Гра</a:t>
            </a:r>
            <a:r>
              <a:rPr lang="ru-RU" sz="4000" b="1" dirty="0"/>
              <a:t> «</a:t>
            </a:r>
            <a:r>
              <a:rPr lang="ru-RU" sz="4000" b="1" dirty="0" err="1"/>
              <a:t>Збери</a:t>
            </a:r>
            <a:r>
              <a:rPr lang="ru-RU" sz="4000" b="1" dirty="0"/>
              <a:t> </a:t>
            </a:r>
            <a:r>
              <a:rPr lang="ru-RU" sz="4000" b="1" dirty="0" err="1"/>
              <a:t>речення</a:t>
            </a:r>
            <a:r>
              <a:rPr lang="ru-RU" sz="4000" b="1" dirty="0"/>
              <a:t>»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3738" y="1409699"/>
            <a:ext cx="4760601" cy="573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Якось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виноградар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побачив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змію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...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3738" y="2091906"/>
            <a:ext cx="4942131" cy="573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Виноградар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узяв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кухоль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золотим...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3738" y="3428659"/>
            <a:ext cx="4505711" cy="573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розпух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...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3737" y="2761020"/>
            <a:ext cx="5403720" cy="573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Відтоді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щоранку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носив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змії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молоко...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68395" y="1411696"/>
            <a:ext cx="3259015" cy="573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ледве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дійшов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додому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68396" y="2093903"/>
            <a:ext cx="3851993" cy="573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і надумав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зробити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їй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добро.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36269" y="2741442"/>
            <a:ext cx="4265346" cy="573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і забирав по одному золотому.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68396" y="3428659"/>
            <a:ext cx="1808725" cy="573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пішов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595869" y="1696636"/>
            <a:ext cx="1640400" cy="68420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4" idx="1"/>
          </p:cNvCxnSpPr>
          <p:nvPr/>
        </p:nvCxnSpPr>
        <p:spPr>
          <a:xfrm>
            <a:off x="5660122" y="2287076"/>
            <a:ext cx="1608274" cy="142852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1" idx="1"/>
          </p:cNvCxnSpPr>
          <p:nvPr/>
        </p:nvCxnSpPr>
        <p:spPr>
          <a:xfrm flipV="1">
            <a:off x="5192908" y="1698634"/>
            <a:ext cx="2075487" cy="208988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  <a:endCxn id="13" idx="1"/>
          </p:cNvCxnSpPr>
          <p:nvPr/>
        </p:nvCxnSpPr>
        <p:spPr>
          <a:xfrm flipV="1">
            <a:off x="6057457" y="3028380"/>
            <a:ext cx="1178812" cy="1957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667893" y="4121063"/>
            <a:ext cx="905405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3538" indent="-363538">
              <a:buAutoNum type="arabicParenR"/>
            </a:pPr>
            <a:r>
              <a:rPr lang="ru-RU" sz="2400" dirty="0" err="1" smtClean="0"/>
              <a:t>Змія</a:t>
            </a:r>
            <a:r>
              <a:rPr lang="ru-RU" sz="2400" dirty="0" smtClean="0"/>
              <a:t> </a:t>
            </a:r>
            <a:r>
              <a:rPr lang="ru-RU" sz="2400" dirty="0"/>
              <a:t>жила у </a:t>
            </a:r>
            <a:r>
              <a:rPr lang="ru-RU" sz="2400" dirty="0" err="1"/>
              <a:t>великій</a:t>
            </a:r>
            <a:r>
              <a:rPr lang="ru-RU" sz="2400" dirty="0"/>
              <a:t> </a:t>
            </a:r>
            <a:r>
              <a:rPr lang="ru-RU" sz="2400" dirty="0" err="1"/>
              <a:t>купі</a:t>
            </a:r>
            <a:r>
              <a:rPr lang="ru-RU" sz="2400" dirty="0"/>
              <a:t> </a:t>
            </a:r>
            <a:r>
              <a:rPr lang="ru-RU" sz="2400" dirty="0" err="1"/>
              <a:t>каміння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лежала </a:t>
            </a:r>
            <a:r>
              <a:rPr lang="ru-RU" sz="2400" dirty="0" err="1"/>
              <a:t>біля</a:t>
            </a:r>
            <a:r>
              <a:rPr lang="ru-RU" sz="2400" dirty="0"/>
              <a:t> винограднику. </a:t>
            </a:r>
            <a:endParaRPr lang="ru-RU" sz="2400" dirty="0" smtClean="0"/>
          </a:p>
          <a:p>
            <a:pPr marL="363538" indent="-363538">
              <a:buAutoNum type="arabicParenR"/>
            </a:pPr>
            <a:r>
              <a:rPr lang="ru-RU" sz="2400" dirty="0" err="1" smtClean="0"/>
              <a:t>Виноградар</a:t>
            </a:r>
            <a:r>
              <a:rPr lang="ru-RU" sz="2400" dirty="0" smtClean="0"/>
              <a:t> </a:t>
            </a:r>
            <a:r>
              <a:rPr lang="ru-RU" sz="2400" dirty="0" err="1" smtClean="0"/>
              <a:t>щомісяця</a:t>
            </a:r>
            <a:r>
              <a:rPr lang="ru-RU" sz="2400" dirty="0" smtClean="0"/>
              <a:t> </a:t>
            </a:r>
            <a:r>
              <a:rPr lang="ru-RU" sz="2400" dirty="0"/>
              <a:t>приносив </a:t>
            </a:r>
            <a:r>
              <a:rPr lang="ru-RU" sz="2400" dirty="0" err="1"/>
              <a:t>змії</a:t>
            </a:r>
            <a:r>
              <a:rPr lang="ru-RU" sz="2400" dirty="0"/>
              <a:t> </a:t>
            </a:r>
            <a:r>
              <a:rPr lang="ru-RU" sz="2400" dirty="0" err="1" smtClean="0"/>
              <a:t>кухоль</a:t>
            </a:r>
            <a:r>
              <a:rPr lang="ru-RU" sz="2400" dirty="0" smtClean="0"/>
              <a:t> </a:t>
            </a:r>
            <a:r>
              <a:rPr lang="ru-RU" sz="2400" dirty="0"/>
              <a:t>молока. </a:t>
            </a:r>
            <a:endParaRPr lang="ru-RU" sz="2400" dirty="0" smtClean="0"/>
          </a:p>
          <a:p>
            <a:pPr marL="363538" indent="-363538">
              <a:buAutoNum type="arabicParenR"/>
            </a:pPr>
            <a:r>
              <a:rPr lang="ru-RU" sz="2400" dirty="0" err="1" smtClean="0"/>
              <a:t>Виноградар</a:t>
            </a:r>
            <a:r>
              <a:rPr lang="ru-RU" sz="2400" dirty="0" smtClean="0"/>
              <a:t> </a:t>
            </a:r>
            <a:r>
              <a:rPr lang="ru-RU" sz="2400" dirty="0" err="1"/>
              <a:t>розповів</a:t>
            </a:r>
            <a:r>
              <a:rPr lang="ru-RU" sz="2400" dirty="0"/>
              <a:t> про </a:t>
            </a:r>
            <a:r>
              <a:rPr lang="ru-RU" sz="2400" dirty="0" err="1"/>
              <a:t>змію</a:t>
            </a:r>
            <a:r>
              <a:rPr lang="ru-RU" sz="2400" dirty="0"/>
              <a:t> </a:t>
            </a:r>
            <a:r>
              <a:rPr lang="ru-RU" sz="2400" dirty="0" err="1"/>
              <a:t>батькові</a:t>
            </a:r>
            <a:r>
              <a:rPr lang="ru-RU" sz="2400" dirty="0"/>
              <a:t>. </a:t>
            </a:r>
            <a:endParaRPr lang="ru-RU" sz="2400" dirty="0" smtClean="0"/>
          </a:p>
          <a:p>
            <a:pPr marL="363538" indent="-363538">
              <a:buAutoNum type="arabicParenR"/>
            </a:pPr>
            <a:r>
              <a:rPr lang="ru-RU" sz="2400" dirty="0" err="1" smtClean="0"/>
              <a:t>Син</a:t>
            </a:r>
            <a:r>
              <a:rPr lang="ru-RU" sz="2400" dirty="0" smtClean="0"/>
              <a:t> </a:t>
            </a:r>
            <a:r>
              <a:rPr lang="ru-RU" sz="2400" dirty="0"/>
              <a:t>надумав </a:t>
            </a:r>
            <a:r>
              <a:rPr lang="ru-RU" sz="2400" dirty="0" err="1"/>
              <a:t>убити</a:t>
            </a:r>
            <a:r>
              <a:rPr lang="ru-RU" sz="2400" dirty="0"/>
              <a:t> </a:t>
            </a:r>
            <a:r>
              <a:rPr lang="ru-RU" sz="2400" dirty="0" err="1"/>
              <a:t>змію</a:t>
            </a:r>
            <a:r>
              <a:rPr lang="ru-RU" sz="2400" dirty="0"/>
              <a:t>. </a:t>
            </a:r>
            <a:endParaRPr lang="ru-RU" sz="2400" dirty="0" smtClean="0"/>
          </a:p>
          <a:p>
            <a:pPr marL="363538" indent="-363538">
              <a:buAutoNum type="arabicParenR"/>
            </a:pPr>
            <a:r>
              <a:rPr lang="ru-RU" sz="2400" dirty="0" err="1" smtClean="0"/>
              <a:t>Змія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виноградар</a:t>
            </a:r>
            <a:r>
              <a:rPr lang="ru-RU" sz="2400" dirty="0"/>
              <a:t> </a:t>
            </a:r>
            <a:r>
              <a:rPr lang="ru-RU" sz="2400" dirty="0" err="1"/>
              <a:t>відновили</a:t>
            </a:r>
            <a:r>
              <a:rPr lang="ru-RU" sz="2400" dirty="0"/>
              <a:t> дружбу.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64816" y="4121063"/>
            <a:ext cx="179876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err="1"/>
              <a:t>Гра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«</a:t>
            </a:r>
            <a:r>
              <a:rPr lang="ru-RU" sz="2400" b="1" dirty="0"/>
              <a:t>Так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ні</a:t>
            </a:r>
            <a:r>
              <a:rPr lang="ru-RU" sz="2400" b="1" dirty="0"/>
              <a:t>?»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964980" y="3768035"/>
            <a:ext cx="62215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Так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927114" y="4536561"/>
            <a:ext cx="45397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Ні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396016" y="4859725"/>
            <a:ext cx="45397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Ні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64259" y="5210688"/>
            <a:ext cx="62215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Так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975617" y="5587616"/>
            <a:ext cx="45397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Ні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4907" y="1408930"/>
            <a:ext cx="6048260" cy="84646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Перечитай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кожну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частину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казки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та добери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заголовки до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них.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Розкажи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за ним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казку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0253" y="494529"/>
            <a:ext cx="9731530" cy="8164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Складаємо план казки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30253" y="2513799"/>
            <a:ext cx="6062914" cy="64804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1) Дружба виноградаря і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змії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44906" y="3345710"/>
            <a:ext cx="2657340" cy="63313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2)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Злочин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сина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44906" y="4211708"/>
            <a:ext cx="5772839" cy="60266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3) Дружбу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повернути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неможливо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1" name="Picture 2" descr="ᐈ Виноградар і змія — болгарська казка | Читати на Дерево Каз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24" y="1397478"/>
            <a:ext cx="3370559" cy="452959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51263" y="4969528"/>
            <a:ext cx="586648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Вдома </a:t>
            </a:r>
            <a:r>
              <a:rPr lang="uk-UA" sz="2800" b="1" dirty="0" err="1" smtClean="0">
                <a:solidFill>
                  <a:srgbClr val="FFFF00"/>
                </a:solidFill>
              </a:rPr>
              <a:t>перекажи</a:t>
            </a:r>
            <a:r>
              <a:rPr lang="uk-UA" sz="2800" b="1" dirty="0" smtClean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казку</a:t>
            </a:r>
            <a:endParaRPr lang="uk-UA" sz="2800" b="1" dirty="0">
              <a:solidFill>
                <a:srgbClr val="FFFF0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за складеним планом.</a:t>
            </a:r>
            <a:endParaRPr lang="uk-U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9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754" y="482670"/>
            <a:ext cx="9846790" cy="7734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Вправа</a:t>
            </a:r>
            <a:r>
              <a:rPr lang="ru-RU" sz="4000" b="1" dirty="0" smtClean="0">
                <a:solidFill>
                  <a:schemeClr val="bg1"/>
                </a:solidFill>
              </a:rPr>
              <a:t> «</a:t>
            </a:r>
            <a:r>
              <a:rPr lang="ru-RU" sz="4000" b="1" dirty="0" err="1" smtClean="0">
                <a:solidFill>
                  <a:schemeClr val="bg1"/>
                </a:solidFill>
              </a:rPr>
              <a:t>Мікрофон</a:t>
            </a:r>
            <a:r>
              <a:rPr lang="ru-RU" sz="4000" b="1" dirty="0" smtClean="0">
                <a:solidFill>
                  <a:schemeClr val="bg1"/>
                </a:solidFill>
              </a:rPr>
              <a:t>». </a:t>
            </a:r>
            <a:r>
              <a:rPr lang="ru-RU" sz="4000" b="1" dirty="0" err="1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2383558" y="1381760"/>
            <a:ext cx="7083582" cy="128994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-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Який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досвід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ти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сьогодні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отримав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/ла?</a:t>
            </a:r>
          </a:p>
          <a:p>
            <a:pPr algn="just" defTabSz="4075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- Яке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завдання на 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було цікаво виконувати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cs typeface="Lucida Sans Unicode" pitchFamily="34" charset="0"/>
            </a:endParaRPr>
          </a:p>
          <a:p>
            <a:pPr algn="just" defTabSz="4075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-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Оціни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свою роботу на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уроці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осінніми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листочками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cs typeface="Lucida Sans Unicode" pitchFamily="34" charset="0"/>
            </a:endParaRPr>
          </a:p>
        </p:txBody>
      </p:sp>
      <p:pic>
        <p:nvPicPr>
          <p:cNvPr id="7" name="Picture 2" descr="https://encrypted-tbn0.gstatic.com/images?q=tbn:ANd9GcSTqqtPfC3UqHWVfUYePOz9xmYOIBcgUOPFeg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27" y="3587945"/>
            <a:ext cx="3360596" cy="217384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240284" y="2765462"/>
            <a:ext cx="3677083" cy="91940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Все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! Уроком </a:t>
            </a:r>
            <a:r>
              <a:rPr lang="ru-RU" sz="2400" b="1" dirty="0" err="1">
                <a:solidFill>
                  <a:schemeClr val="bg1"/>
                </a:solidFill>
              </a:rPr>
              <a:t>задоволений</a:t>
            </a:r>
            <a:r>
              <a:rPr lang="ru-RU" sz="2400" b="1" dirty="0">
                <a:solidFill>
                  <a:schemeClr val="bg1"/>
                </a:solidFill>
              </a:rPr>
              <a:t>(на)!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43602" y="4613922"/>
            <a:ext cx="3614788" cy="919401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 </a:t>
            </a:r>
            <a:r>
              <a:rPr lang="ru-RU" sz="2400" b="1" dirty="0" err="1">
                <a:solidFill>
                  <a:schemeClr val="bg1"/>
                </a:solidFill>
              </a:rPr>
              <a:t>зовсім</a:t>
            </a:r>
            <a:r>
              <a:rPr lang="ru-RU" sz="2400" b="1" dirty="0">
                <a:solidFill>
                  <a:schemeClr val="bg1"/>
                </a:solidFill>
              </a:rPr>
              <a:t> все </a:t>
            </a:r>
            <a:r>
              <a:rPr lang="ru-RU" sz="2400" b="1" dirty="0" err="1">
                <a:solidFill>
                  <a:schemeClr val="bg1"/>
                </a:solidFill>
              </a:rPr>
              <a:t>виходило</a:t>
            </a:r>
            <a:r>
              <a:rPr lang="ru-RU" sz="2400" b="1" dirty="0">
                <a:solidFill>
                  <a:schemeClr val="bg1"/>
                </a:solidFill>
              </a:rPr>
              <a:t>, але я </a:t>
            </a:r>
            <a:r>
              <a:rPr lang="ru-RU" sz="2400" b="1" dirty="0" err="1" smtClean="0">
                <a:solidFill>
                  <a:schemeClr val="bg1"/>
                </a:solidFill>
              </a:rPr>
              <a:t>старав</a:t>
            </a:r>
            <a:r>
              <a:rPr lang="ru-RU" sz="2400" b="1" dirty="0" smtClean="0">
                <a:solidFill>
                  <a:schemeClr val="bg1"/>
                </a:solidFill>
              </a:rPr>
              <a:t>(ла)</a:t>
            </a:r>
            <a:r>
              <a:rPr lang="ru-RU" sz="2400" b="1" dirty="0" err="1" smtClean="0">
                <a:solidFill>
                  <a:schemeClr val="bg1"/>
                </a:solidFill>
              </a:rPr>
              <a:t>ся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2390" y="4674869"/>
            <a:ext cx="3027895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Мало </a:t>
            </a:r>
            <a:r>
              <a:rPr lang="ru-RU" sz="2400" b="1" dirty="0" err="1">
                <a:solidFill>
                  <a:schemeClr val="bg1"/>
                </a:solidFill>
              </a:rPr>
              <a:t>що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, не </a:t>
            </a:r>
            <a:r>
              <a:rPr lang="ru-RU" sz="2400" b="1" dirty="0" err="1">
                <a:solidFill>
                  <a:schemeClr val="bg1"/>
                </a:solidFill>
              </a:rPr>
              <a:t>розумів</a:t>
            </a:r>
            <a:r>
              <a:rPr lang="ru-RU" sz="2400" b="1" dirty="0">
                <a:solidFill>
                  <a:schemeClr val="bg1"/>
                </a:solidFill>
              </a:rPr>
              <a:t>(ла).</a:t>
            </a:r>
          </a:p>
        </p:txBody>
      </p:sp>
    </p:spTree>
    <p:extLst>
      <p:ext uri="{BB962C8B-B14F-4D97-AF65-F5344CB8AC3E}">
        <p14:creationId xmlns:p14="http://schemas.microsoft.com/office/powerpoint/2010/main" val="283981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0188" y="647999"/>
            <a:ext cx="9842612" cy="8613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pSp>
        <p:nvGrpSpPr>
          <p:cNvPr id="10" name="Групувати 9">
            <a:extLst>
              <a:ext uri="{FF2B5EF4-FFF2-40B4-BE49-F238E27FC236}">
                <a16:creationId xmlns="" xmlns:a16="http://schemas.microsoft.com/office/drawing/2014/main" id="{4B4A5907-18EA-4174-8946-7F20039FDB2F}"/>
              </a:ext>
            </a:extLst>
          </p:cNvPr>
          <p:cNvGrpSpPr/>
          <p:nvPr/>
        </p:nvGrpSpPr>
        <p:grpSpPr>
          <a:xfrm>
            <a:off x="7180840" y="1959450"/>
            <a:ext cx="3626707" cy="3350369"/>
            <a:chOff x="5601903" y="1008959"/>
            <a:chExt cx="6485759" cy="5709475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1884B806-B92B-4020-A18F-67FE04C43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88" b="8491"/>
            <a:stretch/>
          </p:blipFill>
          <p:spPr>
            <a:xfrm>
              <a:off x="5601903" y="1056640"/>
              <a:ext cx="6485759" cy="5661794"/>
            </a:xfrm>
            <a:prstGeom prst="rect">
              <a:avLst/>
            </a:prstGeom>
          </p:spPr>
        </p:pic>
        <p:sp>
          <p:nvSpPr>
            <p:cNvPr id="9" name="Полілінія: фігура 8">
              <a:extLst>
                <a:ext uri="{FF2B5EF4-FFF2-40B4-BE49-F238E27FC236}">
                  <a16:creationId xmlns="" xmlns:a16="http://schemas.microsoft.com/office/drawing/2014/main" id="{082C94E0-84C8-4B1E-8990-8762244FD1F0}"/>
                </a:ext>
              </a:extLst>
            </p:cNvPr>
            <p:cNvSpPr/>
            <p:nvPr/>
          </p:nvSpPr>
          <p:spPr>
            <a:xfrm>
              <a:off x="6883268" y="1008959"/>
              <a:ext cx="4721107" cy="919745"/>
            </a:xfrm>
            <a:custGeom>
              <a:avLst/>
              <a:gdLst>
                <a:gd name="connsiteX0" fmla="*/ 277928 w 4721107"/>
                <a:gd name="connsiteY0" fmla="*/ 88321 h 919745"/>
                <a:gd name="connsiteX1" fmla="*/ 518559 w 4721107"/>
                <a:gd name="connsiteY1" fmla="*/ 598460 h 919745"/>
                <a:gd name="connsiteX2" fmla="*/ 653313 w 4721107"/>
                <a:gd name="connsiteY2" fmla="*/ 916094 h 919745"/>
                <a:gd name="connsiteX3" fmla="*/ 1259705 w 4721107"/>
                <a:gd name="connsiteY3" fmla="*/ 752464 h 919745"/>
                <a:gd name="connsiteX4" fmla="*/ 1712092 w 4721107"/>
                <a:gd name="connsiteY4" fmla="*/ 473332 h 919745"/>
                <a:gd name="connsiteX5" fmla="*/ 2424361 w 4721107"/>
                <a:gd name="connsiteY5" fmla="*/ 473332 h 919745"/>
                <a:gd name="connsiteX6" fmla="*/ 3781524 w 4721107"/>
                <a:gd name="connsiteY6" fmla="*/ 675462 h 919745"/>
                <a:gd name="connsiteX7" fmla="*/ 4667048 w 4721107"/>
                <a:gd name="connsiteY7" fmla="*/ 444456 h 919745"/>
                <a:gd name="connsiteX8" fmla="*/ 4590046 w 4721107"/>
                <a:gd name="connsiteY8" fmla="*/ 136447 h 919745"/>
                <a:gd name="connsiteX9" fmla="*/ 4310913 w 4721107"/>
                <a:gd name="connsiteY9" fmla="*/ 11319 h 919745"/>
                <a:gd name="connsiteX10" fmla="*/ 316429 w 4721107"/>
                <a:gd name="connsiteY10" fmla="*/ 11319 h 919745"/>
                <a:gd name="connsiteX11" fmla="*/ 277928 w 4721107"/>
                <a:gd name="connsiteY11" fmla="*/ 88321 h 9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21107" h="919745">
                  <a:moveTo>
                    <a:pt x="277928" y="88321"/>
                  </a:moveTo>
                  <a:cubicBezTo>
                    <a:pt x="311616" y="186178"/>
                    <a:pt x="455995" y="460498"/>
                    <a:pt x="518559" y="598460"/>
                  </a:cubicBezTo>
                  <a:cubicBezTo>
                    <a:pt x="581123" y="736422"/>
                    <a:pt x="529789" y="890427"/>
                    <a:pt x="653313" y="916094"/>
                  </a:cubicBezTo>
                  <a:cubicBezTo>
                    <a:pt x="776837" y="941761"/>
                    <a:pt x="1083242" y="826258"/>
                    <a:pt x="1259705" y="752464"/>
                  </a:cubicBezTo>
                  <a:cubicBezTo>
                    <a:pt x="1436168" y="678670"/>
                    <a:pt x="1517983" y="519854"/>
                    <a:pt x="1712092" y="473332"/>
                  </a:cubicBezTo>
                  <a:cubicBezTo>
                    <a:pt x="1906201" y="426810"/>
                    <a:pt x="2079456" y="439644"/>
                    <a:pt x="2424361" y="473332"/>
                  </a:cubicBezTo>
                  <a:cubicBezTo>
                    <a:pt x="2769266" y="507020"/>
                    <a:pt x="3407743" y="680275"/>
                    <a:pt x="3781524" y="675462"/>
                  </a:cubicBezTo>
                  <a:cubicBezTo>
                    <a:pt x="4155305" y="670649"/>
                    <a:pt x="4532294" y="534292"/>
                    <a:pt x="4667048" y="444456"/>
                  </a:cubicBezTo>
                  <a:cubicBezTo>
                    <a:pt x="4801802" y="354620"/>
                    <a:pt x="4649402" y="208636"/>
                    <a:pt x="4590046" y="136447"/>
                  </a:cubicBezTo>
                  <a:cubicBezTo>
                    <a:pt x="4530690" y="64258"/>
                    <a:pt x="5023183" y="32174"/>
                    <a:pt x="4310913" y="11319"/>
                  </a:cubicBezTo>
                  <a:cubicBezTo>
                    <a:pt x="3598644" y="-9536"/>
                    <a:pt x="986989" y="3298"/>
                    <a:pt x="316429" y="11319"/>
                  </a:cubicBezTo>
                  <a:cubicBezTo>
                    <a:pt x="-354131" y="19340"/>
                    <a:pt x="244240" y="-9536"/>
                    <a:pt x="277928" y="8832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1320495" y="1998758"/>
            <a:ext cx="5656202" cy="228147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Ось сигнал нам дзвоник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дав,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Працювати час настав.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Тож і ми часу не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гаймо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І урок розпочинаймо!</a:t>
            </a:r>
          </a:p>
        </p:txBody>
      </p:sp>
    </p:spTree>
    <p:extLst>
      <p:ext uri="{BB962C8B-B14F-4D97-AF65-F5344CB8AC3E}">
        <p14:creationId xmlns:p14="http://schemas.microsoft.com/office/powerpoint/2010/main" val="124114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3901" y="439868"/>
            <a:ext cx="720080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14498" y="1271360"/>
            <a:ext cx="4021157" cy="112371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Подумай, який казковий герой піднімає твій  настрій? Чому? Можеш скористатися світлинами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D:\Картинки до тестів\Казкові герої\Змій Горини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23" y="1261632"/>
            <a:ext cx="2636373" cy="228604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агадки про героїв мультфільмів з відповідями та малюнка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8" y="4369319"/>
            <a:ext cx="2805581" cy="1896428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ро що мовчить казка - Галицький Кореспонден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66" y="4335795"/>
            <a:ext cx="2875783" cy="1963476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+1» у День Незалежності покаже прем'єру україномовного мультсеріалу про  Котигорошка - Детектор медіа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r="11415"/>
          <a:stretch/>
        </p:blipFill>
        <p:spPr bwMode="auto">
          <a:xfrm>
            <a:off x="9277600" y="452883"/>
            <a:ext cx="2129534" cy="2282634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зки про принцес: чому не можна лінуватис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27" y="4281872"/>
            <a:ext cx="4249887" cy="2071321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Цікава розповідь про казкових українських супергероїв від дитячої школи  мистецтв №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8" y="2485144"/>
            <a:ext cx="4032174" cy="1708449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Міньйон Дейв Анаграм – Кульки Хмельницький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4" r="13494"/>
          <a:stretch/>
        </p:blipFill>
        <p:spPr bwMode="auto">
          <a:xfrm>
            <a:off x="7605354" y="1753628"/>
            <a:ext cx="1672246" cy="2198768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79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6798" y="571647"/>
            <a:ext cx="9666682" cy="6622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Скоромовка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="" xmlns:a16="http://schemas.microsoft.com/office/drawing/2014/main" id="{AE786220-25A4-43B4-9814-EC2B0FA1A163}"/>
              </a:ext>
            </a:extLst>
          </p:cNvPr>
          <p:cNvSpPr/>
          <p:nvPr/>
        </p:nvSpPr>
        <p:spPr>
          <a:xfrm>
            <a:off x="1023272" y="1320973"/>
            <a:ext cx="5758528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Зустрітися</a:t>
            </a:r>
            <a:r>
              <a:rPr lang="ru-RU" sz="2800" b="1" dirty="0"/>
              <a:t> </a:t>
            </a:r>
            <a:r>
              <a:rPr lang="ru-RU" sz="2800" b="1" dirty="0" err="1"/>
              <a:t>Змій</a:t>
            </a:r>
            <a:r>
              <a:rPr lang="ru-RU" sz="2800" b="1" dirty="0"/>
              <a:t> і </a:t>
            </a:r>
            <a:r>
              <a:rPr lang="ru-RU" sz="2800" b="1" dirty="0" err="1"/>
              <a:t>Змія</a:t>
            </a:r>
            <a:r>
              <a:rPr lang="ru-RU" sz="2800" b="1" dirty="0"/>
              <a:t> </a:t>
            </a:r>
            <a:r>
              <a:rPr lang="ru-RU" sz="2800" b="1" dirty="0" err="1"/>
              <a:t>захотіли</a:t>
            </a:r>
            <a:r>
              <a:rPr lang="ru-RU" sz="2800" b="1" dirty="0"/>
              <a:t>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err="1"/>
              <a:t>Зустрітися</a:t>
            </a:r>
            <a:r>
              <a:rPr lang="ru-RU" sz="2800" b="1" dirty="0"/>
              <a:t> </a:t>
            </a:r>
            <a:r>
              <a:rPr lang="ru-RU" sz="2800" b="1" dirty="0" err="1"/>
              <a:t>Змій</a:t>
            </a:r>
            <a:r>
              <a:rPr lang="ru-RU" sz="2800" b="1" dirty="0"/>
              <a:t> і </a:t>
            </a:r>
            <a:r>
              <a:rPr lang="ru-RU" sz="2800" b="1" dirty="0" err="1"/>
              <a:t>Змія</a:t>
            </a:r>
            <a:r>
              <a:rPr lang="ru-RU" sz="2800" b="1" dirty="0"/>
              <a:t> не </a:t>
            </a:r>
            <a:r>
              <a:rPr lang="ru-RU" sz="2800" b="1" dirty="0" err="1"/>
              <a:t>зуміли</a:t>
            </a:r>
            <a:r>
              <a:rPr lang="ru-RU" sz="2800" b="1" dirty="0"/>
              <a:t>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err="1"/>
              <a:t>Змій</a:t>
            </a:r>
            <a:r>
              <a:rPr lang="ru-RU" sz="2800" b="1" dirty="0"/>
              <a:t> в </a:t>
            </a:r>
            <a:r>
              <a:rPr lang="ru-RU" sz="2800" b="1" dirty="0" err="1"/>
              <a:t>хмарах</a:t>
            </a:r>
            <a:r>
              <a:rPr lang="ru-RU" sz="2800" b="1" dirty="0"/>
              <a:t>, а </a:t>
            </a:r>
            <a:r>
              <a:rPr lang="ru-RU" sz="2800" b="1" dirty="0" err="1"/>
              <a:t>Змія</a:t>
            </a:r>
            <a:r>
              <a:rPr lang="ru-RU" sz="2800" b="1" dirty="0"/>
              <a:t> на </a:t>
            </a:r>
            <a:r>
              <a:rPr lang="ru-RU" sz="2800" b="1" dirty="0" err="1"/>
              <a:t>землі</a:t>
            </a:r>
            <a:r>
              <a:rPr lang="ru-RU" sz="2800" b="1" dirty="0"/>
              <a:t>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Треба б </a:t>
            </a:r>
            <a:r>
              <a:rPr lang="ru-RU" sz="2800" b="1" dirty="0" err="1"/>
              <a:t>Змію</a:t>
            </a:r>
            <a:r>
              <a:rPr lang="ru-RU" sz="2800" b="1" dirty="0"/>
              <a:t> </a:t>
            </a:r>
            <a:r>
              <a:rPr lang="ru-RU" sz="2800" b="1" dirty="0" err="1"/>
              <a:t>спуститися</a:t>
            </a:r>
            <a:r>
              <a:rPr lang="ru-RU" sz="2800" b="1" dirty="0"/>
              <a:t> до </a:t>
            </a:r>
            <a:r>
              <a:rPr lang="ru-RU" sz="2800" b="1" dirty="0" err="1"/>
              <a:t>Змії</a:t>
            </a:r>
            <a:r>
              <a:rPr lang="ru-RU" sz="2800" b="1" dirty="0" smtClean="0"/>
              <a:t>.                    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1243" y="3532418"/>
            <a:ext cx="5233914" cy="44267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скоромовку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повільно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вдумливо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687" y="4075220"/>
            <a:ext cx="5233914" cy="44267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звук часто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повторюється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скоромовці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12" y="4654320"/>
            <a:ext cx="5233918" cy="783193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скоромовку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наче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піднімаєшся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в гору, 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потім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швидко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наче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біжиш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з гори.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953824" y="4023655"/>
            <a:ext cx="3216923" cy="98847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err="1"/>
              <a:t>В’ється</a:t>
            </a:r>
            <a:r>
              <a:rPr lang="ru-RU" sz="2800" b="1" dirty="0"/>
              <a:t> </a:t>
            </a:r>
            <a:r>
              <a:rPr lang="ru-RU" sz="2800" b="1" dirty="0" err="1"/>
              <a:t>вірьовка</a:t>
            </a:r>
            <a:r>
              <a:rPr lang="ru-RU" sz="2800" b="1" dirty="0"/>
              <a:t> — </a:t>
            </a:r>
            <a:r>
              <a:rPr lang="ru-RU" sz="2800" b="1" dirty="0" smtClean="0"/>
              <a:t>на </a:t>
            </a:r>
            <a:r>
              <a:rPr lang="ru-RU" sz="2800" b="1" dirty="0" err="1" smtClean="0"/>
              <a:t>кінці</a:t>
            </a:r>
            <a:r>
              <a:rPr lang="ru-RU" sz="2800" b="1" dirty="0"/>
              <a:t> </a:t>
            </a:r>
            <a:r>
              <a:rPr lang="ru-RU" sz="2800" b="1" dirty="0" smtClean="0"/>
              <a:t>головка.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68272" y="4488914"/>
            <a:ext cx="144924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Змія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8602" y="3526072"/>
            <a:ext cx="2966280" cy="44267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Відгадай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загадку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46E177E-39B1-4006-B74D-8041A5EB18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3" t="13995" r="1975" b="11228"/>
          <a:stretch/>
        </p:blipFill>
        <p:spPr>
          <a:xfrm flipH="1">
            <a:off x="8904121" y="1342745"/>
            <a:ext cx="1728302" cy="210678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457966" y="5206850"/>
            <a:ext cx="4305514" cy="77118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Болгарський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народ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присвятив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цій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тварині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одну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казок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t="12088" r="38697" b="30297"/>
          <a:stretch/>
        </p:blipFill>
        <p:spPr bwMode="auto">
          <a:xfrm>
            <a:off x="6911999" y="1331859"/>
            <a:ext cx="1589743" cy="2104226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Диагональная полоса 2"/>
          <p:cNvSpPr/>
          <p:nvPr/>
        </p:nvSpPr>
        <p:spPr>
          <a:xfrm>
            <a:off x="3113313" y="2775857"/>
            <a:ext cx="108857" cy="92616"/>
          </a:xfrm>
          <a:prstGeom prst="diagStri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>
            <a:off x="6300730" y="2728958"/>
            <a:ext cx="119743" cy="139515"/>
          </a:xfrm>
          <a:prstGeom prst="diagStri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3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414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89793" y="1754140"/>
            <a:ext cx="5813560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</a:t>
            </a:r>
            <a:r>
              <a:rPr lang="ru-RU" sz="3200" b="1" dirty="0" err="1" smtClean="0"/>
              <a:t>познайомимось</a:t>
            </a:r>
            <a:r>
              <a:rPr lang="ru-RU" sz="3200" b="1" dirty="0" smtClean="0"/>
              <a:t> </a:t>
            </a:r>
            <a:r>
              <a:rPr lang="uk-UA" sz="3200" b="1" dirty="0" smtClean="0"/>
              <a:t>з болгарською народною казкою «</a:t>
            </a:r>
            <a:r>
              <a:rPr lang="uk-UA" sz="3200" b="1" dirty="0">
                <a:solidFill>
                  <a:schemeClr val="bg1"/>
                </a:solidFill>
              </a:rPr>
              <a:t>Виноградар і змія</a:t>
            </a:r>
            <a:r>
              <a:rPr lang="uk-UA" sz="3200" b="1" dirty="0" smtClean="0"/>
              <a:t>». Будемо складати план казки для </a:t>
            </a:r>
            <a:r>
              <a:rPr lang="uk-UA" sz="3200" b="1" dirty="0" smtClean="0"/>
              <a:t>подальшого </a:t>
            </a:r>
            <a:r>
              <a:rPr lang="uk-UA" sz="3200" b="1" dirty="0" smtClean="0"/>
              <a:t>її переказу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4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8B9FD31-7454-41EC-9B8B-C1CDC1244A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2918" r="53878" b="150"/>
          <a:stretch/>
        </p:blipFill>
        <p:spPr>
          <a:xfrm>
            <a:off x="612285" y="1366091"/>
            <a:ext cx="1785162" cy="301862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69485" y="527381"/>
            <a:ext cx="10168568" cy="8056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Болгарська народна казка </a:t>
            </a:r>
            <a:r>
              <a:rPr lang="uk-UA" sz="3600" b="1" dirty="0" smtClean="0">
                <a:solidFill>
                  <a:schemeClr val="bg1"/>
                </a:solidFill>
              </a:rPr>
              <a:t>«</a:t>
            </a:r>
            <a:r>
              <a:rPr lang="uk-UA" sz="3600" b="1" dirty="0">
                <a:solidFill>
                  <a:schemeClr val="bg1"/>
                </a:solidFill>
              </a:rPr>
              <a:t>Виноградар та змія»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8FE75278-BA60-40CD-8EFF-C966A71B49FF}"/>
              </a:ext>
            </a:extLst>
          </p:cNvPr>
          <p:cNvSpPr/>
          <p:nvPr/>
        </p:nvSpPr>
        <p:spPr>
          <a:xfrm>
            <a:off x="2483984" y="1340642"/>
            <a:ext cx="9204912" cy="440120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   ***</a:t>
            </a: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Один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чоловік мав гарний виноградник. Біля виноградника лежала купа каміння, де жила велика змія. Якось виноградар побачив змію і надумав зробити їй добро. Узяв кухоль свіжого молока, приніс, поставив біля каміння і став оддалік — хотів побачити, що буде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Змія вилізла, випила молоко і впустила в кухоль один золотий. Виноградар узяв кухоль із золотим і пішов собі. Відтоді щоранку носив він змії молоко і забирав по одному золотому. Так дружили вони багато років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880592" y="5571121"/>
            <a:ext cx="7783736" cy="9295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 smtClean="0">
                <a:solidFill>
                  <a:schemeClr val="bg1"/>
                </a:solidFill>
              </a:rPr>
              <a:t>Де </a:t>
            </a:r>
            <a:r>
              <a:rPr lang="ru-RU" sz="2400" dirty="0">
                <a:solidFill>
                  <a:schemeClr val="bg1"/>
                </a:solidFill>
              </a:rPr>
              <a:t>жила </a:t>
            </a:r>
            <a:r>
              <a:rPr lang="ru-RU" sz="2400" dirty="0" err="1" smtClean="0">
                <a:solidFill>
                  <a:schemeClr val="bg1"/>
                </a:solidFill>
              </a:rPr>
              <a:t>змія</a:t>
            </a:r>
            <a:r>
              <a:rPr lang="ru-RU" sz="2400" dirty="0" smtClean="0">
                <a:solidFill>
                  <a:schemeClr val="bg1"/>
                </a:solidFill>
              </a:rPr>
              <a:t>?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надумав </a:t>
            </a:r>
            <a:r>
              <a:rPr lang="ru-RU" sz="2400" dirty="0" err="1">
                <a:solidFill>
                  <a:schemeClr val="bg1"/>
                </a:solidFill>
              </a:rPr>
              <a:t>зробити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виноградар</a:t>
            </a:r>
            <a:r>
              <a:rPr lang="ru-RU" sz="2400" dirty="0">
                <a:solidFill>
                  <a:schemeClr val="bg1"/>
                </a:solidFill>
              </a:rPr>
              <a:t> для </a:t>
            </a:r>
            <a:r>
              <a:rPr lang="ru-RU" sz="2400" dirty="0" err="1">
                <a:solidFill>
                  <a:schemeClr val="bg1"/>
                </a:solidFill>
              </a:rPr>
              <a:t>змії</a:t>
            </a:r>
            <a:r>
              <a:rPr lang="ru-RU" sz="2400" dirty="0">
                <a:solidFill>
                  <a:schemeClr val="bg1"/>
                </a:solidFill>
              </a:rPr>
              <a:t>? Як </a:t>
            </a:r>
            <a:r>
              <a:rPr lang="ru-RU" sz="2400" dirty="0" err="1">
                <a:solidFill>
                  <a:schemeClr val="bg1"/>
                </a:solidFill>
              </a:rPr>
              <a:t>він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зробив</a:t>
            </a:r>
            <a:r>
              <a:rPr lang="ru-RU" sz="2400" dirty="0" smtClean="0">
                <a:solidFill>
                  <a:schemeClr val="bg1"/>
                </a:solidFill>
              </a:rPr>
              <a:t>? Як </a:t>
            </a:r>
            <a:r>
              <a:rPr lang="ru-RU" sz="2400" dirty="0" err="1">
                <a:solidFill>
                  <a:schemeClr val="bg1"/>
                </a:solidFill>
              </a:rPr>
              <a:t>змія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віддячила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виноградареві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46E177E-39B1-4006-B74D-8041A5EB18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3" t="13995" r="1975" b="11228"/>
          <a:stretch/>
        </p:blipFill>
        <p:spPr>
          <a:xfrm>
            <a:off x="1118376" y="4418836"/>
            <a:ext cx="1279071" cy="15840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1036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8B9FD31-7454-41EC-9B8B-C1CDC1244A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2918" r="53878" b="150"/>
          <a:stretch/>
        </p:blipFill>
        <p:spPr>
          <a:xfrm>
            <a:off x="612285" y="1366091"/>
            <a:ext cx="1785162" cy="301862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69485" y="527381"/>
            <a:ext cx="10168568" cy="662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Болгарська народна казка </a:t>
            </a:r>
            <a:r>
              <a:rPr lang="uk-UA" sz="3600" b="1" dirty="0" smtClean="0">
                <a:solidFill>
                  <a:schemeClr val="bg1"/>
                </a:solidFill>
              </a:rPr>
              <a:t>«</a:t>
            </a:r>
            <a:r>
              <a:rPr lang="uk-UA" sz="3600" b="1" dirty="0">
                <a:solidFill>
                  <a:schemeClr val="bg1"/>
                </a:solidFill>
              </a:rPr>
              <a:t>Виноградар та змія»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8FE75278-BA60-40CD-8EFF-C966A71B49FF}"/>
              </a:ext>
            </a:extLst>
          </p:cNvPr>
          <p:cNvSpPr/>
          <p:nvPr/>
        </p:nvSpPr>
        <p:spPr>
          <a:xfrm>
            <a:off x="2483985" y="1189822"/>
            <a:ext cx="8896439" cy="452431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    ***</a:t>
            </a:r>
          </a:p>
          <a:p>
            <a:pPr algn="just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Якось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виноградар покликав сина, майбутнього господаря, і розповів йому про змію, що її годував молоком. Почав і син носити молоко й забирати золоті. Одного разу він подумав: «У тій купі має бути багато золотих; краще вбити змію, розрити купу й забрати золоті, а не носити молоко та годувати ту змію». 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Отак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надумавши,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узяв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палицю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поніс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змії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молоко. Коли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змія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молоко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випила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хлопець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замахнувся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щосили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вдарив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її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але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убити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зміг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відбив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тільки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шматок хвоста.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Змія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розгнівалась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і вкусила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хлопця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розпух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ледве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дійшов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додому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Батько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спитав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сталося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Син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розповів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усе, як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було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і через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кілька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днів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помер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46E177E-39B1-4006-B74D-8041A5EB18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3" t="13995" r="1975" b="11228"/>
          <a:stretch/>
        </p:blipFill>
        <p:spPr>
          <a:xfrm>
            <a:off x="1118376" y="4418836"/>
            <a:ext cx="1279071" cy="15840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418041" y="5308072"/>
            <a:ext cx="6885265" cy="105416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Кому </a:t>
            </a:r>
            <a:r>
              <a:rPr lang="ru-RU" sz="2000" dirty="0" err="1">
                <a:solidFill>
                  <a:schemeClr val="bg1"/>
                </a:solidFill>
              </a:rPr>
              <a:t>виноградар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розповів</a:t>
            </a:r>
            <a:r>
              <a:rPr lang="ru-RU" sz="2000" dirty="0">
                <a:solidFill>
                  <a:schemeClr val="bg1"/>
                </a:solidFill>
              </a:rPr>
              <a:t> про </a:t>
            </a:r>
            <a:r>
              <a:rPr lang="ru-RU" sz="2000" dirty="0" err="1">
                <a:solidFill>
                  <a:schemeClr val="bg1"/>
                </a:solidFill>
              </a:rPr>
              <a:t>змію</a:t>
            </a:r>
            <a:r>
              <a:rPr lang="ru-RU" sz="2000" dirty="0">
                <a:solidFill>
                  <a:schemeClr val="bg1"/>
                </a:solidFill>
              </a:rPr>
              <a:t>? </a:t>
            </a:r>
            <a:r>
              <a:rPr lang="ru-RU" sz="2000" dirty="0" err="1">
                <a:solidFill>
                  <a:schemeClr val="bg1"/>
                </a:solidFill>
              </a:rPr>
              <a:t>Чому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зробив</a:t>
            </a:r>
            <a:r>
              <a:rPr lang="ru-RU" sz="2000" dirty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Який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злочин</a:t>
            </a:r>
            <a:r>
              <a:rPr lang="ru-RU" sz="2000" dirty="0">
                <a:solidFill>
                  <a:schemeClr val="bg1"/>
                </a:solidFill>
              </a:rPr>
              <a:t> вчинив </a:t>
            </a:r>
            <a:r>
              <a:rPr lang="ru-RU" sz="2000" dirty="0" err="1">
                <a:solidFill>
                  <a:schemeClr val="bg1"/>
                </a:solidFill>
              </a:rPr>
              <a:t>син</a:t>
            </a:r>
            <a:r>
              <a:rPr lang="ru-RU" sz="2000" dirty="0">
                <a:solidFill>
                  <a:schemeClr val="bg1"/>
                </a:solidFill>
              </a:rPr>
              <a:t>? Про яку рису </a:t>
            </a:r>
            <a:r>
              <a:rPr lang="ru-RU" sz="2000" dirty="0" err="1">
                <a:solidFill>
                  <a:schemeClr val="bg1"/>
                </a:solidFill>
              </a:rPr>
              <a:t>його</a:t>
            </a:r>
            <a:r>
              <a:rPr lang="ru-RU" sz="2000" dirty="0">
                <a:solidFill>
                  <a:schemeClr val="bg1"/>
                </a:solidFill>
              </a:rPr>
              <a:t> характеру </a:t>
            </a:r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свідчить</a:t>
            </a:r>
            <a:r>
              <a:rPr lang="ru-RU" sz="2000" dirty="0" smtClean="0">
                <a:solidFill>
                  <a:schemeClr val="bg1"/>
                </a:solidFill>
              </a:rPr>
              <a:t>? Як </a:t>
            </a:r>
            <a:r>
              <a:rPr lang="ru-RU" sz="2000" dirty="0" err="1">
                <a:solidFill>
                  <a:schemeClr val="bg1"/>
                </a:solidFill>
              </a:rPr>
              <a:t>змія</a:t>
            </a:r>
            <a:r>
              <a:rPr lang="ru-RU" sz="2000" dirty="0">
                <a:solidFill>
                  <a:schemeClr val="bg1"/>
                </a:solidFill>
              </a:rPr>
              <a:t> покарала </a:t>
            </a:r>
            <a:r>
              <a:rPr lang="ru-RU" sz="2000" dirty="0" err="1">
                <a:solidFill>
                  <a:schemeClr val="bg1"/>
                </a:solidFill>
              </a:rPr>
              <a:t>сина</a:t>
            </a:r>
            <a:r>
              <a:rPr lang="ru-RU" sz="2000" dirty="0">
                <a:solidFill>
                  <a:schemeClr val="bg1"/>
                </a:solidFill>
              </a:rPr>
              <a:t> господаря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5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8B9FD31-7454-41EC-9B8B-C1CDC1244A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2918" r="53878" b="150"/>
          <a:stretch/>
        </p:blipFill>
        <p:spPr>
          <a:xfrm>
            <a:off x="612285" y="1366091"/>
            <a:ext cx="1785162" cy="301862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69485" y="527381"/>
            <a:ext cx="10168568" cy="8056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Болгарська народна казка </a:t>
            </a:r>
            <a:r>
              <a:rPr lang="uk-UA" sz="3600" b="1" dirty="0" smtClean="0">
                <a:solidFill>
                  <a:schemeClr val="bg1"/>
                </a:solidFill>
              </a:rPr>
              <a:t>«</a:t>
            </a:r>
            <a:r>
              <a:rPr lang="uk-UA" sz="3600" b="1" dirty="0">
                <a:solidFill>
                  <a:schemeClr val="bg1"/>
                </a:solidFill>
              </a:rPr>
              <a:t>Виноградар та змія»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8FE75278-BA60-40CD-8EFF-C966A71B49FF}"/>
              </a:ext>
            </a:extLst>
          </p:cNvPr>
          <p:cNvSpPr/>
          <p:nvPr/>
        </p:nvSpPr>
        <p:spPr>
          <a:xfrm>
            <a:off x="2544896" y="1366091"/>
            <a:ext cx="8593157" cy="34163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    ***</a:t>
            </a:r>
          </a:p>
          <a:p>
            <a:pPr algn="just"/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Минуло </a:t>
            </a:r>
            <a:r>
              <a:rPr lang="ru-RU" sz="2400" b="1" dirty="0" err="1">
                <a:solidFill>
                  <a:srgbClr val="0070C0"/>
                </a:solidFill>
              </a:rPr>
              <a:t>багато</a:t>
            </a:r>
            <a:r>
              <a:rPr lang="ru-RU" sz="2400" b="1" dirty="0">
                <a:solidFill>
                  <a:srgbClr val="0070C0"/>
                </a:solidFill>
              </a:rPr>
              <a:t> часу, і </a:t>
            </a:r>
            <a:r>
              <a:rPr lang="ru-RU" sz="2400" b="1" dirty="0" err="1">
                <a:solidFill>
                  <a:srgbClr val="0070C0"/>
                </a:solidFill>
              </a:rPr>
              <a:t>якось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прийшов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виноградар</a:t>
            </a:r>
            <a:r>
              <a:rPr lang="ru-RU" sz="2400" b="1" dirty="0">
                <a:solidFill>
                  <a:srgbClr val="0070C0"/>
                </a:solidFill>
              </a:rPr>
              <a:t> до </a:t>
            </a:r>
            <a:r>
              <a:rPr lang="ru-RU" sz="2400" b="1" dirty="0" err="1">
                <a:solidFill>
                  <a:srgbClr val="0070C0"/>
                </a:solidFill>
              </a:rPr>
              <a:t>тієї</a:t>
            </a:r>
            <a:r>
              <a:rPr lang="ru-RU" sz="2400" b="1" dirty="0">
                <a:solidFill>
                  <a:srgbClr val="0070C0"/>
                </a:solidFill>
              </a:rPr>
              <a:t> с</a:t>
            </a:r>
            <a:r>
              <a:rPr lang="uk-UA" sz="2400" b="1" dirty="0">
                <a:solidFill>
                  <a:srgbClr val="0070C0"/>
                </a:solidFill>
              </a:rPr>
              <a:t>а</a:t>
            </a:r>
            <a:r>
              <a:rPr lang="ru-RU" sz="2400" b="1" dirty="0" err="1">
                <a:solidFill>
                  <a:srgbClr val="0070C0"/>
                </a:solidFill>
              </a:rPr>
              <a:t>мої</a:t>
            </a:r>
            <a:r>
              <a:rPr lang="ru-RU" sz="2400" b="1" dirty="0">
                <a:solidFill>
                  <a:srgbClr val="0070C0"/>
                </a:solidFill>
              </a:rPr>
              <a:t> купи </a:t>
            </a:r>
            <a:r>
              <a:rPr lang="ru-RU" sz="2400" b="1" dirty="0" err="1">
                <a:solidFill>
                  <a:srgbClr val="0070C0"/>
                </a:solidFill>
              </a:rPr>
              <a:t>каміння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r>
              <a:rPr lang="ru-RU" sz="2400" b="1" dirty="0" err="1">
                <a:solidFill>
                  <a:srgbClr val="0070C0"/>
                </a:solidFill>
              </a:rPr>
              <a:t>Вилізла</a:t>
            </a:r>
            <a:r>
              <a:rPr lang="ru-RU" sz="2400" b="1" dirty="0">
                <a:solidFill>
                  <a:srgbClr val="0070C0"/>
                </a:solidFill>
              </a:rPr>
              <a:t> і </a:t>
            </a:r>
            <a:r>
              <a:rPr lang="ru-RU" sz="2400" b="1" dirty="0" err="1">
                <a:solidFill>
                  <a:srgbClr val="0070C0"/>
                </a:solidFill>
              </a:rPr>
              <a:t>змія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r>
              <a:rPr lang="ru-RU" sz="2400" b="1" dirty="0" err="1">
                <a:solidFill>
                  <a:srgbClr val="0070C0"/>
                </a:solidFill>
              </a:rPr>
              <a:t>Виноградар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їй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каже</a:t>
            </a:r>
            <a:r>
              <a:rPr lang="ru-RU" sz="2400" b="1" dirty="0">
                <a:solidFill>
                  <a:srgbClr val="0070C0"/>
                </a:solidFill>
              </a:rPr>
              <a:t>: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— </a:t>
            </a:r>
            <a:r>
              <a:rPr lang="ru-RU" sz="2400" b="1" dirty="0">
                <a:solidFill>
                  <a:srgbClr val="0070C0"/>
                </a:solidFill>
              </a:rPr>
              <a:t>Давай </a:t>
            </a:r>
            <a:r>
              <a:rPr lang="ru-RU" sz="2400" b="1" dirty="0" err="1">
                <a:solidFill>
                  <a:srgbClr val="0070C0"/>
                </a:solidFill>
              </a:rPr>
              <a:t>знову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дружити</a:t>
            </a:r>
            <a:r>
              <a:rPr lang="ru-RU" sz="2400" b="1" dirty="0">
                <a:solidFill>
                  <a:srgbClr val="0070C0"/>
                </a:solidFill>
              </a:rPr>
              <a:t>, як </a:t>
            </a:r>
            <a:r>
              <a:rPr lang="ru-RU" sz="2400" b="1" dirty="0" err="1">
                <a:solidFill>
                  <a:srgbClr val="0070C0"/>
                </a:solidFill>
              </a:rPr>
              <a:t>раніше</a:t>
            </a:r>
            <a:r>
              <a:rPr lang="ru-RU" sz="2400" b="1" dirty="0">
                <a:solidFill>
                  <a:srgbClr val="0070C0"/>
                </a:solidFill>
              </a:rPr>
              <a:t> дружили. А </a:t>
            </a:r>
            <a:r>
              <a:rPr lang="ru-RU" sz="2400" b="1" dirty="0" err="1">
                <a:solidFill>
                  <a:srgbClr val="0070C0"/>
                </a:solidFill>
              </a:rPr>
              <a:t>змія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йому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відповіла</a:t>
            </a:r>
            <a:r>
              <a:rPr lang="ru-RU" sz="2400" b="1" dirty="0">
                <a:solidFill>
                  <a:srgbClr val="0070C0"/>
                </a:solidFill>
              </a:rPr>
              <a:t>: 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— </a:t>
            </a:r>
            <a:r>
              <a:rPr lang="ru-RU" sz="2400" b="1" dirty="0" err="1">
                <a:solidFill>
                  <a:srgbClr val="0070C0"/>
                </a:solidFill>
              </a:rPr>
              <a:t>Чоловіче</a:t>
            </a:r>
            <a:r>
              <a:rPr lang="ru-RU" sz="2400" b="1" dirty="0">
                <a:solidFill>
                  <a:srgbClr val="0070C0"/>
                </a:solidFill>
              </a:rPr>
              <a:t>, не </a:t>
            </a:r>
            <a:r>
              <a:rPr lang="ru-RU" sz="2400" b="1" dirty="0" err="1">
                <a:solidFill>
                  <a:srgbClr val="0070C0"/>
                </a:solidFill>
              </a:rPr>
              <a:t>може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відновитися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колишня</a:t>
            </a:r>
            <a:r>
              <a:rPr lang="ru-RU" sz="2400" b="1" dirty="0">
                <a:solidFill>
                  <a:srgbClr val="0070C0"/>
                </a:solidFill>
              </a:rPr>
              <a:t> дружба. </a:t>
            </a:r>
            <a:r>
              <a:rPr lang="ru-RU" sz="2400" b="1" dirty="0" err="1">
                <a:solidFill>
                  <a:srgbClr val="0070C0"/>
                </a:solidFill>
              </a:rPr>
              <a:t>Поки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ти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бачиш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синову</a:t>
            </a:r>
            <a:r>
              <a:rPr lang="ru-RU" sz="2400" b="1" dirty="0">
                <a:solidFill>
                  <a:srgbClr val="0070C0"/>
                </a:solidFill>
              </a:rPr>
              <a:t> могилу, а я </a:t>
            </a:r>
            <a:r>
              <a:rPr lang="ru-RU" sz="2400" b="1" dirty="0" err="1">
                <a:solidFill>
                  <a:srgbClr val="0070C0"/>
                </a:solidFill>
              </a:rPr>
              <a:t>свого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відбитого</a:t>
            </a:r>
            <a:r>
              <a:rPr lang="ru-RU" sz="2400" b="1" dirty="0">
                <a:solidFill>
                  <a:srgbClr val="0070C0"/>
                </a:solidFill>
              </a:rPr>
              <a:t> хвоста, ми не </a:t>
            </a:r>
            <a:r>
              <a:rPr lang="ru-RU" sz="2400" b="1" dirty="0" err="1">
                <a:solidFill>
                  <a:srgbClr val="0070C0"/>
                </a:solidFill>
              </a:rPr>
              <a:t>можемо</a:t>
            </a:r>
            <a:r>
              <a:rPr lang="ru-RU" sz="2400" b="1" dirty="0">
                <a:solidFill>
                  <a:srgbClr val="0070C0"/>
                </a:solidFill>
              </a:rPr>
              <a:t> стати </a:t>
            </a:r>
            <a:r>
              <a:rPr lang="ru-RU" sz="2400" b="1" dirty="0" err="1">
                <a:solidFill>
                  <a:srgbClr val="0070C0"/>
                </a:solidFill>
              </a:rPr>
              <a:t>друзями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Коли </a:t>
            </a:r>
            <a:r>
              <a:rPr lang="ru-RU" sz="2400" b="1" dirty="0" err="1">
                <a:solidFill>
                  <a:srgbClr val="FF0000"/>
                </a:solidFill>
              </a:rPr>
              <a:t>щось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робиш</a:t>
            </a:r>
            <a:r>
              <a:rPr lang="ru-RU" sz="2400" b="1" dirty="0">
                <a:solidFill>
                  <a:srgbClr val="FF0000"/>
                </a:solidFill>
              </a:rPr>
              <a:t>, думай і про </a:t>
            </a:r>
            <a:r>
              <a:rPr lang="ru-RU" sz="2400" b="1" dirty="0" err="1" smtClean="0">
                <a:solidFill>
                  <a:srgbClr val="FF0000"/>
                </a:solidFill>
              </a:rPr>
              <a:t>наслідки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46E177E-39B1-4006-B74D-8041A5EB18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3" t="13995" r="1975" b="11228"/>
          <a:stretch/>
        </p:blipFill>
        <p:spPr>
          <a:xfrm>
            <a:off x="1118376" y="4418836"/>
            <a:ext cx="1279071" cy="1584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45-46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4896" y="4902180"/>
            <a:ext cx="859315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Які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почуття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виникли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smtClean="0">
                <a:solidFill>
                  <a:schemeClr val="bg1"/>
                </a:solidFill>
              </a:rPr>
              <a:t>тебе </a:t>
            </a:r>
            <a:r>
              <a:rPr lang="ru-RU" sz="2400" b="1" dirty="0" err="1">
                <a:solidFill>
                  <a:schemeClr val="bg1"/>
                </a:solidFill>
              </a:rPr>
              <a:t>після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прослуховування</a:t>
            </a:r>
            <a:r>
              <a:rPr lang="ru-RU" sz="2400" b="1" dirty="0">
                <a:solidFill>
                  <a:schemeClr val="bg1"/>
                </a:solidFill>
              </a:rPr>
              <a:t> тексту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запропонував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господар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змії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після</a:t>
            </a:r>
            <a:r>
              <a:rPr lang="ru-RU" sz="2400" dirty="0">
                <a:solidFill>
                  <a:schemeClr val="bg1"/>
                </a:solidFill>
              </a:rPr>
              <a:t> того, як минуло </a:t>
            </a:r>
            <a:r>
              <a:rPr lang="ru-RU" sz="2400" dirty="0" err="1">
                <a:solidFill>
                  <a:schemeClr val="bg1"/>
                </a:solidFill>
              </a:rPr>
              <a:t>багато</a:t>
            </a:r>
            <a:r>
              <a:rPr lang="ru-RU" sz="2400" dirty="0">
                <a:solidFill>
                  <a:schemeClr val="bg1"/>
                </a:solidFill>
              </a:rPr>
              <a:t> часу? </a:t>
            </a:r>
            <a:r>
              <a:rPr lang="ru-RU" sz="2400" dirty="0" err="1">
                <a:solidFill>
                  <a:schemeClr val="bg1"/>
                </a:solidFill>
              </a:rPr>
              <a:t>Чи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погодилася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змія</a:t>
            </a:r>
            <a:r>
              <a:rPr lang="ru-RU" sz="2400" dirty="0">
                <a:solidFill>
                  <a:schemeClr val="bg1"/>
                </a:solidFill>
              </a:rPr>
              <a:t>? Прочитай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1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0253" y="494530"/>
            <a:ext cx="9654411" cy="651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Словникова 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372155" y="1813729"/>
            <a:ext cx="2634573" cy="315487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2800" b="1" dirty="0" err="1" smtClean="0">
                <a:solidFill>
                  <a:schemeClr val="bg1"/>
                </a:solidFill>
              </a:rPr>
              <a:t>Виногра́дар</a:t>
            </a:r>
            <a:endParaRPr lang="uk-UA" sz="2800" b="1" dirty="0" smtClean="0">
              <a:solidFill>
                <a:schemeClr val="bg1"/>
              </a:solidFill>
            </a:endParaRPr>
          </a:p>
          <a:p>
            <a:r>
              <a:rPr lang="uk-UA" sz="2800" b="1" dirty="0" err="1">
                <a:solidFill>
                  <a:schemeClr val="bg1"/>
                </a:solidFill>
              </a:rPr>
              <a:t>виногра́дник</a:t>
            </a:r>
            <a:endParaRPr lang="uk-UA" sz="2800" b="1" dirty="0">
              <a:solidFill>
                <a:schemeClr val="bg1"/>
              </a:solidFill>
            </a:endParaRPr>
          </a:p>
          <a:p>
            <a:r>
              <a:rPr lang="ru-RU" sz="2800" b="1" dirty="0" smtClean="0"/>
              <a:t>о</a:t>
            </a:r>
            <a:r>
              <a:rPr lang="vi-VN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ддалі́к</a:t>
            </a:r>
            <a:endParaRPr lang="uk-UA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800" b="1" dirty="0" err="1">
                <a:solidFill>
                  <a:schemeClr val="bg1"/>
                </a:solidFill>
              </a:rPr>
              <a:t>наду́мавши</a:t>
            </a:r>
            <a:endParaRPr lang="uk-UA" sz="2800" b="1" dirty="0">
              <a:solidFill>
                <a:schemeClr val="bg1"/>
              </a:solidFill>
            </a:endParaRPr>
          </a:p>
          <a:p>
            <a:r>
              <a:rPr lang="ru-RU" sz="2800" b="1" dirty="0" smtClean="0"/>
              <a:t>р</a:t>
            </a:r>
            <a:r>
              <a:rPr lang="vi-VN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озгні́валась</a:t>
            </a:r>
            <a:endParaRPr lang="uk-UA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800" b="1" dirty="0" err="1" smtClean="0">
                <a:solidFill>
                  <a:schemeClr val="bg1"/>
                </a:solidFill>
              </a:rPr>
              <a:t>віднови́тися</a:t>
            </a:r>
            <a:endParaRPr lang="uk-UA" sz="2800" b="1" dirty="0" smtClean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каміння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06552" y="1222872"/>
            <a:ext cx="5674729" cy="50020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слова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чітко, усвідомлено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1DD4A5E-1867-4B34-878B-787F42EB1D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6" r="42773" b="56912"/>
          <a:stretch/>
        </p:blipFill>
        <p:spPr>
          <a:xfrm>
            <a:off x="1230254" y="1222872"/>
            <a:ext cx="2405311" cy="466377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7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491470" y="1813729"/>
            <a:ext cx="2489811" cy="315487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800" b="1" dirty="0" err="1" smtClean="0"/>
              <a:t>Пригощати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відтоді</a:t>
            </a:r>
            <a:r>
              <a:rPr lang="ru-RU" sz="2800" b="1" dirty="0" smtClean="0"/>
              <a:t> </a:t>
            </a:r>
          </a:p>
          <a:p>
            <a:r>
              <a:rPr lang="ru-RU" sz="2800" b="1" dirty="0" err="1" smtClean="0"/>
              <a:t>кухоль</a:t>
            </a:r>
            <a:r>
              <a:rPr lang="ru-RU" sz="2800" b="1" dirty="0" smtClean="0"/>
              <a:t> </a:t>
            </a:r>
          </a:p>
          <a:p>
            <a:r>
              <a:rPr lang="ru-RU" sz="2800" b="1" dirty="0" err="1" smtClean="0"/>
              <a:t>замахнувся</a:t>
            </a:r>
            <a:endParaRPr lang="ru-RU" sz="2800" b="1" dirty="0" smtClean="0"/>
          </a:p>
          <a:p>
            <a:r>
              <a:rPr lang="ru-RU" sz="2800" b="1" dirty="0" err="1" smtClean="0"/>
              <a:t>змія</a:t>
            </a:r>
            <a:r>
              <a:rPr lang="ru-RU" sz="2800" b="1" dirty="0" smtClean="0"/>
              <a:t>  </a:t>
            </a:r>
          </a:p>
          <a:p>
            <a:r>
              <a:rPr lang="ru-RU" sz="2800" b="1" dirty="0" err="1" smtClean="0"/>
              <a:t>щоранку</a:t>
            </a:r>
            <a:r>
              <a:rPr lang="ru-RU" sz="2800" b="1" dirty="0" smtClean="0"/>
              <a:t> </a:t>
            </a:r>
          </a:p>
          <a:p>
            <a:r>
              <a:rPr lang="ru-RU" sz="2800" b="1" dirty="0" err="1" smtClean="0"/>
              <a:t>майбутнього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72155" y="5154972"/>
            <a:ext cx="5609126" cy="8309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ще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раз, але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тільки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слова,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відповідають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запитання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0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873</Words>
  <Application>Microsoft Office PowerPoint</Application>
  <PresentationFormat>Произвольный</PresentationFormat>
  <Paragraphs>112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Вправа «Мікрофон». 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533</cp:revision>
  <dcterms:created xsi:type="dcterms:W3CDTF">2018-01-05T16:38:53Z</dcterms:created>
  <dcterms:modified xsi:type="dcterms:W3CDTF">2024-11-09T14:23:01Z</dcterms:modified>
</cp:coreProperties>
</file>