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520" r:id="rId3"/>
    <p:sldId id="521" r:id="rId4"/>
    <p:sldId id="524" r:id="rId5"/>
    <p:sldId id="525" r:id="rId6"/>
    <p:sldId id="518" r:id="rId7"/>
    <p:sldId id="488" r:id="rId8"/>
    <p:sldId id="511" r:id="rId9"/>
    <p:sldId id="513" r:id="rId10"/>
    <p:sldId id="517" r:id="rId11"/>
    <p:sldId id="516" r:id="rId12"/>
    <p:sldId id="522" r:id="rId13"/>
    <p:sldId id="519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2F3242"/>
    <a:srgbClr val="FFFF00"/>
    <a:srgbClr val="00B050"/>
    <a:srgbClr val="295FFF"/>
    <a:srgbClr val="FF7C8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9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jpe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27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w46rg0mk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14.png"/><Relationship Id="rId10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2283" y="4179851"/>
            <a:ext cx="9667465" cy="173664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rgbClr val="0070C0"/>
                </a:solidFill>
              </a:rPr>
              <a:t>Добираю близькі за значенням слова</a:t>
            </a: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4" y="1025751"/>
            <a:ext cx="2657460" cy="265746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02361" y="1281848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значення слова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3</a:t>
            </a:r>
            <a:r>
              <a:rPr lang="uk-UA" sz="2400" b="1" dirty="0" smtClean="0">
                <a:solidFill>
                  <a:srgbClr val="0070C0"/>
                </a:solidFill>
              </a:rPr>
              <a:t>4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3695652" y="2854233"/>
            <a:ext cx="7462203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49091" y="552499"/>
            <a:ext cx="10308765" cy="877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Добери </a:t>
            </a:r>
            <a:r>
              <a:rPr lang="uk-UA" sz="3200" b="1" dirty="0">
                <a:solidFill>
                  <a:schemeClr val="bg1"/>
                </a:solidFill>
              </a:rPr>
              <a:t>й запиши слова, близькі за значенням до слова </a:t>
            </a:r>
            <a:r>
              <a:rPr lang="uk-UA" sz="3200" b="1" dirty="0" err="1">
                <a:solidFill>
                  <a:schemeClr val="bg1"/>
                </a:solidFill>
              </a:rPr>
              <a:t>щебече</a:t>
            </a:r>
            <a:r>
              <a:rPr lang="uk-UA" sz="32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627" y="4667418"/>
            <a:ext cx="751702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небі курличуть журавлі.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саду тьохкає соловейко. </a:t>
            </a:r>
            <a:r>
              <a:rPr lang="uk-UA" sz="2800" b="1" dirty="0" smtClean="0">
                <a:solidFill>
                  <a:schemeClr val="bg1"/>
                </a:solidFill>
              </a:rPr>
              <a:t>В </a:t>
            </a:r>
            <a:r>
              <a:rPr lang="uk-UA" sz="2800" b="1" dirty="0">
                <a:solidFill>
                  <a:schemeClr val="bg1"/>
                </a:solidFill>
              </a:rPr>
              <a:t>лісі </a:t>
            </a:r>
            <a:r>
              <a:rPr lang="uk-UA" sz="2800" b="1" dirty="0" smtClean="0">
                <a:solidFill>
                  <a:schemeClr val="bg1"/>
                </a:solidFill>
              </a:rPr>
              <a:t>кує </a:t>
            </a:r>
            <a:r>
              <a:rPr lang="uk-UA" sz="2800" b="1" dirty="0">
                <a:solidFill>
                  <a:schemeClr val="bg1"/>
                </a:solidFill>
              </a:rPr>
              <a:t>зозуля.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ÐÐ°ÑÑÐ¸Ð½ÐºÐ¸ Ð¿Ð¾ Ð·Ð°Ð¿ÑÐ¾ÑÑ ÐºÐ»Ð¸Ð¿Ð°ÑÑ Ð¶ÑÑÐ°Ð²Ð»Ð¸ Ð² Ð½ÐµÐ±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6"/>
          <a:stretch/>
        </p:blipFill>
        <p:spPr bwMode="auto">
          <a:xfrm flipH="1">
            <a:off x="1092820" y="2117817"/>
            <a:ext cx="2317063" cy="15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1" r="49221" b="5758"/>
          <a:stretch/>
        </p:blipFill>
        <p:spPr>
          <a:xfrm>
            <a:off x="3469895" y="2853290"/>
            <a:ext cx="2061581" cy="808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t="19413" r="45398" b="66951"/>
          <a:stretch/>
        </p:blipFill>
        <p:spPr>
          <a:xfrm>
            <a:off x="5983079" y="3076088"/>
            <a:ext cx="1983319" cy="78289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5554200" y="2958382"/>
            <a:ext cx="325576" cy="9090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35776" r="43041" b="55891"/>
          <a:stretch/>
        </p:blipFill>
        <p:spPr>
          <a:xfrm>
            <a:off x="8068049" y="3086974"/>
            <a:ext cx="1983319" cy="478434"/>
          </a:xfrm>
          <a:prstGeom prst="rect">
            <a:avLst/>
          </a:prstGeom>
        </p:spPr>
      </p:pic>
      <p:sp>
        <p:nvSpPr>
          <p:cNvPr id="2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8443" y="1460195"/>
            <a:ext cx="2362206" cy="12376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5653" y="1460194"/>
            <a:ext cx="2120996" cy="12376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6649" y="1460195"/>
            <a:ext cx="3020442" cy="12376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2" name="Прямоугольник 31"/>
          <p:cNvSpPr/>
          <p:nvPr/>
        </p:nvSpPr>
        <p:spPr>
          <a:xfrm>
            <a:off x="905459" y="1485890"/>
            <a:ext cx="2564438" cy="63192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Утвори </a:t>
            </a:r>
            <a:r>
              <a:rPr lang="uk-UA" sz="2000" b="1" dirty="0">
                <a:solidFill>
                  <a:srgbClr val="0070C0"/>
                </a:solidFill>
              </a:rPr>
              <a:t>їх від звуків, які видають птахи.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20125" y="3521886"/>
            <a:ext cx="2735105" cy="12895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Склади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речення про  кожну пташку з утвореними словами</a:t>
            </a:r>
            <a:r>
              <a:rPr lang="uk-UA" sz="2000" b="1" dirty="0" smtClean="0">
                <a:solidFill>
                  <a:srgbClr val="0070C0"/>
                </a:solidFill>
              </a:rPr>
              <a:t>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2 клас\1 Українська мова\1 Пономарьова\2 Значення слова\№034 - Добираю близькі за значенням слова\2024-11-05_16334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56" y="3122607"/>
            <a:ext cx="876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88561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193" r="43990" b="73345"/>
          <a:stretch/>
        </p:blipFill>
        <p:spPr>
          <a:xfrm>
            <a:off x="1791338" y="2980816"/>
            <a:ext cx="8732067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791339" y="1276257"/>
            <a:ext cx="8732066" cy="5211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серед поданих слів близькі за значенням. Запиши їх парами.</a:t>
            </a:r>
          </a:p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5674" y="1797375"/>
            <a:ext cx="87777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Райдуга, красивий добрий, спить, гарний, хороший, веселка, дрімає.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63856" r="45858" b="19174"/>
          <a:stretch/>
        </p:blipFill>
        <p:spPr>
          <a:xfrm>
            <a:off x="2129098" y="3011301"/>
            <a:ext cx="1868173" cy="9258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79917" r="46929" b="3113"/>
          <a:stretch/>
        </p:blipFill>
        <p:spPr>
          <a:xfrm>
            <a:off x="3997271" y="2963521"/>
            <a:ext cx="2000435" cy="9913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3892368" y="3017710"/>
            <a:ext cx="388909" cy="1085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19770" r="49526" b="68563"/>
          <a:stretch/>
        </p:blipFill>
        <p:spPr>
          <a:xfrm>
            <a:off x="8424086" y="3219853"/>
            <a:ext cx="1805702" cy="6815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47121" r="42779" b="35606"/>
          <a:stretch/>
        </p:blipFill>
        <p:spPr>
          <a:xfrm>
            <a:off x="6088965" y="2945818"/>
            <a:ext cx="2124084" cy="100906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8229632" y="3005692"/>
            <a:ext cx="388909" cy="1085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32346" r="51026" b="51593"/>
          <a:stretch/>
        </p:blipFill>
        <p:spPr>
          <a:xfrm>
            <a:off x="1745674" y="3770607"/>
            <a:ext cx="1805702" cy="9382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50377" r="40092" b="37956"/>
          <a:stretch/>
        </p:blipFill>
        <p:spPr>
          <a:xfrm>
            <a:off x="3802817" y="3884251"/>
            <a:ext cx="2029744" cy="6484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68256" r="52312" b="20077"/>
          <a:stretch/>
        </p:blipFill>
        <p:spPr>
          <a:xfrm>
            <a:off x="5832561" y="3975806"/>
            <a:ext cx="1691681" cy="63852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3460015" y="3741005"/>
            <a:ext cx="388909" cy="108585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84469" r="49498" b="3864"/>
          <a:stretch/>
        </p:blipFill>
        <p:spPr>
          <a:xfrm>
            <a:off x="7638263" y="3981279"/>
            <a:ext cx="1904251" cy="68156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7329788" y="3741005"/>
            <a:ext cx="388909" cy="108585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168623" y="609556"/>
            <a:ext cx="9840685" cy="666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Додаткове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47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58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2 клас\1 Українська мова\1 Пономарьова\2 Значення слова\№034 - Добираю близькі за значенням слова\2024-11-04_2256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" t="18504" r="1853" b="2275"/>
          <a:stretch/>
        </p:blipFill>
        <p:spPr bwMode="auto">
          <a:xfrm>
            <a:off x="6742825" y="4164501"/>
            <a:ext cx="460009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6743234" y="3375544"/>
            <a:ext cx="4599681" cy="778928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3. Добери до поданих слів близькі за значенням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8" name="Picture 4" descr="D:\2 клас\1 Українська мова\1 Пономарьова\2 Значення слова\№034 - Добираю близькі за значенням слова\2024-11-04_2256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20147" r="4697" b="1953"/>
          <a:stretch/>
        </p:blipFill>
        <p:spPr bwMode="auto">
          <a:xfrm>
            <a:off x="6863806" y="2078391"/>
            <a:ext cx="4336204" cy="11826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1 Українська мова\1 Пономарьова\2 Значення слова\№034 - Добираю близькі за значенням слова\2024-11-04_2300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597" r="2353" b="6143"/>
          <a:stretch/>
        </p:blipFill>
        <p:spPr bwMode="auto">
          <a:xfrm>
            <a:off x="838790" y="2088367"/>
            <a:ext cx="5418946" cy="373043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9452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8" y="1169046"/>
            <a:ext cx="5705067" cy="8448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1. </a:t>
            </a:r>
            <a:r>
              <a:rPr lang="uk-UA" sz="2000" b="1" dirty="0">
                <a:solidFill>
                  <a:schemeClr val="bg1"/>
                </a:solidFill>
              </a:rPr>
              <a:t>Прочитай вірш. </a:t>
            </a:r>
            <a:r>
              <a:rPr lang="uk-UA" sz="2000" b="1" dirty="0" smtClean="0">
                <a:solidFill>
                  <a:schemeClr val="bg1"/>
                </a:solidFill>
              </a:rPr>
              <a:t>Знайди у ньому слова, близькі за значенням до поданих, і </a:t>
            </a:r>
            <a:r>
              <a:rPr lang="uk-UA" sz="20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2000" b="1" dirty="0" smtClean="0">
                <a:solidFill>
                  <a:schemeClr val="bg1"/>
                </a:solidFill>
              </a:rPr>
              <a:t> речення.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42825" y="1176681"/>
            <a:ext cx="4578165" cy="829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2. З’єднай </a:t>
            </a:r>
            <a:r>
              <a:rPr lang="uk-UA" sz="2000" b="1" dirty="0">
                <a:solidFill>
                  <a:schemeClr val="bg1"/>
                </a:solidFill>
              </a:rPr>
              <a:t>стрілочками близькі за значенням </a:t>
            </a:r>
            <a:r>
              <a:rPr lang="uk-UA" sz="2000" b="1" dirty="0" smtClean="0">
                <a:solidFill>
                  <a:schemeClr val="bg1"/>
                </a:solidFill>
              </a:rPr>
              <a:t>слова.</a:t>
            </a:r>
            <a:endParaRPr lang="uk-UA" sz="2400" b="1" dirty="0">
              <a:solidFill>
                <a:schemeClr val="bg1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8292288" y="2255598"/>
            <a:ext cx="1437799" cy="5280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312050" y="2794360"/>
            <a:ext cx="1418037" cy="33151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312050" y="2255598"/>
            <a:ext cx="1418037" cy="2667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8327482" y="2522366"/>
            <a:ext cx="1402605" cy="5728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258973" y="4095335"/>
            <a:ext cx="286470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ходить завірюха.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423630" y="4776681"/>
            <a:ext cx="2535381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морозить вуха.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334268" y="5396679"/>
            <a:ext cx="1843620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сипле сніг.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88915" y="4247735"/>
            <a:ext cx="355399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веселий, щасливий.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646011" y="4797668"/>
            <a:ext cx="355399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лід, крижини.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66991" y="5353022"/>
            <a:ext cx="3553999" cy="46166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сміється, глузує.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870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43" grpId="0"/>
      <p:bldP spid="25" grpId="0"/>
      <p:bldP spid="26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602531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984172" y="1790789"/>
            <a:ext cx="7502398" cy="47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6331" y="3194834"/>
            <a:ext cx="20778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08088" y="3827658"/>
            <a:ext cx="19837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38372" y="5842533"/>
            <a:ext cx="21231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Я втомив/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9331" y="5380868"/>
            <a:ext cx="2286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bg1"/>
                </a:solidFill>
              </a:rPr>
              <a:t>У</a:t>
            </a:r>
            <a:r>
              <a:rPr lang="uk-UA" sz="2400" b="1" dirty="0" smtClean="0">
                <a:solidFill>
                  <a:schemeClr val="bg1"/>
                </a:solidFill>
              </a:rPr>
              <a:t>рок розлютив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3064" y="1473302"/>
            <a:ext cx="30446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87" y="1444986"/>
            <a:ext cx="343988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 err="1">
                <a:solidFill>
                  <a:srgbClr val="0070C0"/>
                </a:solidFill>
              </a:rPr>
              <a:t>Що</a:t>
            </a:r>
            <a:r>
              <a:rPr lang="ru-RU" sz="2000" b="1" dirty="0">
                <a:solidFill>
                  <a:srgbClr val="0070C0"/>
                </a:solidFill>
              </a:rPr>
              <a:t> нового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дізнав</a:t>
            </a:r>
            <a:r>
              <a:rPr lang="ru-RU" sz="2000" b="1" dirty="0" smtClean="0">
                <a:solidFill>
                  <a:srgbClr val="0070C0"/>
                </a:solidFill>
              </a:rPr>
              <a:t>/</a:t>
            </a:r>
            <a:r>
              <a:rPr lang="ru-RU" sz="20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000" b="1" dirty="0">
                <a:solidFill>
                  <a:srgbClr val="0070C0"/>
                </a:solidFill>
              </a:rPr>
              <a:t>?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 err="1" smtClean="0">
                <a:solidFill>
                  <a:srgbClr val="0070C0"/>
                </a:solidFill>
              </a:rPr>
              <a:t>Чого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навчив</a:t>
            </a:r>
            <a:r>
              <a:rPr lang="ru-RU" sz="2000" b="1" dirty="0" smtClean="0">
                <a:solidFill>
                  <a:srgbClr val="0070C0"/>
                </a:solidFill>
              </a:rPr>
              <a:t>/</a:t>
            </a:r>
            <a:r>
              <a:rPr lang="ru-RU" sz="2000" b="1" dirty="0" err="1" smtClean="0">
                <a:solidFill>
                  <a:srgbClr val="0070C0"/>
                </a:solidFill>
              </a:rPr>
              <a:t>лася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  <a:p>
            <a:pPr marL="271463" lvl="0" indent="-271463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участь 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278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713" y="549618"/>
            <a:ext cx="9993087" cy="9417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оранжевий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161591" y="1491341"/>
            <a:ext cx="9811209" cy="4226521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1314BE3-6908-492A-AF17-6DEDF2436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5" b="24351"/>
          <a:stretch/>
        </p:blipFill>
        <p:spPr>
          <a:xfrm>
            <a:off x="6643172" y="4005311"/>
            <a:ext cx="4850436" cy="23310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082" y="614484"/>
            <a:ext cx="8732066" cy="7724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71891ECB-C37E-4FC8-A2F4-E8DB089E46AF}"/>
              </a:ext>
            </a:extLst>
          </p:cNvPr>
          <p:cNvSpPr/>
          <p:nvPr/>
        </p:nvSpPr>
        <p:spPr>
          <a:xfrm>
            <a:off x="1420054" y="1737381"/>
            <a:ext cx="4848544" cy="2962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Пролунав дзвінок,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Починаємо урок.</a:t>
            </a:r>
          </a:p>
          <a:p>
            <a:pPr algn="ctr"/>
            <a:r>
              <a:rPr lang="uk-UA" sz="2800" b="1" dirty="0" err="1" smtClean="0">
                <a:solidFill>
                  <a:srgbClr val="0070C0"/>
                </a:solidFill>
              </a:rPr>
              <a:t>Працюватимем</a:t>
            </a:r>
            <a:r>
              <a:rPr lang="ru-RU" sz="2800" b="1" dirty="0">
                <a:solidFill>
                  <a:srgbClr val="0070C0"/>
                </a:solidFill>
              </a:rPr>
              <a:t>о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старанно,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Щоб почути у кінці,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у нашім 2-м класі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Діти — просто молодці.</a:t>
            </a:r>
          </a:p>
        </p:txBody>
      </p:sp>
    </p:spTree>
    <p:extLst>
      <p:ext uri="{BB962C8B-B14F-4D97-AF65-F5344CB8AC3E}">
        <p14:creationId xmlns:p14="http://schemas.microsoft.com/office/powerpoint/2010/main" val="14725972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514" y="581614"/>
            <a:ext cx="9442435" cy="8661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Емотикони Емоджи Изрази - Безплатно изображение в Pixabay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7802" r="5496" b="7597"/>
          <a:stretch/>
        </p:blipFill>
        <p:spPr bwMode="auto">
          <a:xfrm>
            <a:off x="3560960" y="1447800"/>
            <a:ext cx="793689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6686" y="1995493"/>
            <a:ext cx="277585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>
                <a:solidFill>
                  <a:schemeClr val="bg1"/>
                </a:solidFill>
              </a:rPr>
              <a:t>Розглянь </a:t>
            </a:r>
            <a:r>
              <a:rPr lang="uk-UA" sz="2400" b="1" dirty="0" err="1" smtClean="0">
                <a:solidFill>
                  <a:schemeClr val="bg1"/>
                </a:solidFill>
              </a:rPr>
              <a:t>смайли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й вибери </a:t>
            </a:r>
            <a:r>
              <a:rPr lang="uk-UA" sz="2400" b="1" dirty="0" smtClean="0">
                <a:solidFill>
                  <a:schemeClr val="bg1"/>
                </a:solidFill>
              </a:rPr>
              <a:t>той, </a:t>
            </a:r>
          </a:p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відображає твій </a:t>
            </a:r>
            <a:r>
              <a:rPr lang="uk-UA" sz="2400" b="1" dirty="0" smtClean="0">
                <a:solidFill>
                  <a:schemeClr val="bg1"/>
                </a:solidFill>
              </a:rPr>
              <a:t>настрій на початку уроку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983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533400"/>
            <a:ext cx="10091057" cy="62592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ctr"/>
            <a:r>
              <a:rPr lang="uk-UA" sz="4000" b="1" dirty="0" smtClean="0">
                <a:solidFill>
                  <a:schemeClr val="bg1"/>
                </a:solidFill>
              </a:rPr>
              <a:t>Казка про синоніми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4598" y="1250695"/>
            <a:ext cx="9878345" cy="310854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В чудовому місті Мовознавство живе чоловік, ім’я його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Синонім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. Все в його родині дружно і злагоджено, всі підтримують один одного. Якщо хтось із родини</a:t>
            </a:r>
            <a:r>
              <a:rPr kumimoji="0" lang="uk-UA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Синонімів сумний, то всі також зажурені, невеселі. Або навпаки, коли хтось один сміється, то всі його підтримують: регочуть, хихикають, заливаються сміхом. Отож, хоч всі в родині мають різні імена, проте такі близькі за характером та вдачею.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4598" y="4441600"/>
            <a:ext cx="5393431" cy="46166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srgbClr val="0070C0"/>
                </a:solidFill>
              </a:rPr>
              <a:t>Яке нове слово </a:t>
            </a:r>
            <a:r>
              <a:rPr lang="uk-UA" sz="2400" b="1" dirty="0" smtClean="0">
                <a:solidFill>
                  <a:srgbClr val="0070C0"/>
                </a:solidFill>
              </a:rPr>
              <a:t>почув/ла </a:t>
            </a:r>
            <a:r>
              <a:rPr lang="uk-UA" sz="2400" b="1" dirty="0">
                <a:solidFill>
                  <a:srgbClr val="0070C0"/>
                </a:solidFill>
              </a:rPr>
              <a:t>в казці? </a:t>
            </a:r>
            <a:endParaRPr lang="uk-UA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Людина\Чолові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336" y="1250695"/>
            <a:ext cx="2196994" cy="302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0798" y="5008438"/>
            <a:ext cx="5393431" cy="83099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Назви </a:t>
            </a:r>
            <a:r>
              <a:rPr lang="uk-UA" sz="2400" b="1" dirty="0">
                <a:solidFill>
                  <a:srgbClr val="0070C0"/>
                </a:solidFill>
              </a:rPr>
              <a:t>групи слів, що мають близьке значення, а пишуться по-різному.</a:t>
            </a:r>
            <a:r>
              <a:rPr lang="uk-UA" sz="2400" b="1" i="1" dirty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0798" y="2133601"/>
            <a:ext cx="139837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38827" y="2144486"/>
            <a:ext cx="12242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62827" y="2144486"/>
            <a:ext cx="192120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0798" y="3004458"/>
            <a:ext cx="12242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51641" y="3004458"/>
            <a:ext cx="2998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18681" y="3418117"/>
            <a:ext cx="122420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817399" y="3407232"/>
            <a:ext cx="14069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0796" y="3864430"/>
            <a:ext cx="16160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1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544" y="1240001"/>
            <a:ext cx="7573155" cy="886852"/>
          </a:xfr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+mn-lt"/>
              </a:rPr>
              <a:t>Синоніми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 –  це слова, які </a:t>
            </a:r>
            <a:r>
              <a:rPr lang="uk-UA" sz="2800" b="1" u="sng" dirty="0" smtClean="0">
                <a:solidFill>
                  <a:srgbClr val="0070C0"/>
                </a:solidFill>
                <a:latin typeface="+mn-lt"/>
              </a:rPr>
              <a:t>пишуться по-різному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, але </a:t>
            </a:r>
            <a:r>
              <a:rPr lang="uk-UA" sz="2800" b="1" u="sng" dirty="0" smtClean="0">
                <a:solidFill>
                  <a:srgbClr val="0070C0"/>
                </a:solidFill>
                <a:latin typeface="+mn-lt"/>
              </a:rPr>
              <a:t>близькі за значенням</a:t>
            </a:r>
            <a:r>
              <a:rPr lang="uk-UA" sz="2800" b="1" dirty="0" smtClean="0">
                <a:solidFill>
                  <a:srgbClr val="0070C0"/>
                </a:solidFill>
                <a:latin typeface="+mn-lt"/>
              </a:rPr>
              <a:t>. </a:t>
            </a:r>
            <a:endParaRPr lang="ru-RU" sz="2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9643" y="3372606"/>
            <a:ext cx="1308941" cy="1575628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8681" name="Picture 9" descr="https://c8.alamy.com/comp/2BWXP8J/sad-kid-depressed-boy-looking-hopeless-2BWXP8J.jpg"/>
          <p:cNvPicPr>
            <a:picLocks noChangeAspect="1" noChangeArrowheads="1"/>
          </p:cNvPicPr>
          <p:nvPr/>
        </p:nvPicPr>
        <p:blipFill rotWithShape="1">
          <a:blip r:embed="rId3"/>
          <a:srcRect b="7330"/>
          <a:stretch/>
        </p:blipFill>
        <p:spPr bwMode="auto">
          <a:xfrm>
            <a:off x="6100725" y="3372607"/>
            <a:ext cx="903601" cy="160325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328061" y="5037765"/>
            <a:ext cx="1660070" cy="138499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умні зажурені невеселі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85951" y="4975863"/>
            <a:ext cx="1936830" cy="1384995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Arial" pitchFamily="34" charset="0"/>
              </a:rPr>
              <a:t>Сміються, регочуть, хихикають.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05544" y="533400"/>
            <a:ext cx="10537370" cy="6259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Синоніми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Людина\Рисунок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t="2861" r="4146" b="4208"/>
          <a:stretch/>
        </p:blipFill>
        <p:spPr bwMode="auto">
          <a:xfrm>
            <a:off x="8850781" y="3372606"/>
            <a:ext cx="1872000" cy="1512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8"/>
          <p:cNvSpPr txBox="1">
            <a:spLocks/>
          </p:cNvSpPr>
          <p:nvPr/>
        </p:nvSpPr>
        <p:spPr>
          <a:xfrm>
            <a:off x="2313217" y="2693912"/>
            <a:ext cx="1509001" cy="5647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n w="0"/>
                <a:solidFill>
                  <a:srgbClr val="0070C0"/>
                </a:solidFill>
                <a:latin typeface="+mn-lt"/>
                <a:cs typeface="Arial" pitchFamily="34" charset="0"/>
              </a:rPr>
              <a:t>Хто це?</a:t>
            </a:r>
            <a:endParaRPr lang="ru-RU" sz="2800" b="1" dirty="0">
              <a:ln w="0"/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88" y="3321675"/>
            <a:ext cx="1885670" cy="196109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2004" y="3324506"/>
            <a:ext cx="1674261" cy="195679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84359" y="5316712"/>
            <a:ext cx="2098241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Діти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,  </a:t>
            </a:r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учні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школярі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 </a:t>
            </a:r>
            <a:endParaRPr lang="ru-RU" sz="2800" b="1" cap="none" spc="0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67717" y="5369858"/>
            <a:ext cx="2882205" cy="95410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Друзі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товариші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приятелі</a:t>
            </a:r>
            <a:r>
              <a:rPr lang="ru-RU" sz="2800" b="1" dirty="0" smtClean="0">
                <a:ln w="0"/>
                <a:solidFill>
                  <a:schemeClr val="bg1"/>
                </a:solidFill>
                <a:cs typeface="Arial" pitchFamily="34" charset="0"/>
              </a:rPr>
              <a:t>. </a:t>
            </a:r>
            <a:endParaRPr lang="ru-RU" sz="2800" b="1" cap="none" spc="0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05544" y="2147206"/>
            <a:ext cx="5366656" cy="546706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>
                <a:solidFill>
                  <a:srgbClr val="0070C0"/>
                </a:solidFill>
              </a:rPr>
              <a:t>Розглянь малюнки і прочитай синоніми до них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8" name="Заголовок 8"/>
          <p:cNvSpPr txBox="1">
            <a:spLocks/>
          </p:cNvSpPr>
          <p:nvPr/>
        </p:nvSpPr>
        <p:spPr>
          <a:xfrm>
            <a:off x="6552526" y="2724611"/>
            <a:ext cx="1211141" cy="5647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n w="0"/>
                <a:solidFill>
                  <a:srgbClr val="0070C0"/>
                </a:solidFill>
                <a:latin typeface="+mn-lt"/>
                <a:cs typeface="Arial" pitchFamily="34" charset="0"/>
              </a:rPr>
              <a:t>Які?</a:t>
            </a:r>
            <a:endParaRPr lang="ru-RU" sz="2800" b="1" dirty="0">
              <a:ln w="0"/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Заголовок 8"/>
          <p:cNvSpPr txBox="1">
            <a:spLocks/>
          </p:cNvSpPr>
          <p:nvPr/>
        </p:nvSpPr>
        <p:spPr>
          <a:xfrm>
            <a:off x="8633485" y="2594659"/>
            <a:ext cx="2241762" cy="564704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ln w="0"/>
                <a:solidFill>
                  <a:srgbClr val="0070C0"/>
                </a:solidFill>
                <a:latin typeface="+mn-lt"/>
                <a:cs typeface="Arial" pitchFamily="34" charset="0"/>
              </a:rPr>
              <a:t>Що роблять?</a:t>
            </a:r>
            <a:endParaRPr lang="ru-RU" sz="2800" b="1" dirty="0">
              <a:ln w="0"/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274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2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04187" y="599721"/>
            <a:ext cx="8756193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47421" y="1698865"/>
            <a:ext cx="5860973" cy="2962513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ru-RU" sz="2800" b="1" dirty="0" err="1" smtClean="0">
                <a:solidFill>
                  <a:srgbClr val="0070C0"/>
                </a:solidFill>
              </a:rPr>
              <a:t>вчитимемось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розпізнав</a:t>
            </a:r>
            <a:r>
              <a:rPr lang="uk-UA" sz="2800" b="1" dirty="0" err="1" smtClean="0">
                <a:solidFill>
                  <a:srgbClr val="0070C0"/>
                </a:solidFill>
              </a:rPr>
              <a:t>ати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і </a:t>
            </a:r>
            <a:r>
              <a:rPr lang="ru-RU" sz="2800" b="1" dirty="0" err="1">
                <a:solidFill>
                  <a:srgbClr val="0070C0"/>
                </a:solidFill>
              </a:rPr>
              <a:t>добирати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близькі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за </a:t>
            </a:r>
            <a:r>
              <a:rPr lang="ru-RU" sz="2800" b="1" dirty="0" err="1">
                <a:solidFill>
                  <a:srgbClr val="0070C0"/>
                </a:solidFill>
              </a:rPr>
              <a:t>значенням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слова</a:t>
            </a:r>
            <a:r>
              <a:rPr lang="uk-UA" sz="2800" b="1" dirty="0" smtClean="0">
                <a:solidFill>
                  <a:srgbClr val="0070C0"/>
                </a:solidFill>
              </a:rPr>
              <a:t>. Будемо вчитися </a:t>
            </a:r>
            <a:r>
              <a:rPr lang="uk-UA" sz="2800" b="1" dirty="0">
                <a:solidFill>
                  <a:srgbClr val="0070C0"/>
                </a:solidFill>
              </a:rPr>
              <a:t>їх використовувати у своєму </a:t>
            </a:r>
            <a:r>
              <a:rPr lang="uk-UA" sz="2800" b="1" dirty="0" smtClean="0">
                <a:solidFill>
                  <a:srgbClr val="0070C0"/>
                </a:solidFill>
              </a:rPr>
              <a:t>мовленні.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643640" y="1698865"/>
            <a:ext cx="38615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0887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055" y="604697"/>
            <a:ext cx="10599174" cy="7415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розмову </a:t>
            </a:r>
            <a:r>
              <a:rPr lang="uk-UA" sz="3600" b="1" dirty="0" err="1" smtClean="0">
                <a:solidFill>
                  <a:schemeClr val="bg1"/>
                </a:solidFill>
              </a:rPr>
              <a:t>Читалочки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і </a:t>
            </a:r>
            <a:r>
              <a:rPr lang="uk-UA" sz="3600" b="1" dirty="0" smtClean="0">
                <a:solidFill>
                  <a:schemeClr val="bg1"/>
                </a:solidFill>
              </a:rPr>
              <a:t>Щебетунчика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57" y="1433318"/>
            <a:ext cx="7202830" cy="254663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80" b="81113" l="69291" r="91894"/>
                    </a14:imgEffect>
                  </a14:imgLayer>
                </a14:imgProps>
              </a:ext>
            </a:extLst>
          </a:blip>
          <a:srcRect l="70226" t="19536" r="7191" b="18520"/>
          <a:stretch/>
        </p:blipFill>
        <p:spPr>
          <a:xfrm flipH="1">
            <a:off x="9567408" y="1433318"/>
            <a:ext cx="1985225" cy="2030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5854"/>
          <a:stretch/>
        </p:blipFill>
        <p:spPr>
          <a:xfrm>
            <a:off x="8113445" y="1433318"/>
            <a:ext cx="1558511" cy="203007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20742" y="4080995"/>
            <a:ext cx="3431891" cy="165822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Про </a:t>
            </a:r>
            <a:r>
              <a:rPr lang="uk-UA" sz="2000" b="1" dirty="0">
                <a:solidFill>
                  <a:srgbClr val="0070C0"/>
                </a:solidFill>
              </a:rPr>
              <a:t>якого птаха говорили друзі? </a:t>
            </a:r>
            <a:r>
              <a:rPr lang="uk-UA" sz="2000" b="1" dirty="0" smtClean="0">
                <a:solidFill>
                  <a:srgbClr val="0070C0"/>
                </a:solidFill>
              </a:rPr>
              <a:t>Знайди </a:t>
            </a:r>
            <a:r>
              <a:rPr lang="uk-UA" sz="2000" b="1" dirty="0">
                <a:solidFill>
                  <a:srgbClr val="0070C0"/>
                </a:solidFill>
              </a:rPr>
              <a:t>серед виділених у тексті слів близькі за значенням. 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першу і третю  пари</a:t>
            </a:r>
            <a:r>
              <a:rPr lang="uk-UA" sz="20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193" r="54533" b="73345"/>
          <a:stretch/>
        </p:blipFill>
        <p:spPr>
          <a:xfrm>
            <a:off x="1332311" y="4000645"/>
            <a:ext cx="6679575" cy="242311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t="30909" r="51128" b="51818"/>
          <a:stretch/>
        </p:blipFill>
        <p:spPr>
          <a:xfrm>
            <a:off x="1479347" y="4013760"/>
            <a:ext cx="1563797" cy="9142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30151" r="33300" b="52576"/>
          <a:stretch/>
        </p:blipFill>
        <p:spPr>
          <a:xfrm>
            <a:off x="2980173" y="4035748"/>
            <a:ext cx="346518" cy="914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t="47121" r="38708" b="35606"/>
          <a:stretch/>
        </p:blipFill>
        <p:spPr>
          <a:xfrm>
            <a:off x="3215081" y="4000829"/>
            <a:ext cx="2076821" cy="9142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63739" r="33486" b="18988"/>
          <a:stretch/>
        </p:blipFill>
        <p:spPr>
          <a:xfrm>
            <a:off x="5397613" y="4043982"/>
            <a:ext cx="2191709" cy="914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30151" r="33300" b="52576"/>
          <a:stretch/>
        </p:blipFill>
        <p:spPr>
          <a:xfrm>
            <a:off x="7598007" y="4032060"/>
            <a:ext cx="346518" cy="914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79863" r="11868" b="2864"/>
          <a:stretch/>
        </p:blipFill>
        <p:spPr>
          <a:xfrm>
            <a:off x="1332312" y="4779926"/>
            <a:ext cx="3206007" cy="9142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r="77278" b="70626"/>
          <a:stretch/>
        </p:blipFill>
        <p:spPr>
          <a:xfrm>
            <a:off x="4134859" y="5001212"/>
            <a:ext cx="850463" cy="5439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15892" r="23146" b="73126"/>
          <a:stretch/>
        </p:blipFill>
        <p:spPr>
          <a:xfrm>
            <a:off x="4985322" y="4820108"/>
            <a:ext cx="1729767" cy="5812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t="31395" r="39461" b="54376"/>
          <a:stretch/>
        </p:blipFill>
        <p:spPr>
          <a:xfrm>
            <a:off x="1150328" y="5504219"/>
            <a:ext cx="2221833" cy="7531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30151" r="33300" b="52576"/>
          <a:stretch/>
        </p:blipFill>
        <p:spPr>
          <a:xfrm>
            <a:off x="6652494" y="4755094"/>
            <a:ext cx="346518" cy="9142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0" t="47923" r="42014" b="35123"/>
          <a:stretch/>
        </p:blipFill>
        <p:spPr>
          <a:xfrm>
            <a:off x="2935315" y="5545200"/>
            <a:ext cx="2273291" cy="8973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4" t="63896" r="38520" b="19980"/>
          <a:stretch/>
        </p:blipFill>
        <p:spPr>
          <a:xfrm>
            <a:off x="5465161" y="5515934"/>
            <a:ext cx="2374667" cy="853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2" t="30151" r="33300" b="52576"/>
          <a:stretch/>
        </p:blipFill>
        <p:spPr>
          <a:xfrm>
            <a:off x="5291902" y="5504219"/>
            <a:ext cx="346518" cy="91422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985322" y="1730829"/>
            <a:ext cx="86488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332312" y="2022946"/>
            <a:ext cx="146531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366455" y="2394858"/>
            <a:ext cx="1465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453314" y="2706633"/>
            <a:ext cx="2185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467063" y="2982686"/>
            <a:ext cx="1171357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648128" y="2982686"/>
            <a:ext cx="1296397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535146" y="3668486"/>
            <a:ext cx="113695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241856" y="3936406"/>
            <a:ext cx="1130305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892700" y="3496047"/>
            <a:ext cx="166416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0"/>
                <a:solidFill>
                  <a:schemeClr val="bg1"/>
                </a:solidFill>
                <a:cs typeface="Arial" pitchFamily="34" charset="0"/>
              </a:rPr>
              <a:t>Павич</a:t>
            </a:r>
            <a:endParaRPr lang="ru-RU" sz="2800" b="1" cap="none" spc="0" dirty="0">
              <a:ln w="0"/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674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2992" y="1876265"/>
            <a:ext cx="1882015" cy="221715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530566"/>
            <a:ext cx="10243457" cy="846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Розмову </a:t>
            </a:r>
            <a:r>
              <a:rPr lang="uk-UA" sz="4000" b="1" dirty="0">
                <a:solidFill>
                  <a:schemeClr val="bg1"/>
                </a:solidFill>
              </a:rPr>
              <a:t>друзів почув </a:t>
            </a:r>
            <a:r>
              <a:rPr lang="uk-UA" sz="4000" b="1" dirty="0" err="1" smtClean="0">
                <a:solidFill>
                  <a:schemeClr val="bg1"/>
                </a:solidFill>
              </a:rPr>
              <a:t>Ґаджик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341" y="1861457"/>
            <a:ext cx="6463145" cy="2246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</a:t>
            </a:r>
            <a:r>
              <a:rPr lang="uk-UA" sz="2800" dirty="0">
                <a:solidFill>
                  <a:schemeClr val="bg1"/>
                </a:solidFill>
              </a:rPr>
              <a:t>Знаєте, для чого павичеві такий хвіст? Хвостом павич </a:t>
            </a:r>
            <a:r>
              <a:rPr lang="uk-UA" sz="2800" u="sng" dirty="0">
                <a:solidFill>
                  <a:schemeClr val="bg1"/>
                </a:solidFill>
              </a:rPr>
              <a:t>приваблює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пав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dirty="0">
                <a:solidFill>
                  <a:schemeClr val="bg1"/>
                </a:solidFill>
              </a:rPr>
              <a:t>А ще </a:t>
            </a:r>
            <a:r>
              <a:rPr lang="uk-UA" sz="2800" u="sng" dirty="0">
                <a:solidFill>
                  <a:schemeClr val="bg1"/>
                </a:solidFill>
              </a:rPr>
              <a:t>захищає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dirty="0">
                <a:solidFill>
                  <a:schemeClr val="bg1"/>
                </a:solidFill>
              </a:rPr>
              <a:t>свою </a:t>
            </a:r>
            <a:r>
              <a:rPr lang="uk-UA" sz="2800" u="sng" dirty="0">
                <a:solidFill>
                  <a:schemeClr val="bg1"/>
                </a:solidFill>
              </a:rPr>
              <a:t>родину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r>
              <a:rPr lang="uk-UA" sz="2800" dirty="0">
                <a:solidFill>
                  <a:schemeClr val="bg1"/>
                </a:solidFill>
              </a:rPr>
              <a:t>Розпустивши хвоста, </a:t>
            </a:r>
            <a:r>
              <a:rPr lang="uk-UA" sz="2800" dirty="0" smtClean="0">
                <a:solidFill>
                  <a:schemeClr val="bg1"/>
                </a:solidFill>
              </a:rPr>
              <a:t>привертає </a:t>
            </a:r>
            <a:r>
              <a:rPr lang="uk-UA" sz="2800" dirty="0">
                <a:solidFill>
                  <a:schemeClr val="bg1"/>
                </a:solidFill>
              </a:rPr>
              <a:t>увагу </a:t>
            </a:r>
            <a:r>
              <a:rPr lang="uk-UA" sz="2800" dirty="0" smtClean="0">
                <a:solidFill>
                  <a:schemeClr val="bg1"/>
                </a:solidFill>
              </a:rPr>
              <a:t>хижака </a:t>
            </a:r>
            <a:r>
              <a:rPr lang="uk-UA" sz="2800" dirty="0">
                <a:solidFill>
                  <a:schemeClr val="bg1"/>
                </a:solidFill>
              </a:rPr>
              <a:t>і тікає від </a:t>
            </a:r>
          </a:p>
          <a:p>
            <a:r>
              <a:rPr lang="uk-UA" sz="2800" dirty="0">
                <a:solidFill>
                  <a:schemeClr val="bg1"/>
                </a:solidFill>
              </a:rPr>
              <a:t>гнізда. А хижак </a:t>
            </a:r>
            <a:r>
              <a:rPr lang="uk-UA" sz="2800" dirty="0" smtClean="0">
                <a:solidFill>
                  <a:schemeClr val="bg1"/>
                </a:solidFill>
              </a:rPr>
              <a:t>за ним</a:t>
            </a:r>
            <a:r>
              <a:rPr lang="uk-UA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ÐÐ°ÑÑÐ¸Ð½ÐºÐ¸ Ð¿Ð¾ Ð·Ð°Ð¿ÑÐ¾ÑÑ ÐºÐ»Ð¸Ð¿Ð°ÑÑ Ð¿Ð°Ð²Ð»Ð¸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456" y="1383413"/>
            <a:ext cx="3134707" cy="22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62942" y="1383413"/>
            <a:ext cx="5148943" cy="4780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2400" b="1" dirty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</a:t>
            </a:r>
            <a:r>
              <a:rPr lang="uk-UA" sz="2400" b="1" dirty="0">
                <a:solidFill>
                  <a:srgbClr val="0070C0"/>
                </a:solidFill>
              </a:rPr>
              <a:t>, що він їм сказав.</a:t>
            </a:r>
          </a:p>
          <a:p>
            <a:pPr marL="457200" indent="-457200" algn="ctr">
              <a:buAutoNum type="arabicPeriod"/>
            </a:pP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1153044" y="4184426"/>
            <a:ext cx="8100000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9356815" y="3712682"/>
            <a:ext cx="2497348" cy="16833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з тексту слова</a:t>
            </a:r>
            <a:r>
              <a:rPr lang="uk-UA" sz="2000" b="1" dirty="0">
                <a:solidFill>
                  <a:srgbClr val="0070C0"/>
                </a:solidFill>
              </a:rPr>
              <a:t>, близькі за значенням до поданих. Запиши утворені пари слів.</a:t>
            </a:r>
          </a:p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t="14842" r="24771" b="68353"/>
          <a:stretch/>
        </p:blipFill>
        <p:spPr>
          <a:xfrm>
            <a:off x="1371600" y="4169035"/>
            <a:ext cx="2645229" cy="9277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t="49702" r="57103" b="39161"/>
          <a:stretch/>
        </p:blipFill>
        <p:spPr>
          <a:xfrm>
            <a:off x="3691324" y="5031801"/>
            <a:ext cx="1574206" cy="6630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4100773" y="4275410"/>
            <a:ext cx="327303" cy="9138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31945" r="32455" b="51802"/>
          <a:stretch/>
        </p:blipFill>
        <p:spPr>
          <a:xfrm>
            <a:off x="4296484" y="4208960"/>
            <a:ext cx="2485005" cy="9380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68892" r="41651" b="19056"/>
          <a:stretch/>
        </p:blipFill>
        <p:spPr>
          <a:xfrm>
            <a:off x="1352160" y="5220985"/>
            <a:ext cx="2055070" cy="6361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5265530" y="4989124"/>
            <a:ext cx="337611" cy="9426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31977" r="24064" b="52190"/>
          <a:stretch/>
        </p:blipFill>
        <p:spPr>
          <a:xfrm>
            <a:off x="6891669" y="4186412"/>
            <a:ext cx="2040132" cy="9426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8931801" y="4246630"/>
            <a:ext cx="337611" cy="94262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2" t="84726" r="15518" b="3222"/>
          <a:stretch/>
        </p:blipFill>
        <p:spPr>
          <a:xfrm>
            <a:off x="5434335" y="5192520"/>
            <a:ext cx="1739351" cy="6730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9" t="31977" r="22021" b="52190"/>
          <a:stretch/>
        </p:blipFill>
        <p:spPr>
          <a:xfrm>
            <a:off x="6626590" y="4131151"/>
            <a:ext cx="122241" cy="1085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9" t="31977" r="22021" b="52190"/>
          <a:stretch/>
        </p:blipFill>
        <p:spPr>
          <a:xfrm>
            <a:off x="3541870" y="4863946"/>
            <a:ext cx="122241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932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3725" y="581616"/>
            <a:ext cx="10056161" cy="6083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3600" b="1" dirty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про зустріч друзів з іншим </a:t>
            </a:r>
            <a:r>
              <a:rPr lang="uk-UA" sz="3600" b="1" dirty="0" smtClean="0">
                <a:solidFill>
                  <a:schemeClr val="bg1"/>
                </a:solidFill>
              </a:rPr>
              <a:t>птахом </a:t>
            </a:r>
            <a:endParaRPr lang="uk-UA" sz="3600" b="1" dirty="0">
              <a:solidFill>
                <a:schemeClr val="bg1"/>
              </a:solidFill>
            </a:endParaRPr>
          </a:p>
          <a:p>
            <a:pPr marL="457200" indent="-457200" algn="ctr">
              <a:buAutoNum type="arabicPeriod"/>
            </a:pP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58" y="1314888"/>
            <a:ext cx="6965299" cy="223261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8670" y1="11832" x2="28670" y2="11832"/>
                        <a14:foregroundMark x1="28325" y1="16794" x2="28325" y2="16794"/>
                        <a14:foregroundMark x1="33161" y1="13359" x2="33161" y2="13359"/>
                        <a14:foregroundMark x1="20035" y1="16794" x2="20035" y2="16794"/>
                        <a14:foregroundMark x1="19344" y1="13359" x2="19344" y2="13359"/>
                        <a14:foregroundMark x1="15889" y1="16794" x2="15889" y2="16794"/>
                        <a14:foregroundMark x1="35233" y1="16412" x2="35233" y2="16412"/>
                        <a14:foregroundMark x1="31434" y1="17939" x2="31434" y2="17939"/>
                        <a14:foregroundMark x1="25216" y1="92748" x2="25216" y2="92748"/>
                        <a14:foregroundMark x1="18998" y1="95038" x2="18998" y2="95038"/>
                        <a14:foregroundMark x1="14162" y1="94656" x2="14162" y2="94656"/>
                        <a14:foregroundMark x1="21071" y1="95038" x2="21071" y2="95038"/>
                        <a14:foregroundMark x1="27634" y1="93511" x2="27634" y2="93511"/>
                        <a14:foregroundMark x1="40760" y1="87786" x2="40760" y2="87786"/>
                        <a14:foregroundMark x1="41451" y1="91221" x2="41451" y2="91221"/>
                        <a14:foregroundMark x1="39378" y1="94656" x2="39378" y2="94656"/>
                        <a14:foregroundMark x1="46632" y1="91603" x2="46632" y2="91603"/>
                        <a14:foregroundMark x1="49050" y1="92366" x2="49050" y2="92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03" y="1314887"/>
            <a:ext cx="2466957" cy="22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9282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46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194" r="53208" b="81026"/>
          <a:stretch/>
        </p:blipFill>
        <p:spPr>
          <a:xfrm>
            <a:off x="1207473" y="4369484"/>
            <a:ext cx="7686156" cy="1692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068358" y="3547505"/>
            <a:ext cx="6965299" cy="66713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виділені в тексті слова. Добери до кожного близьке за значенням і запиши. Можеш пошукати їх у тексті.</a:t>
            </a:r>
          </a:p>
          <a:p>
            <a:pPr marL="457200" indent="-457200" algn="ctr">
              <a:buAutoNum type="arabicPeriod"/>
            </a:pP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62564" r="39301" b="18964"/>
          <a:stretch/>
        </p:blipFill>
        <p:spPr>
          <a:xfrm>
            <a:off x="1698171" y="4310398"/>
            <a:ext cx="2112156" cy="10178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9" t="81053" r="18481" b="2714"/>
          <a:stretch/>
        </p:blipFill>
        <p:spPr>
          <a:xfrm>
            <a:off x="3676039" y="4427221"/>
            <a:ext cx="3283025" cy="8944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3845358" y="4455800"/>
            <a:ext cx="312464" cy="8724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9062" r="58832" b="71970"/>
          <a:stretch/>
        </p:blipFill>
        <p:spPr>
          <a:xfrm>
            <a:off x="6959064" y="4594565"/>
            <a:ext cx="1332644" cy="4941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8429820" y="4494618"/>
            <a:ext cx="312464" cy="8724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t="32244" r="41918" b="56765"/>
          <a:stretch/>
        </p:blipFill>
        <p:spPr>
          <a:xfrm>
            <a:off x="1186207" y="5164932"/>
            <a:ext cx="2000016" cy="60557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48760" r="34401" b="40249"/>
          <a:stretch/>
        </p:blipFill>
        <p:spPr>
          <a:xfrm>
            <a:off x="3408730" y="5194795"/>
            <a:ext cx="2284553" cy="6055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31977" r="81762" b="52190"/>
          <a:stretch/>
        </p:blipFill>
        <p:spPr>
          <a:xfrm>
            <a:off x="5762144" y="5215484"/>
            <a:ext cx="312464" cy="8724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68562" r="39114" b="19619"/>
          <a:stretch/>
        </p:blipFill>
        <p:spPr>
          <a:xfrm>
            <a:off x="6069108" y="5379651"/>
            <a:ext cx="2284553" cy="65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5878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15620</TotalTime>
  <Words>564</Words>
  <Application>Microsoft Office PowerPoint</Application>
  <PresentationFormat>Произвольный</PresentationFormat>
  <Paragraphs>92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Казка про синоніми</vt:lpstr>
      <vt:lpstr>Синоніми –  це слова, які пишуться по-різному, але близькі за значенням.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965</cp:revision>
  <dcterms:created xsi:type="dcterms:W3CDTF">2018-01-05T16:38:53Z</dcterms:created>
  <dcterms:modified xsi:type="dcterms:W3CDTF">2024-11-07T07:51:31Z</dcterms:modified>
</cp:coreProperties>
</file>