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74" r:id="rId3"/>
    <p:sldId id="675" r:id="rId4"/>
    <p:sldId id="676" r:id="rId5"/>
    <p:sldId id="575" r:id="rId6"/>
    <p:sldId id="677" r:id="rId7"/>
    <p:sldId id="667" r:id="rId8"/>
    <p:sldId id="648" r:id="rId9"/>
    <p:sldId id="663" r:id="rId10"/>
    <p:sldId id="680" r:id="rId11"/>
    <p:sldId id="678" r:id="rId12"/>
    <p:sldId id="681" r:id="rId13"/>
    <p:sldId id="6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4343"/>
    <a:srgbClr val="FA8803"/>
    <a:srgbClr val="F8CBAD"/>
    <a:srgbClr val="1694E9"/>
    <a:srgbClr val="C55A11"/>
    <a:srgbClr val="00B050"/>
    <a:srgbClr val="B686DA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E62BC-638E-4E6A-8206-9F22CE29F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8" y="4124369"/>
            <a:ext cx="9448799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Польська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народна казка </a:t>
            </a:r>
            <a:endParaRPr lang="uk-UA" sz="400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Оселедець і камбала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sz="400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ьтат пошуку зображень за запитом король риб">
            <a:extLst>
              <a:ext uri="{FF2B5EF4-FFF2-40B4-BE49-F238E27FC236}">
                <a16:creationId xmlns:a16="http://schemas.microsoft.com/office/drawing/2014/main" xmlns="" id="{B5A87121-D64D-495E-81DB-1A2C2B329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2945" r="20004" b="5790"/>
          <a:stretch/>
        </p:blipFill>
        <p:spPr bwMode="auto">
          <a:xfrm>
            <a:off x="1502435" y="966512"/>
            <a:ext cx="2093508" cy="2929462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56399" y="1079789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7947" y="527776"/>
            <a:ext cx="1025434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Польська народна </a:t>
            </a:r>
            <a:r>
              <a:rPr lang="uk-UA" sz="3600" b="1" dirty="0" smtClean="0">
                <a:solidFill>
                  <a:schemeClr val="bg1"/>
                </a:solidFill>
              </a:rPr>
              <a:t>казка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1028025" y="4039169"/>
            <a:ext cx="3009220" cy="848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Чому оселедець переміг?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3 В кожній казці є урок\№034 - Як риби короля обирали\2024-11-10_111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94" y="1314107"/>
            <a:ext cx="6808685" cy="504537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7" y="1314107"/>
            <a:ext cx="3189878" cy="259443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791200" y="3646714"/>
            <a:ext cx="5268686" cy="2177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52257" y="3930313"/>
            <a:ext cx="660762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52257" y="4234542"/>
            <a:ext cx="1752600" cy="2177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957947" y="4999793"/>
            <a:ext cx="3009220" cy="8611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</a:t>
            </a:r>
            <a:r>
              <a:rPr lang="uk-UA" sz="2400" b="1" dirty="0">
                <a:solidFill>
                  <a:schemeClr val="bg1"/>
                </a:solidFill>
              </a:rPr>
              <a:t>. Що буде далі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253" y="494530"/>
            <a:ext cx="9654411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73537" y="2031442"/>
            <a:ext cx="2911770" cy="37597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Балтійське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камбала оселедець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перелічиш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рознеслася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замислилися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сперечалися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6560" y="1353501"/>
            <a:ext cx="5674729" cy="5002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чітко, усвідомлено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DD4A5E-1867-4B34-878B-787F42EB1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42773" b="56912"/>
          <a:stretch/>
        </p:blipFill>
        <p:spPr>
          <a:xfrm>
            <a:off x="1230254" y="1222872"/>
            <a:ext cx="2405311" cy="4663771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283925" y="2031442"/>
            <a:ext cx="2982686" cy="37597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пропхався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сподівався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найсильніший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найспритніший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найголовніше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швидше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наперебій</a:t>
            </a:r>
          </a:p>
        </p:txBody>
      </p:sp>
    </p:spTree>
    <p:extLst>
      <p:ext uri="{BB962C8B-B14F-4D97-AF65-F5344CB8AC3E}">
        <p14:creationId xmlns:p14="http://schemas.microsoft.com/office/powerpoint/2010/main" val="30357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1827" y="530338"/>
            <a:ext cx="10116914" cy="863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Дай відповіді на запитання до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4724399" y="1534886"/>
            <a:ext cx="6444342" cy="27544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Чи справдилися твої очікування щодо змісту казочки по заголовку?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Про яку подію казка? Де вона відбувалася?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Як риби домовилися провести вибори короля?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Чому оселедець випередив усіх риб? Знайди відповідь у тексті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Про риб'ячий смак і ню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7" y="1534886"/>
            <a:ext cx="3672573" cy="27544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2966" y="4662927"/>
            <a:ext cx="69886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частину казки на сторінках 46-47. Придумай свою кінцівку до неї.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54" y="482670"/>
            <a:ext cx="9846790" cy="77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Мікрофон</a:t>
            </a:r>
            <a:r>
              <a:rPr lang="ru-RU" sz="4000" b="1" dirty="0" smtClean="0">
                <a:solidFill>
                  <a:schemeClr val="bg1"/>
                </a:solidFill>
              </a:rPr>
              <a:t>». </a:t>
            </a:r>
            <a:r>
              <a:rPr lang="ru-RU" sz="4000" b="1" dirty="0" err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2383558" y="1381760"/>
            <a:ext cx="7083582" cy="12899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/ла?</a:t>
            </a: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- Яке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завдання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було цікаво виконувати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свою роботу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уроці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осінніми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листочками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7" name="Picture 2" descr="https://encrypted-tbn0.gstatic.com/images?q=tbn:ANd9GcSTqqtPfC3UqHWVfUYePOz9xmYOIBcgUOPFe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7" y="3587945"/>
            <a:ext cx="3360596" cy="21738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40284" y="2765462"/>
            <a:ext cx="3677083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3602" y="4613922"/>
            <a:ext cx="361478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400" b="1" dirty="0" smtClean="0">
                <a:solidFill>
                  <a:schemeClr val="bg1"/>
                </a:solidFill>
              </a:rPr>
              <a:t>(ла)</a:t>
            </a:r>
            <a:r>
              <a:rPr lang="ru-RU" sz="2400" b="1" dirty="0" err="1" smtClean="0">
                <a:solidFill>
                  <a:schemeClr val="bg1"/>
                </a:solidFill>
              </a:rPr>
              <a:t>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2390" y="4674869"/>
            <a:ext cx="302789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5194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188" y="647999"/>
            <a:ext cx="9842612" cy="861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4B4A5907-18EA-4174-8946-7F20039FDB2F}"/>
              </a:ext>
            </a:extLst>
          </p:cNvPr>
          <p:cNvGrpSpPr/>
          <p:nvPr/>
        </p:nvGrpSpPr>
        <p:grpSpPr>
          <a:xfrm>
            <a:off x="7180840" y="1959450"/>
            <a:ext cx="3626707" cy="3350369"/>
            <a:chOff x="5601903" y="1008959"/>
            <a:chExt cx="6485759" cy="5709475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884B806-B92B-4020-A18F-67FE04C43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8" b="8491"/>
            <a:stretch/>
          </p:blipFill>
          <p:spPr>
            <a:xfrm>
              <a:off x="5601903" y="1056640"/>
              <a:ext cx="6485759" cy="5661794"/>
            </a:xfrm>
            <a:prstGeom prst="rect">
              <a:avLst/>
            </a:prstGeom>
          </p:spPr>
        </p:pic>
        <p:sp>
          <p:nvSpPr>
            <p:cNvPr id="9" name="Полілінія: фігура 8">
              <a:extLst>
                <a:ext uri="{FF2B5EF4-FFF2-40B4-BE49-F238E27FC236}">
                  <a16:creationId xmlns="" xmlns:a16="http://schemas.microsoft.com/office/drawing/2014/main" id="{082C94E0-84C8-4B1E-8990-8762244FD1F0}"/>
                </a:ext>
              </a:extLst>
            </p:cNvPr>
            <p:cNvSpPr/>
            <p:nvPr/>
          </p:nvSpPr>
          <p:spPr>
            <a:xfrm>
              <a:off x="6883268" y="1008959"/>
              <a:ext cx="4721107" cy="919745"/>
            </a:xfrm>
            <a:custGeom>
              <a:avLst/>
              <a:gdLst>
                <a:gd name="connsiteX0" fmla="*/ 277928 w 4721107"/>
                <a:gd name="connsiteY0" fmla="*/ 88321 h 919745"/>
                <a:gd name="connsiteX1" fmla="*/ 518559 w 4721107"/>
                <a:gd name="connsiteY1" fmla="*/ 598460 h 919745"/>
                <a:gd name="connsiteX2" fmla="*/ 653313 w 4721107"/>
                <a:gd name="connsiteY2" fmla="*/ 916094 h 919745"/>
                <a:gd name="connsiteX3" fmla="*/ 1259705 w 4721107"/>
                <a:gd name="connsiteY3" fmla="*/ 752464 h 919745"/>
                <a:gd name="connsiteX4" fmla="*/ 1712092 w 4721107"/>
                <a:gd name="connsiteY4" fmla="*/ 473332 h 919745"/>
                <a:gd name="connsiteX5" fmla="*/ 2424361 w 4721107"/>
                <a:gd name="connsiteY5" fmla="*/ 473332 h 919745"/>
                <a:gd name="connsiteX6" fmla="*/ 3781524 w 4721107"/>
                <a:gd name="connsiteY6" fmla="*/ 675462 h 919745"/>
                <a:gd name="connsiteX7" fmla="*/ 4667048 w 4721107"/>
                <a:gd name="connsiteY7" fmla="*/ 444456 h 919745"/>
                <a:gd name="connsiteX8" fmla="*/ 4590046 w 4721107"/>
                <a:gd name="connsiteY8" fmla="*/ 136447 h 919745"/>
                <a:gd name="connsiteX9" fmla="*/ 4310913 w 4721107"/>
                <a:gd name="connsiteY9" fmla="*/ 11319 h 919745"/>
                <a:gd name="connsiteX10" fmla="*/ 316429 w 4721107"/>
                <a:gd name="connsiteY10" fmla="*/ 11319 h 919745"/>
                <a:gd name="connsiteX11" fmla="*/ 277928 w 4721107"/>
                <a:gd name="connsiteY11" fmla="*/ 88321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1107" h="919745">
                  <a:moveTo>
                    <a:pt x="277928" y="88321"/>
                  </a:moveTo>
                  <a:cubicBezTo>
                    <a:pt x="311616" y="186178"/>
                    <a:pt x="455995" y="460498"/>
                    <a:pt x="518559" y="598460"/>
                  </a:cubicBezTo>
                  <a:cubicBezTo>
                    <a:pt x="581123" y="736422"/>
                    <a:pt x="529789" y="890427"/>
                    <a:pt x="653313" y="916094"/>
                  </a:cubicBezTo>
                  <a:cubicBezTo>
                    <a:pt x="776837" y="941761"/>
                    <a:pt x="1083242" y="826258"/>
                    <a:pt x="1259705" y="752464"/>
                  </a:cubicBezTo>
                  <a:cubicBezTo>
                    <a:pt x="1436168" y="678670"/>
                    <a:pt x="1517983" y="519854"/>
                    <a:pt x="1712092" y="473332"/>
                  </a:cubicBezTo>
                  <a:cubicBezTo>
                    <a:pt x="1906201" y="426810"/>
                    <a:pt x="2079456" y="439644"/>
                    <a:pt x="2424361" y="473332"/>
                  </a:cubicBezTo>
                  <a:cubicBezTo>
                    <a:pt x="2769266" y="507020"/>
                    <a:pt x="3407743" y="680275"/>
                    <a:pt x="3781524" y="675462"/>
                  </a:cubicBezTo>
                  <a:cubicBezTo>
                    <a:pt x="4155305" y="670649"/>
                    <a:pt x="4532294" y="534292"/>
                    <a:pt x="4667048" y="444456"/>
                  </a:cubicBezTo>
                  <a:cubicBezTo>
                    <a:pt x="4801802" y="354620"/>
                    <a:pt x="4649402" y="208636"/>
                    <a:pt x="4590046" y="136447"/>
                  </a:cubicBezTo>
                  <a:cubicBezTo>
                    <a:pt x="4530690" y="64258"/>
                    <a:pt x="5023183" y="32174"/>
                    <a:pt x="4310913" y="11319"/>
                  </a:cubicBezTo>
                  <a:cubicBezTo>
                    <a:pt x="3598644" y="-9536"/>
                    <a:pt x="986989" y="3298"/>
                    <a:pt x="316429" y="11319"/>
                  </a:cubicBezTo>
                  <a:cubicBezTo>
                    <a:pt x="-354131" y="19340"/>
                    <a:pt x="244240" y="-9536"/>
                    <a:pt x="277928" y="8832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320495" y="1998758"/>
            <a:ext cx="5656202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Ось сигнал нам дзвоник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дав,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Працювати час настав.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гаймо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урок розпочинаймо!</a:t>
            </a:r>
          </a:p>
        </p:txBody>
      </p:sp>
    </p:spTree>
    <p:extLst>
      <p:ext uri="{BB962C8B-B14F-4D97-AF65-F5344CB8AC3E}">
        <p14:creationId xmlns:p14="http://schemas.microsoft.com/office/powerpoint/2010/main" val="6389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901" y="439868"/>
            <a:ext cx="7200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4498" y="1271360"/>
            <a:ext cx="4021157" cy="11237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Подумай, який казковий герой піднімає твій  настрій? Чому? Можеш скористатися світлинами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Казкові герої\Змій Горин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07" y="1342124"/>
            <a:ext cx="2636373" cy="228604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гадки про героїв мультфільмів з відповідями та малюн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4369319"/>
            <a:ext cx="2805581" cy="1896428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 що мовчить казка - Галицький Кореспонд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66" y="4335795"/>
            <a:ext cx="2875783" cy="19634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+1» у День Незалежності покаже прем'єру україномовного мультсеріалу про  Котигорошка - Детектор медіа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415"/>
          <a:stretch/>
        </p:blipFill>
        <p:spPr bwMode="auto">
          <a:xfrm>
            <a:off x="9258242" y="570378"/>
            <a:ext cx="2111165" cy="22826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ки про принцес: чому не можна лінуватис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4281872"/>
            <a:ext cx="4423691" cy="207132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а розповідь про казкових українських супергероїв від дитячої школи  мистецтв №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2485144"/>
            <a:ext cx="4032174" cy="1708449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ньйон Дейв Анаграм – Кульки Хмельницьки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3494"/>
          <a:stretch/>
        </p:blipFill>
        <p:spPr bwMode="auto">
          <a:xfrm>
            <a:off x="7585996" y="1833216"/>
            <a:ext cx="1672246" cy="219876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239" y="641716"/>
            <a:ext cx="9743460" cy="8014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розминка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1163239" y="1578637"/>
            <a:ext cx="321763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 плаче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немовля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1163239" y="2157817"/>
            <a:ext cx="3217631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 мама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колише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дитину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1055913" y="5483846"/>
            <a:ext cx="3199915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тато забиває цвях?</a:t>
            </a:r>
          </a:p>
        </p:txBody>
      </p:sp>
      <p:sp>
        <p:nvSpPr>
          <p:cNvPr id="13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6724155" y="1611987"/>
            <a:ext cx="3217631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пищать курчата?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CF8D4F-2479-4B3B-8CE9-5D2F896DD0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4"/>
          <a:stretch/>
        </p:blipFill>
        <p:spPr>
          <a:xfrm>
            <a:off x="4759287" y="1578636"/>
            <a:ext cx="1662535" cy="2318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312117F-A012-41CD-86D8-7D2FF9991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7211" r="8238" b="13965"/>
          <a:stretch/>
        </p:blipFill>
        <p:spPr>
          <a:xfrm>
            <a:off x="1526640" y="3104646"/>
            <a:ext cx="2258459" cy="223675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7" name="Picture 2" descr="Результат пошуку зображень за запитом забить гвоздь">
            <a:extLst>
              <a:ext uri="{FF2B5EF4-FFF2-40B4-BE49-F238E27FC236}">
                <a16:creationId xmlns:a16="http://schemas.microsoft.com/office/drawing/2014/main" xmlns="" id="{4AAA8F31-308A-43FF-9A1D-E407BE25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870" y="4168027"/>
            <a:ext cx="2267200" cy="17774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56DCE5F-6A11-494C-9463-CDB12B00FF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6786340" y="2208993"/>
            <a:ext cx="2451541" cy="214713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0" name="Прямокутник 29">
            <a:extLst>
              <a:ext uri="{FF2B5EF4-FFF2-40B4-BE49-F238E27FC236}">
                <a16:creationId xmlns="" xmlns:a16="http://schemas.microsoft.com/office/drawing/2014/main" id="{B4A4751E-7B31-455F-9EE5-FABBA5144B3F}"/>
              </a:ext>
            </a:extLst>
          </p:cNvPr>
          <p:cNvSpPr/>
          <p:nvPr/>
        </p:nvSpPr>
        <p:spPr>
          <a:xfrm>
            <a:off x="8624860" y="5483846"/>
            <a:ext cx="2451540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 сичить змія?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2F845A5-D54B-4784-A867-6BC3DC005F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>
          <a:xfrm>
            <a:off x="9397452" y="3034176"/>
            <a:ext cx="1678948" cy="23776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74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743" y="494528"/>
            <a:ext cx="9692804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правильно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DC177C-736D-4848-A5EA-B0084E2B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394167" y="1380768"/>
            <a:ext cx="1994086" cy="4339848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F1D1CF91-3B7E-4B17-8F45-40ABB3FC169C}"/>
              </a:ext>
            </a:extLst>
          </p:cNvPr>
          <p:cNvSpPr/>
          <p:nvPr/>
        </p:nvSpPr>
        <p:spPr>
          <a:xfrm>
            <a:off x="4158342" y="1567213"/>
            <a:ext cx="6564086" cy="7106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Шу-шу-шу – чистомовки я пишу.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F51BF350-31F3-4271-BDEC-610D07972E31}"/>
              </a:ext>
            </a:extLst>
          </p:cNvPr>
          <p:cNvSpPr/>
          <p:nvPr/>
        </p:nvSpPr>
        <p:spPr>
          <a:xfrm>
            <a:off x="4158344" y="2462940"/>
            <a:ext cx="6564086" cy="7106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Ят-ят-ят</a:t>
            </a:r>
            <a:r>
              <a:rPr lang="ru-RU" sz="2800" b="1" dirty="0"/>
              <a:t> – </a:t>
            </a:r>
            <a:r>
              <a:rPr lang="ru-RU" sz="2800" b="1" dirty="0" err="1"/>
              <a:t>їх</a:t>
            </a:r>
            <a:r>
              <a:rPr lang="ru-RU" sz="2800" b="1" dirty="0"/>
              <a:t> пишу для </a:t>
            </a:r>
            <a:r>
              <a:rPr lang="ru-RU" sz="2800" b="1" dirty="0" err="1"/>
              <a:t>всіх</a:t>
            </a:r>
            <a:r>
              <a:rPr lang="ru-RU" sz="2800" b="1" dirty="0"/>
              <a:t> </a:t>
            </a:r>
            <a:r>
              <a:rPr lang="ru-RU" sz="2800" b="1" dirty="0" err="1"/>
              <a:t>малят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04E648C0-EBD6-407A-B98A-225B7B19FFBC}"/>
              </a:ext>
            </a:extLst>
          </p:cNvPr>
          <p:cNvSpPr/>
          <p:nvPr/>
        </p:nvSpPr>
        <p:spPr>
          <a:xfrm>
            <a:off x="4158342" y="3388613"/>
            <a:ext cx="6564086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Ки-</a:t>
            </a:r>
            <a:r>
              <a:rPr lang="ru-RU" sz="2800" b="1" dirty="0" err="1"/>
              <a:t>ки</a:t>
            </a:r>
            <a:r>
              <a:rPr lang="ru-RU" sz="2800" b="1" dirty="0"/>
              <a:t>-</a:t>
            </a:r>
            <a:r>
              <a:rPr lang="ru-RU" sz="2800" b="1" dirty="0" err="1"/>
              <a:t>ки</a:t>
            </a:r>
            <a:r>
              <a:rPr lang="ru-RU" sz="2800" b="1" dirty="0"/>
              <a:t> – </a:t>
            </a:r>
            <a:r>
              <a:rPr lang="ru-RU" sz="2800" b="1" dirty="0" err="1"/>
              <a:t>всі</a:t>
            </a:r>
            <a:r>
              <a:rPr lang="ru-RU" sz="2800" b="1" dirty="0"/>
              <a:t> </a:t>
            </a:r>
            <a:r>
              <a:rPr lang="ru-RU" sz="2800" b="1" dirty="0" err="1"/>
              <a:t>говорять</a:t>
            </a:r>
            <a:r>
              <a:rPr lang="ru-RU" sz="2800" b="1" dirty="0"/>
              <a:t> </a:t>
            </a:r>
            <a:r>
              <a:rPr lang="ru-RU" sz="2800" b="1" dirty="0" err="1"/>
              <a:t>залюбки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8F397EB1-B16D-41DF-B282-743356369EC2}"/>
              </a:ext>
            </a:extLst>
          </p:cNvPr>
          <p:cNvSpPr/>
          <p:nvPr/>
        </p:nvSpPr>
        <p:spPr>
          <a:xfrm>
            <a:off x="4158342" y="4245427"/>
            <a:ext cx="6564086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Ло-</a:t>
            </a:r>
            <a:r>
              <a:rPr lang="ru-RU" sz="2800" b="1" dirty="0" err="1"/>
              <a:t>ло</a:t>
            </a:r>
            <a:r>
              <a:rPr lang="ru-RU" sz="2800" b="1" dirty="0"/>
              <a:t>-</a:t>
            </a:r>
            <a:r>
              <a:rPr lang="ru-RU" sz="2800" b="1" dirty="0" err="1"/>
              <a:t>ло</a:t>
            </a:r>
            <a:r>
              <a:rPr lang="ru-RU" sz="2800" b="1" dirty="0"/>
              <a:t> –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чисте</a:t>
            </a:r>
            <a:r>
              <a:rPr lang="ru-RU" sz="2800" b="1" dirty="0"/>
              <a:t> </a:t>
            </a:r>
            <a:r>
              <a:rPr lang="ru-RU" sz="2800" b="1" dirty="0" err="1"/>
              <a:t>мовлення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ru-RU" sz="3200" b="1" dirty="0" err="1" smtClean="0"/>
              <a:t>познайомимось</a:t>
            </a:r>
            <a:r>
              <a:rPr lang="ru-RU" sz="3200" b="1" dirty="0" smtClean="0"/>
              <a:t> з </a:t>
            </a:r>
            <a:r>
              <a:rPr lang="uk-UA" sz="3200" b="1" dirty="0" smtClean="0"/>
              <a:t>польською народною казкою «</a:t>
            </a:r>
            <a:r>
              <a:rPr lang="uk-UA" sz="3200" b="1" dirty="0" smtClean="0">
                <a:solidFill>
                  <a:schemeClr val="bg1"/>
                </a:solidFill>
              </a:rPr>
              <a:t>Оселедець і камбала</a:t>
            </a:r>
            <a:r>
              <a:rPr lang="uk-UA" sz="3200" b="1" dirty="0" smtClean="0"/>
              <a:t>». Дізнаємось, </a:t>
            </a:r>
            <a:r>
              <a:rPr lang="uk-UA" sz="3200" b="1" dirty="0" smtClean="0">
                <a:solidFill>
                  <a:schemeClr val="bg1"/>
                </a:solidFill>
              </a:rPr>
              <a:t>які </a:t>
            </a:r>
            <a:r>
              <a:rPr lang="uk-UA" sz="3200" b="1" dirty="0">
                <a:solidFill>
                  <a:schemeClr val="bg1"/>
                </a:solidFill>
              </a:rPr>
              <a:t>риби </a:t>
            </a:r>
            <a:r>
              <a:rPr lang="uk-UA" sz="3200" b="1" dirty="0" smtClean="0">
                <a:solidFill>
                  <a:schemeClr val="bg1"/>
                </a:solidFill>
              </a:rPr>
              <a:t>і як короля </a:t>
            </a:r>
            <a:r>
              <a:rPr lang="uk-UA" sz="3200" b="1" dirty="0">
                <a:solidFill>
                  <a:schemeClr val="bg1"/>
                </a:solidFill>
              </a:rPr>
              <a:t>обирали.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585605"/>
            <a:ext cx="9688265" cy="644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героїв казки в </a:t>
            </a:r>
            <a:r>
              <a:rPr lang="uk-UA" sz="3600" b="1" dirty="0">
                <a:solidFill>
                  <a:schemeClr val="bg1"/>
                </a:solidFill>
              </a:rPr>
              <a:t>реальності</a:t>
            </a:r>
          </a:p>
        </p:txBody>
      </p:sp>
      <p:pic>
        <p:nvPicPr>
          <p:cNvPr id="1026" name="Picture 2" descr="Результат пошуку зображень за запитом оселедець">
            <a:extLst>
              <a:ext uri="{FF2B5EF4-FFF2-40B4-BE49-F238E27FC236}">
                <a16:creationId xmlns:a16="http://schemas.microsoft.com/office/drawing/2014/main" xmlns="" id="{0DA3A4D2-25B8-4569-815F-4AE8B703C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0855" r="2057" b="10354"/>
          <a:stretch/>
        </p:blipFill>
        <p:spPr bwMode="auto">
          <a:xfrm>
            <a:off x="1219200" y="1331142"/>
            <a:ext cx="3708000" cy="151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1841379" y="2771979"/>
            <a:ext cx="2209800" cy="523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Оселедець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Результат пошуку зображень за запитом камбала">
            <a:extLst>
              <a:ext uri="{FF2B5EF4-FFF2-40B4-BE49-F238E27FC236}">
                <a16:creationId xmlns:a16="http://schemas.microsoft.com/office/drawing/2014/main" xmlns="" id="{6F02456E-1792-4574-A90A-4CB4066C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9" y="1331142"/>
            <a:ext cx="2527460" cy="15311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5511635" y="2843142"/>
            <a:ext cx="1950528" cy="496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Камбала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Результат пошуку зображень за запитом Лосось">
            <a:extLst>
              <a:ext uri="{FF2B5EF4-FFF2-40B4-BE49-F238E27FC236}">
                <a16:creationId xmlns:a16="http://schemas.microsoft.com/office/drawing/2014/main" xmlns="" id="{01254A1E-07D2-48B5-A770-C6839907D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277" r="14741" b="32608"/>
          <a:stretch/>
        </p:blipFill>
        <p:spPr bwMode="auto">
          <a:xfrm>
            <a:off x="7986482" y="1457142"/>
            <a:ext cx="2880000" cy="126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8407630" y="2758875"/>
            <a:ext cx="2037704" cy="4963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Лосось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Результат пошуку зображень за запитом Тріска">
            <a:extLst>
              <a:ext uri="{FF2B5EF4-FFF2-40B4-BE49-F238E27FC236}">
                <a16:creationId xmlns:a16="http://schemas.microsoft.com/office/drawing/2014/main" xmlns="" id="{03B0CD02-BDC6-4D09-8B38-B4C8155C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70" y="3415593"/>
            <a:ext cx="2927443" cy="17135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1452191" y="5243628"/>
            <a:ext cx="2035629" cy="525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Тріска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4919722" y="5323632"/>
            <a:ext cx="1665514" cy="4803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Угор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Результат пошуку зображень за запитом Угор">
            <a:extLst>
              <a:ext uri="{FF2B5EF4-FFF2-40B4-BE49-F238E27FC236}">
                <a16:creationId xmlns:a16="http://schemas.microsoft.com/office/drawing/2014/main" xmlns="" id="{44766251-7884-4771-B439-0FCA6302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0"/>
          <a:stretch/>
        </p:blipFill>
        <p:spPr bwMode="auto">
          <a:xfrm>
            <a:off x="4470921" y="3433825"/>
            <a:ext cx="2772532" cy="16952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8455567" y="5329726"/>
            <a:ext cx="1941829" cy="4803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Салака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Результат пошуку зображень за запитом Салака в воде">
            <a:extLst>
              <a:ext uri="{FF2B5EF4-FFF2-40B4-BE49-F238E27FC236}">
                <a16:creationId xmlns:a16="http://schemas.microsoft.com/office/drawing/2014/main" xmlns="" id="{145352A8-C134-40EF-95AC-939283E03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0"/>
          <a:stretch/>
        </p:blipFill>
        <p:spPr bwMode="auto">
          <a:xfrm>
            <a:off x="7986482" y="3415594"/>
            <a:ext cx="3150078" cy="17135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1074030" y="5886995"/>
            <a:ext cx="9797146" cy="5572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Поміркуй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про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піде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казці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назвою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Оселедець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камбала»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5543" y="527776"/>
            <a:ext cx="10493828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Польська народна </a:t>
            </a:r>
            <a:r>
              <a:rPr lang="uk-UA" sz="3600" b="1" dirty="0" smtClean="0">
                <a:solidFill>
                  <a:schemeClr val="bg1"/>
                </a:solidFill>
              </a:rPr>
              <a:t>казка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9077F08-96E6-4090-8F8B-F667429C31A0}"/>
              </a:ext>
            </a:extLst>
          </p:cNvPr>
          <p:cNvSpPr/>
          <p:nvPr/>
        </p:nvSpPr>
        <p:spPr>
          <a:xfrm>
            <a:off x="3138670" y="1294149"/>
            <a:ext cx="8380594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Багато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живе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морі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Є там осел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а́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мбала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тріск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лос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угрі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сал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перелічиш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Одного разу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серед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рознеслася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чутка: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звірі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й птахи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вибрали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короля.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подивилися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одна на одну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замислилися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І ось одна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промовила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звірів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є король, 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птахів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Чим же ми,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гірші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І нам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потрібний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король.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     Тут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наперед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пропхався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лосось. У думках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сподівався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виберуть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королем.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Так,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каже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правильно,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виберемо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Але ж кого? Кого?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тут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виявилося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думають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по-різному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Лосося!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найсильніший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найспритніший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— крикнув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лососевої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породи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294149"/>
            <a:ext cx="2264229" cy="2264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192360" y="3637635"/>
            <a:ext cx="2779440" cy="21035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 яку </a:t>
            </a:r>
            <a:r>
              <a:rPr lang="ru-RU" sz="2000" b="1" dirty="0" err="1" smtClean="0"/>
              <a:t>подію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казка</a:t>
            </a:r>
            <a:r>
              <a:rPr lang="ru-RU" sz="2000" b="1" dirty="0" smtClean="0"/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 якому морі вибирали риби короля?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Які назви риб зустрілися в казці?</a:t>
            </a:r>
            <a:endParaRPr lang="uk-UA" sz="20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4829" y="2046514"/>
            <a:ext cx="50509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210800" y="1730828"/>
            <a:ext cx="1219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368143" y="1730828"/>
            <a:ext cx="26125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9077F08-96E6-4090-8F8B-F667429C31A0}"/>
              </a:ext>
            </a:extLst>
          </p:cNvPr>
          <p:cNvSpPr/>
          <p:nvPr/>
        </p:nvSpPr>
        <p:spPr>
          <a:xfrm>
            <a:off x="3080657" y="1359183"/>
            <a:ext cx="8447314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заперечували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— Лосось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зрадник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весною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тікає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Балтійського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моря і бродить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невідомо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де,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якимись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річками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Весною ми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залишимося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без короля.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Довго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махали хвостами і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втоми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сперечалися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тут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нічого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почула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наперебій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пропонували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то одного, то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іншого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королі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але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згоди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дійти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змогли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І тут 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прийшли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до такого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висновку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— Хай королем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нашого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водяного царства буде той,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плаває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Добре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плавати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найголовніше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риб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0086" y="527776"/>
            <a:ext cx="9808028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Польська народна </a:t>
            </a:r>
            <a:r>
              <a:rPr lang="uk-UA" sz="3600" b="1" dirty="0" smtClean="0">
                <a:solidFill>
                  <a:schemeClr val="bg1"/>
                </a:solidFill>
              </a:rPr>
              <a:t>казка </a:t>
            </a:r>
            <a:r>
              <a:rPr lang="uk-UA" sz="3600" b="1" dirty="0">
                <a:solidFill>
                  <a:schemeClr val="bg1"/>
                </a:solidFill>
              </a:rPr>
              <a:t>«Оселедець і камбала»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359183"/>
            <a:ext cx="2264229" cy="2264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кутник: округлені кути 12">
            <a:extLst>
              <a:ext uri="{FF2B5EF4-FFF2-40B4-BE49-F238E27FC236}">
                <a16:creationId xmlns:a16="http://schemas.microsoft.com/office/drawing/2014/main" xmlns="" id="{C3D7C252-EFF3-4AD2-91D0-ADD600C30149}"/>
              </a:ext>
            </a:extLst>
          </p:cNvPr>
          <p:cNvSpPr/>
          <p:nvPr/>
        </p:nvSpPr>
        <p:spPr>
          <a:xfrm>
            <a:off x="3156857" y="5158421"/>
            <a:ext cx="7130143" cy="908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риби домовилися провести вибори короля?</a:t>
            </a:r>
            <a:r>
              <a:rPr lang="uk-UA" sz="2400" b="1" dirty="0">
                <a:solidFill>
                  <a:schemeClr val="bg1"/>
                </a:solidFill>
              </a:rPr>
              <a:t> Поміркуй. Що буде далі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56857" y="4691744"/>
            <a:ext cx="82513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48742" y="4321628"/>
            <a:ext cx="78594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80657" y="5034446"/>
            <a:ext cx="11538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623</Words>
  <Application>Microsoft Office PowerPoint</Application>
  <PresentationFormat>Произвольный</PresentationFormat>
  <Paragraphs>86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553</cp:revision>
  <dcterms:created xsi:type="dcterms:W3CDTF">2018-01-05T16:38:53Z</dcterms:created>
  <dcterms:modified xsi:type="dcterms:W3CDTF">2024-11-10T12:19:44Z</dcterms:modified>
</cp:coreProperties>
</file>