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674" r:id="rId3"/>
    <p:sldId id="675" r:id="rId4"/>
    <p:sldId id="684" r:id="rId5"/>
    <p:sldId id="683" r:id="rId6"/>
    <p:sldId id="677" r:id="rId7"/>
    <p:sldId id="648" r:id="rId8"/>
    <p:sldId id="663" r:id="rId9"/>
    <p:sldId id="685" r:id="rId10"/>
    <p:sldId id="681" r:id="rId11"/>
    <p:sldId id="679" r:id="rId12"/>
    <p:sldId id="686" r:id="rId13"/>
    <p:sldId id="68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FF4343"/>
    <a:srgbClr val="FA8803"/>
    <a:srgbClr val="F8CBAD"/>
    <a:srgbClr val="1694E9"/>
    <a:srgbClr val="C55A11"/>
    <a:srgbClr val="00B050"/>
    <a:srgbClr val="B686DA"/>
    <a:srgbClr val="FFFF00"/>
    <a:srgbClr val="FF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E62BC-638E-4E6A-8206-9F22CE29F3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7943" y="4233226"/>
            <a:ext cx="10276113" cy="160043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Польська 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народна казка </a:t>
            </a:r>
            <a:endParaRPr lang="uk-UA" sz="4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Оселедець і камбала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» (Продовження)</a:t>
            </a:r>
            <a:endParaRPr lang="uk-UA" sz="4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Результат пошуку зображень за запитом король риб">
            <a:extLst>
              <a:ext uri="{FF2B5EF4-FFF2-40B4-BE49-F238E27FC236}">
                <a16:creationId xmlns="" xmlns:a16="http://schemas.microsoft.com/office/drawing/2014/main" id="{B5A87121-D64D-495E-81DB-1A2C2B329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5" t="2945" r="20004" b="5790"/>
          <a:stretch/>
        </p:blipFill>
        <p:spPr bwMode="auto">
          <a:xfrm>
            <a:off x="1502435" y="966512"/>
            <a:ext cx="2093508" cy="2929462"/>
          </a:xfrm>
          <a:prstGeom prst="round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56399" y="1079789"/>
            <a:ext cx="3172858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3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 кожній казці є урок, мов у квіточці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медок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3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7050" y="410594"/>
            <a:ext cx="4600120" cy="14643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Польська народна </a:t>
            </a:r>
            <a:r>
              <a:rPr lang="uk-UA" sz="3200" b="1" dirty="0" smtClean="0">
                <a:solidFill>
                  <a:schemeClr val="bg1"/>
                </a:solidFill>
              </a:rPr>
              <a:t>казка «</a:t>
            </a:r>
            <a:r>
              <a:rPr lang="uk-UA" sz="3200" b="1" dirty="0">
                <a:solidFill>
                  <a:schemeClr val="bg1"/>
                </a:solidFill>
              </a:rPr>
              <a:t>Оселедець і камбала»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2">
            <a:extLst>
              <a:ext uri="{FF2B5EF4-FFF2-40B4-BE49-F238E27FC236}">
                <a16:creationId xmlns="" xmlns:a16="http://schemas.microsoft.com/office/drawing/2014/main" id="{C3D7C252-EFF3-4AD2-91D0-ADD600C30149}"/>
              </a:ext>
            </a:extLst>
          </p:cNvPr>
          <p:cNvSpPr/>
          <p:nvPr/>
        </p:nvSpPr>
        <p:spPr>
          <a:xfrm>
            <a:off x="954763" y="1981197"/>
            <a:ext cx="3744685" cy="914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Чи зацікавила тебе казочка? Поміркуй, чому. 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2 Читання\1 Савченко\03 В кожній казці є урок\№034 - Як риби короля обирали\2024-11-10_112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48" y="388822"/>
            <a:ext cx="6445467" cy="597066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: округлені кути 12">
            <a:extLst>
              <a:ext uri="{FF2B5EF4-FFF2-40B4-BE49-F238E27FC236}">
                <a16:creationId xmlns="" xmlns:a16="http://schemas.microsoft.com/office/drawing/2014/main" id="{C3D7C252-EFF3-4AD2-91D0-ADD600C30149}"/>
              </a:ext>
            </a:extLst>
          </p:cNvPr>
          <p:cNvSpPr/>
          <p:nvPr/>
        </p:nvSpPr>
        <p:spPr>
          <a:xfrm>
            <a:off x="954765" y="2960494"/>
            <a:ext cx="3744685" cy="9910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Який епізод переданий на ілюстрації до казки?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12">
            <a:extLst>
              <a:ext uri="{FF2B5EF4-FFF2-40B4-BE49-F238E27FC236}">
                <a16:creationId xmlns="" xmlns:a16="http://schemas.microsoft.com/office/drawing/2014/main" id="{C3D7C252-EFF3-4AD2-91D0-ADD600C30149}"/>
              </a:ext>
            </a:extLst>
          </p:cNvPr>
          <p:cNvSpPr/>
          <p:nvPr/>
        </p:nvSpPr>
        <p:spPr>
          <a:xfrm>
            <a:off x="954765" y="4744205"/>
            <a:ext cx="3998235" cy="10950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Чому казка має таку назву? Як можна назвати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її по-іншому?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="" xmlns:a16="http://schemas.microsoft.com/office/drawing/2014/main" id="{C3D7C252-EFF3-4AD2-91D0-ADD600C30149}"/>
              </a:ext>
            </a:extLst>
          </p:cNvPr>
          <p:cNvSpPr/>
          <p:nvPr/>
        </p:nvSpPr>
        <p:spPr>
          <a:xfrm>
            <a:off x="954764" y="4027715"/>
            <a:ext cx="3744685" cy="6204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Чого вчить нас ця казка?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30253" y="494530"/>
            <a:ext cx="9654411" cy="651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Гра</a:t>
            </a:r>
            <a:r>
              <a:rPr lang="ru-RU" sz="4000" b="1" dirty="0"/>
              <a:t> «</a:t>
            </a:r>
            <a:r>
              <a:rPr lang="ru-RU" sz="4000" b="1" dirty="0" err="1"/>
              <a:t>Збери</a:t>
            </a:r>
            <a:r>
              <a:rPr lang="ru-RU" sz="4000" b="1" dirty="0"/>
              <a:t> </a:t>
            </a:r>
            <a:r>
              <a:rPr lang="ru-RU" sz="4000" b="1" dirty="0" err="1"/>
              <a:t>речення</a:t>
            </a:r>
            <a:r>
              <a:rPr lang="ru-RU" sz="4000" b="1" dirty="0"/>
              <a:t>»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3739" y="1409699"/>
            <a:ext cx="4712918" cy="573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Риби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подивилися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одна на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одну ...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3738" y="2091906"/>
            <a:ext cx="4636719" cy="573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 думках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сподівався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...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3738" y="3428659"/>
            <a:ext cx="4636719" cy="573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Добре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плавати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…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3737" y="2761020"/>
            <a:ext cx="4636720" cy="573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І тут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виявилося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...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68395" y="1411696"/>
            <a:ext cx="3851994" cy="573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найголовніше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риб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68396" y="2093903"/>
            <a:ext cx="3851993" cy="573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замислилися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36269" y="2741442"/>
            <a:ext cx="3884120" cy="573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всі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думають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по-різному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68396" y="3428659"/>
            <a:ext cx="3851993" cy="573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виберуть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королем. </a:t>
            </a:r>
          </a:p>
        </p:txBody>
      </p:sp>
      <p:cxnSp>
        <p:nvCxnSpPr>
          <p:cNvPr id="3" name="Прямая со стрелкой 2"/>
          <p:cNvCxnSpPr>
            <a:stCxn id="8" idx="3"/>
          </p:cNvCxnSpPr>
          <p:nvPr/>
        </p:nvCxnSpPr>
        <p:spPr>
          <a:xfrm>
            <a:off x="5366657" y="1696637"/>
            <a:ext cx="1869612" cy="68420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3"/>
            <a:endCxn id="14" idx="1"/>
          </p:cNvCxnSpPr>
          <p:nvPr/>
        </p:nvCxnSpPr>
        <p:spPr>
          <a:xfrm>
            <a:off x="5290457" y="2378844"/>
            <a:ext cx="1977939" cy="133675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1" idx="1"/>
          </p:cNvCxnSpPr>
          <p:nvPr/>
        </p:nvCxnSpPr>
        <p:spPr>
          <a:xfrm flipV="1">
            <a:off x="5192908" y="1698634"/>
            <a:ext cx="2075487" cy="208989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  <a:endCxn id="13" idx="1"/>
          </p:cNvCxnSpPr>
          <p:nvPr/>
        </p:nvCxnSpPr>
        <p:spPr>
          <a:xfrm flipV="1">
            <a:off x="5290457" y="3028380"/>
            <a:ext cx="1945812" cy="1957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667893" y="4121063"/>
            <a:ext cx="905405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3538" indent="-363538">
              <a:buAutoNum type="arabicParenR"/>
            </a:pPr>
            <a:r>
              <a:rPr lang="ru-RU" sz="2400" b="1" dirty="0" err="1">
                <a:solidFill>
                  <a:schemeClr val="bg1"/>
                </a:solidFill>
              </a:rPr>
              <a:t>Багато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риби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живе</a:t>
            </a:r>
            <a:r>
              <a:rPr lang="ru-RU" sz="2400" b="1" dirty="0">
                <a:solidFill>
                  <a:schemeClr val="bg1"/>
                </a:solidFill>
              </a:rPr>
              <a:t> в </a:t>
            </a:r>
            <a:r>
              <a:rPr lang="ru-RU" sz="2400" b="1" dirty="0" err="1">
                <a:solidFill>
                  <a:schemeClr val="bg1"/>
                </a:solidFill>
              </a:rPr>
              <a:t>Балтійському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морі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</a:p>
          <a:p>
            <a:pPr marL="363538" indent="-363538">
              <a:buAutoNum type="arabicParenR"/>
            </a:pPr>
            <a:r>
              <a:rPr lang="ru-RU" sz="2400" b="1" dirty="0" err="1" smtClean="0">
                <a:solidFill>
                  <a:schemeClr val="bg1"/>
                </a:solidFill>
              </a:rPr>
              <a:t>Комахи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подивилися</a:t>
            </a:r>
            <a:r>
              <a:rPr lang="ru-RU" sz="2400" b="1" dirty="0">
                <a:solidFill>
                  <a:schemeClr val="bg1"/>
                </a:solidFill>
              </a:rPr>
              <a:t> одна на одну і </a:t>
            </a:r>
            <a:r>
              <a:rPr lang="ru-RU" sz="2400" b="1" dirty="0" err="1">
                <a:solidFill>
                  <a:schemeClr val="bg1"/>
                </a:solidFill>
              </a:rPr>
              <a:t>замислилися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363538" indent="-363538">
              <a:buAutoNum type="arabicParenR"/>
            </a:pPr>
            <a:r>
              <a:rPr lang="ru-RU" sz="2400" b="1" dirty="0">
                <a:solidFill>
                  <a:schemeClr val="bg1"/>
                </a:solidFill>
              </a:rPr>
              <a:t>Тут наперед </a:t>
            </a:r>
            <a:r>
              <a:rPr lang="ru-RU" sz="2400" b="1" dirty="0" err="1">
                <a:solidFill>
                  <a:schemeClr val="bg1"/>
                </a:solidFill>
              </a:rPr>
              <a:t>пропхався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угор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  <a:p>
            <a:pPr marL="363538" indent="-363538">
              <a:buAutoNum type="arabicParenR"/>
            </a:pPr>
            <a:r>
              <a:rPr lang="ru-RU" sz="2400" b="1" dirty="0" smtClean="0">
                <a:solidFill>
                  <a:schemeClr val="bg1"/>
                </a:solidFill>
              </a:rPr>
              <a:t>«Не </a:t>
            </a:r>
            <a:r>
              <a:rPr lang="ru-RU" sz="2400" b="1" dirty="0" err="1" smtClean="0">
                <a:solidFill>
                  <a:schemeClr val="bg1"/>
                </a:solidFill>
              </a:rPr>
              <a:t>визнаю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цих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виборів</a:t>
            </a:r>
            <a:r>
              <a:rPr lang="ru-RU" sz="2400" b="1" dirty="0" smtClean="0">
                <a:solidFill>
                  <a:schemeClr val="bg1"/>
                </a:solidFill>
              </a:rPr>
              <a:t>», - сказала камбала. </a:t>
            </a:r>
          </a:p>
          <a:p>
            <a:pPr marL="363538" indent="-363538">
              <a:buAutoNum type="arabicParenR"/>
            </a:pPr>
            <a:r>
              <a:rPr lang="ru-RU" sz="2400" b="1" dirty="0" smtClean="0">
                <a:solidFill>
                  <a:schemeClr val="bg1"/>
                </a:solidFill>
              </a:rPr>
              <a:t>Добре </a:t>
            </a:r>
            <a:r>
              <a:rPr lang="ru-RU" sz="2400" b="1" dirty="0" err="1" smtClean="0">
                <a:solidFill>
                  <a:schemeClr val="bg1"/>
                </a:solidFill>
              </a:rPr>
              <a:t>бігати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— </a:t>
            </a:r>
            <a:r>
              <a:rPr lang="ru-RU" sz="2400" b="1" dirty="0" err="1">
                <a:solidFill>
                  <a:schemeClr val="bg1"/>
                </a:solidFill>
              </a:rPr>
              <a:t>це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найголовніше</a:t>
            </a:r>
            <a:r>
              <a:rPr lang="ru-RU" sz="2400" b="1" dirty="0">
                <a:solidFill>
                  <a:schemeClr val="bg1"/>
                </a:solidFill>
              </a:rPr>
              <a:t> для </a:t>
            </a:r>
            <a:r>
              <a:rPr lang="ru-RU" sz="2400" b="1" dirty="0" err="1">
                <a:solidFill>
                  <a:schemeClr val="bg1"/>
                </a:solidFill>
              </a:rPr>
              <a:t>риб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64816" y="4121063"/>
            <a:ext cx="179876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err="1"/>
              <a:t>Гра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«</a:t>
            </a:r>
            <a:r>
              <a:rPr lang="ru-RU" sz="2400" b="1" dirty="0"/>
              <a:t>Так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ні</a:t>
            </a:r>
            <a:r>
              <a:rPr lang="ru-RU" sz="2400" b="1" dirty="0"/>
              <a:t>?»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429587" y="4074896"/>
            <a:ext cx="62215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Так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767059" y="4438430"/>
            <a:ext cx="45397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Ні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41410" y="4856156"/>
            <a:ext cx="45397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Ні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051745" y="5083033"/>
            <a:ext cx="62215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Так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763546" y="5682853"/>
            <a:ext cx="45397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Ні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51827" y="530338"/>
            <a:ext cx="10116914" cy="8630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Вибери варіант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2">
            <a:extLst>
              <a:ext uri="{FF2B5EF4-FFF2-40B4-BE49-F238E27FC236}">
                <a16:creationId xmlns="" xmlns:a16="http://schemas.microsoft.com/office/drawing/2014/main" id="{C3D7C252-EFF3-4AD2-91D0-ADD600C30149}"/>
              </a:ext>
            </a:extLst>
          </p:cNvPr>
          <p:cNvSpPr/>
          <p:nvPr/>
        </p:nvSpPr>
        <p:spPr>
          <a:xfrm>
            <a:off x="4725310" y="1534887"/>
            <a:ext cx="6444342" cy="76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Чому риби змирилися з перемогою оселедця?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Про риб'ячий смак і ню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7" y="1534886"/>
            <a:ext cx="3672573" cy="275443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39646" y="3977285"/>
            <a:ext cx="580979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Поясни свій вибір відповіді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12">
            <a:extLst>
              <a:ext uri="{FF2B5EF4-FFF2-40B4-BE49-F238E27FC236}">
                <a16:creationId xmlns="" xmlns:a16="http://schemas.microsoft.com/office/drawing/2014/main" id="{C3D7C252-EFF3-4AD2-91D0-ADD600C30149}"/>
              </a:ext>
            </a:extLst>
          </p:cNvPr>
          <p:cNvSpPr/>
          <p:nvPr/>
        </p:nvSpPr>
        <p:spPr>
          <a:xfrm>
            <a:off x="5139646" y="2385931"/>
            <a:ext cx="5809792" cy="14011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А) Не хотіли знову проводити перегони.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Б) Дотримувалися визначеної угоди.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В) Раділи, що в них є король.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9023" y="4690379"/>
            <a:ext cx="564288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Вдома прочитай казку до кінця. Визнач в казці зачин, основну частину, кінцівку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139646" y="2912101"/>
            <a:ext cx="412068" cy="3971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5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754" y="482670"/>
            <a:ext cx="9846790" cy="7734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Вправа</a:t>
            </a:r>
            <a:r>
              <a:rPr lang="ru-RU" sz="4000" b="1" dirty="0" smtClean="0">
                <a:solidFill>
                  <a:schemeClr val="bg1"/>
                </a:solidFill>
              </a:rPr>
              <a:t> «</a:t>
            </a:r>
            <a:r>
              <a:rPr lang="ru-RU" sz="4000" b="1" dirty="0" err="1" smtClean="0">
                <a:solidFill>
                  <a:schemeClr val="bg1"/>
                </a:solidFill>
              </a:rPr>
              <a:t>Мікрофон</a:t>
            </a:r>
            <a:r>
              <a:rPr lang="ru-RU" sz="4000" b="1" dirty="0" smtClean="0">
                <a:solidFill>
                  <a:schemeClr val="bg1"/>
                </a:solidFill>
              </a:rPr>
              <a:t>». </a:t>
            </a:r>
            <a:r>
              <a:rPr lang="ru-RU" sz="4000" b="1" dirty="0" err="1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2383558" y="1381760"/>
            <a:ext cx="7083582" cy="128994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-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Який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досвід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ти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сьогодні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отримав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/ла?</a:t>
            </a:r>
          </a:p>
          <a:p>
            <a:pPr algn="just" defTabSz="4075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- Яке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завдання на 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було цікаво виконувати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cs typeface="Lucida Sans Unicode" pitchFamily="34" charset="0"/>
            </a:endParaRPr>
          </a:p>
          <a:p>
            <a:pPr algn="just" defTabSz="4075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-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Оціни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свою роботу на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уроці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осінніми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листочками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cs typeface="Lucida Sans Unicode" pitchFamily="34" charset="0"/>
            </a:endParaRPr>
          </a:p>
        </p:txBody>
      </p:sp>
      <p:pic>
        <p:nvPicPr>
          <p:cNvPr id="7" name="Picture 2" descr="https://encrypted-tbn0.gstatic.com/images?q=tbn:ANd9GcSTqqtPfC3UqHWVfUYePOz9xmYOIBcgUOPFeg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27" y="3587945"/>
            <a:ext cx="3360596" cy="217384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240284" y="2765462"/>
            <a:ext cx="3677083" cy="91940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Все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! Уроком </a:t>
            </a:r>
            <a:r>
              <a:rPr lang="ru-RU" sz="2400" b="1" dirty="0" err="1">
                <a:solidFill>
                  <a:schemeClr val="bg1"/>
                </a:solidFill>
              </a:rPr>
              <a:t>задоволений</a:t>
            </a:r>
            <a:r>
              <a:rPr lang="ru-RU" sz="2400" b="1" dirty="0">
                <a:solidFill>
                  <a:schemeClr val="bg1"/>
                </a:solidFill>
              </a:rPr>
              <a:t>(на)!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43602" y="4613922"/>
            <a:ext cx="3614788" cy="919401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 </a:t>
            </a:r>
            <a:r>
              <a:rPr lang="ru-RU" sz="2400" b="1" dirty="0" err="1">
                <a:solidFill>
                  <a:schemeClr val="bg1"/>
                </a:solidFill>
              </a:rPr>
              <a:t>зовсім</a:t>
            </a:r>
            <a:r>
              <a:rPr lang="ru-RU" sz="2400" b="1" dirty="0">
                <a:solidFill>
                  <a:schemeClr val="bg1"/>
                </a:solidFill>
              </a:rPr>
              <a:t> все </a:t>
            </a:r>
            <a:r>
              <a:rPr lang="ru-RU" sz="2400" b="1" dirty="0" err="1">
                <a:solidFill>
                  <a:schemeClr val="bg1"/>
                </a:solidFill>
              </a:rPr>
              <a:t>виходило</a:t>
            </a:r>
            <a:r>
              <a:rPr lang="ru-RU" sz="2400" b="1" dirty="0">
                <a:solidFill>
                  <a:schemeClr val="bg1"/>
                </a:solidFill>
              </a:rPr>
              <a:t>, але я </a:t>
            </a:r>
            <a:r>
              <a:rPr lang="ru-RU" sz="2400" b="1" dirty="0" err="1" smtClean="0">
                <a:solidFill>
                  <a:schemeClr val="bg1"/>
                </a:solidFill>
              </a:rPr>
              <a:t>старав</a:t>
            </a:r>
            <a:r>
              <a:rPr lang="ru-RU" sz="2400" b="1" dirty="0" smtClean="0">
                <a:solidFill>
                  <a:schemeClr val="bg1"/>
                </a:solidFill>
              </a:rPr>
              <a:t>(ла)</a:t>
            </a:r>
            <a:r>
              <a:rPr lang="ru-RU" sz="2400" b="1" dirty="0" err="1" smtClean="0">
                <a:solidFill>
                  <a:schemeClr val="bg1"/>
                </a:solidFill>
              </a:rPr>
              <a:t>ся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2390" y="4674869"/>
            <a:ext cx="3027895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Мало </a:t>
            </a:r>
            <a:r>
              <a:rPr lang="ru-RU" sz="2400" b="1" dirty="0" err="1">
                <a:solidFill>
                  <a:schemeClr val="bg1"/>
                </a:solidFill>
              </a:rPr>
              <a:t>що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, не </a:t>
            </a:r>
            <a:r>
              <a:rPr lang="ru-RU" sz="2400" b="1" dirty="0" err="1">
                <a:solidFill>
                  <a:schemeClr val="bg1"/>
                </a:solidFill>
              </a:rPr>
              <a:t>розумів</a:t>
            </a:r>
            <a:r>
              <a:rPr lang="ru-RU" sz="2400" b="1" dirty="0">
                <a:solidFill>
                  <a:schemeClr val="bg1"/>
                </a:solidFill>
              </a:rPr>
              <a:t>(ла).</a:t>
            </a:r>
          </a:p>
        </p:txBody>
      </p:sp>
    </p:spTree>
    <p:extLst>
      <p:ext uri="{BB962C8B-B14F-4D97-AF65-F5344CB8AC3E}">
        <p14:creationId xmlns:p14="http://schemas.microsoft.com/office/powerpoint/2010/main" val="25903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0188" y="647999"/>
            <a:ext cx="9842612" cy="8613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xmlns="" id="{4B4A5907-18EA-4174-8946-7F20039FDB2F}"/>
              </a:ext>
            </a:extLst>
          </p:cNvPr>
          <p:cNvGrpSpPr/>
          <p:nvPr/>
        </p:nvGrpSpPr>
        <p:grpSpPr>
          <a:xfrm>
            <a:off x="7180840" y="1959450"/>
            <a:ext cx="3626707" cy="3350369"/>
            <a:chOff x="5601903" y="1008959"/>
            <a:chExt cx="6485759" cy="570947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1884B806-B92B-4020-A18F-67FE04C43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88" b="8491"/>
            <a:stretch/>
          </p:blipFill>
          <p:spPr>
            <a:xfrm>
              <a:off x="5601903" y="1056640"/>
              <a:ext cx="6485759" cy="5661794"/>
            </a:xfrm>
            <a:prstGeom prst="rect">
              <a:avLst/>
            </a:prstGeom>
          </p:spPr>
        </p:pic>
        <p:sp>
          <p:nvSpPr>
            <p:cNvPr id="9" name="Полілінія: фігура 8">
              <a:extLst>
                <a:ext uri="{FF2B5EF4-FFF2-40B4-BE49-F238E27FC236}">
                  <a16:creationId xmlns:a16="http://schemas.microsoft.com/office/drawing/2014/main" xmlns="" id="{082C94E0-84C8-4B1E-8990-8762244FD1F0}"/>
                </a:ext>
              </a:extLst>
            </p:cNvPr>
            <p:cNvSpPr/>
            <p:nvPr/>
          </p:nvSpPr>
          <p:spPr>
            <a:xfrm>
              <a:off x="6883268" y="1008959"/>
              <a:ext cx="4721107" cy="919745"/>
            </a:xfrm>
            <a:custGeom>
              <a:avLst/>
              <a:gdLst>
                <a:gd name="connsiteX0" fmla="*/ 277928 w 4721107"/>
                <a:gd name="connsiteY0" fmla="*/ 88321 h 919745"/>
                <a:gd name="connsiteX1" fmla="*/ 518559 w 4721107"/>
                <a:gd name="connsiteY1" fmla="*/ 598460 h 919745"/>
                <a:gd name="connsiteX2" fmla="*/ 653313 w 4721107"/>
                <a:gd name="connsiteY2" fmla="*/ 916094 h 919745"/>
                <a:gd name="connsiteX3" fmla="*/ 1259705 w 4721107"/>
                <a:gd name="connsiteY3" fmla="*/ 752464 h 919745"/>
                <a:gd name="connsiteX4" fmla="*/ 1712092 w 4721107"/>
                <a:gd name="connsiteY4" fmla="*/ 473332 h 919745"/>
                <a:gd name="connsiteX5" fmla="*/ 2424361 w 4721107"/>
                <a:gd name="connsiteY5" fmla="*/ 473332 h 919745"/>
                <a:gd name="connsiteX6" fmla="*/ 3781524 w 4721107"/>
                <a:gd name="connsiteY6" fmla="*/ 675462 h 919745"/>
                <a:gd name="connsiteX7" fmla="*/ 4667048 w 4721107"/>
                <a:gd name="connsiteY7" fmla="*/ 444456 h 919745"/>
                <a:gd name="connsiteX8" fmla="*/ 4590046 w 4721107"/>
                <a:gd name="connsiteY8" fmla="*/ 136447 h 919745"/>
                <a:gd name="connsiteX9" fmla="*/ 4310913 w 4721107"/>
                <a:gd name="connsiteY9" fmla="*/ 11319 h 919745"/>
                <a:gd name="connsiteX10" fmla="*/ 316429 w 4721107"/>
                <a:gd name="connsiteY10" fmla="*/ 11319 h 919745"/>
                <a:gd name="connsiteX11" fmla="*/ 277928 w 4721107"/>
                <a:gd name="connsiteY11" fmla="*/ 88321 h 9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21107" h="919745">
                  <a:moveTo>
                    <a:pt x="277928" y="88321"/>
                  </a:moveTo>
                  <a:cubicBezTo>
                    <a:pt x="311616" y="186178"/>
                    <a:pt x="455995" y="460498"/>
                    <a:pt x="518559" y="598460"/>
                  </a:cubicBezTo>
                  <a:cubicBezTo>
                    <a:pt x="581123" y="736422"/>
                    <a:pt x="529789" y="890427"/>
                    <a:pt x="653313" y="916094"/>
                  </a:cubicBezTo>
                  <a:cubicBezTo>
                    <a:pt x="776837" y="941761"/>
                    <a:pt x="1083242" y="826258"/>
                    <a:pt x="1259705" y="752464"/>
                  </a:cubicBezTo>
                  <a:cubicBezTo>
                    <a:pt x="1436168" y="678670"/>
                    <a:pt x="1517983" y="519854"/>
                    <a:pt x="1712092" y="473332"/>
                  </a:cubicBezTo>
                  <a:cubicBezTo>
                    <a:pt x="1906201" y="426810"/>
                    <a:pt x="2079456" y="439644"/>
                    <a:pt x="2424361" y="473332"/>
                  </a:cubicBezTo>
                  <a:cubicBezTo>
                    <a:pt x="2769266" y="507020"/>
                    <a:pt x="3407743" y="680275"/>
                    <a:pt x="3781524" y="675462"/>
                  </a:cubicBezTo>
                  <a:cubicBezTo>
                    <a:pt x="4155305" y="670649"/>
                    <a:pt x="4532294" y="534292"/>
                    <a:pt x="4667048" y="444456"/>
                  </a:cubicBezTo>
                  <a:cubicBezTo>
                    <a:pt x="4801802" y="354620"/>
                    <a:pt x="4649402" y="208636"/>
                    <a:pt x="4590046" y="136447"/>
                  </a:cubicBezTo>
                  <a:cubicBezTo>
                    <a:pt x="4530690" y="64258"/>
                    <a:pt x="5023183" y="32174"/>
                    <a:pt x="4310913" y="11319"/>
                  </a:cubicBezTo>
                  <a:cubicBezTo>
                    <a:pt x="3598644" y="-9536"/>
                    <a:pt x="986989" y="3298"/>
                    <a:pt x="316429" y="11319"/>
                  </a:cubicBezTo>
                  <a:cubicBezTo>
                    <a:pt x="-354131" y="19340"/>
                    <a:pt x="244240" y="-9536"/>
                    <a:pt x="277928" y="8832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71891ECB-C37E-4FC8-A2F4-E8DB089E46AF}"/>
              </a:ext>
            </a:extLst>
          </p:cNvPr>
          <p:cNvSpPr/>
          <p:nvPr/>
        </p:nvSpPr>
        <p:spPr>
          <a:xfrm>
            <a:off x="1320495" y="1998758"/>
            <a:ext cx="5656202" cy="228147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Ось сигнал нам дзвоник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дав,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Працювати час настав.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Тож і ми часу не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гаймо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І урок розпочинаймо!</a:t>
            </a:r>
          </a:p>
        </p:txBody>
      </p:sp>
    </p:spTree>
    <p:extLst>
      <p:ext uri="{BB962C8B-B14F-4D97-AF65-F5344CB8AC3E}">
        <p14:creationId xmlns:p14="http://schemas.microsoft.com/office/powerpoint/2010/main" val="63899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3901" y="439868"/>
            <a:ext cx="720080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14498" y="1271360"/>
            <a:ext cx="4021157" cy="112371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Подумай, який казковий герой піднімає твій  настрій? Чому? Можеш скористатися світлинами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D:\Картинки до тестів\Казкові герої\Змій Горини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07" y="1342124"/>
            <a:ext cx="2636373" cy="228604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агадки про героїв мультфільмів з відповідями та малюнка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8" y="4369319"/>
            <a:ext cx="2805581" cy="1896428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ро що мовчить казка - Галицький Кореспонден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66" y="4335795"/>
            <a:ext cx="2875783" cy="1963476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+1» у День Незалежності покаже прем'єру україномовного мультсеріалу про  Котигорошка - Детектор медіа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r="11415"/>
          <a:stretch/>
        </p:blipFill>
        <p:spPr bwMode="auto">
          <a:xfrm>
            <a:off x="9258242" y="570378"/>
            <a:ext cx="2111165" cy="2282634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зки про принцес: чому не можна лінуватис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27" y="4281872"/>
            <a:ext cx="4423691" cy="2071321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Цікава розповідь про казкових українських супергероїв від дитячої школи  мистецтв №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8" y="2485144"/>
            <a:ext cx="4032174" cy="1708449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Міньйон Дейв Анаграм – Кульки Хмельницький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4" r="13494"/>
          <a:stretch/>
        </p:blipFill>
        <p:spPr bwMode="auto">
          <a:xfrm>
            <a:off x="7585996" y="1833216"/>
            <a:ext cx="1672246" cy="2198768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0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1" y="494529"/>
            <a:ext cx="10025743" cy="822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 повільно, протягуючи кожний звук</a:t>
            </a:r>
          </a:p>
        </p:txBody>
      </p:sp>
      <p:sp>
        <p:nvSpPr>
          <p:cNvPr id="30" name="Прямокутник 29">
            <a:extLst>
              <a:ext uri="{FF2B5EF4-FFF2-40B4-BE49-F238E27FC236}">
                <a16:creationId xmlns="" xmlns:a16="http://schemas.microsoft.com/office/drawing/2014/main" id="{B4A4751E-7B31-455F-9EE5-FABBA5144B3F}"/>
              </a:ext>
            </a:extLst>
          </p:cNvPr>
          <p:cNvSpPr/>
          <p:nvPr/>
        </p:nvSpPr>
        <p:spPr>
          <a:xfrm>
            <a:off x="1469571" y="1456569"/>
            <a:ext cx="5519058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І – И – Е – У – О - 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F19A4A1B-3C77-4D8B-9B98-701BE314595F}"/>
              </a:ext>
            </a:extLst>
          </p:cNvPr>
          <p:cNvSpPr/>
          <p:nvPr/>
        </p:nvSpPr>
        <p:spPr>
          <a:xfrm>
            <a:off x="1469571" y="2302823"/>
            <a:ext cx="5519058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А – Е – О – І – У - 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8571" y="3175024"/>
            <a:ext cx="8022771" cy="8309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 склади на одному диханні</a:t>
            </a:r>
          </a:p>
        </p:txBody>
      </p:sp>
      <p:sp>
        <p:nvSpPr>
          <p:cNvPr id="9" name="Прямокутник 29">
            <a:extLst>
              <a:ext uri="{FF2B5EF4-FFF2-40B4-BE49-F238E27FC236}">
                <a16:creationId xmlns="" xmlns:a16="http://schemas.microsoft.com/office/drawing/2014/main" id="{B4A4751E-7B31-455F-9EE5-FABBA5144B3F}"/>
              </a:ext>
            </a:extLst>
          </p:cNvPr>
          <p:cNvSpPr/>
          <p:nvPr/>
        </p:nvSpPr>
        <p:spPr>
          <a:xfrm>
            <a:off x="1469571" y="4191492"/>
            <a:ext cx="6204857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БІ – БИ – БЕ – БУ </a:t>
            </a:r>
            <a:r>
              <a:rPr lang="ru-RU" sz="4000" b="1" dirty="0" smtClean="0">
                <a:solidFill>
                  <a:schemeClr val="bg1"/>
                </a:solidFill>
              </a:rPr>
              <a:t>– БО – БА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 6">
            <a:extLst>
              <a:ext uri="{FF2B5EF4-FFF2-40B4-BE49-F238E27FC236}">
                <a16:creationId xmlns="" xmlns:a16="http://schemas.microsoft.com/office/drawing/2014/main" id="{F19A4A1B-3C77-4D8B-9B98-701BE314595F}"/>
              </a:ext>
            </a:extLst>
          </p:cNvPr>
          <p:cNvSpPr/>
          <p:nvPr/>
        </p:nvSpPr>
        <p:spPr>
          <a:xfrm>
            <a:off x="1469572" y="5061003"/>
            <a:ext cx="6204856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ВА – ВІ – ВИ – ВЕ </a:t>
            </a:r>
            <a:r>
              <a:rPr lang="ru-RU" sz="4000" b="1" dirty="0" smtClean="0">
                <a:solidFill>
                  <a:schemeClr val="bg1"/>
                </a:solidFill>
              </a:rPr>
              <a:t>– ВУ – ВО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Малюк кмітику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71203" y="2002971"/>
            <a:ext cx="2278539" cy="42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43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6795" y="719782"/>
            <a:ext cx="9250061" cy="756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Упізнай слово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5A6AD52-2561-4F42-A74D-7254073F66F7}"/>
              </a:ext>
            </a:extLst>
          </p:cNvPr>
          <p:cNvSpPr txBox="1"/>
          <p:nvPr/>
        </p:nvSpPr>
        <p:spPr>
          <a:xfrm>
            <a:off x="4179272" y="2010685"/>
            <a:ext cx="3474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ОСЕЛЕДЕЦЬ</a:t>
            </a:r>
            <a:endParaRPr lang="uk-UA" sz="4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47B1BC2-82DA-4B08-86B1-3250639AC9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0" b="1252"/>
          <a:stretch/>
        </p:blipFill>
        <p:spPr>
          <a:xfrm>
            <a:off x="3935207" y="1476000"/>
            <a:ext cx="3891622" cy="241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5A6AD52-2561-4F42-A74D-7254073F66F7}"/>
              </a:ext>
            </a:extLst>
          </p:cNvPr>
          <p:cNvSpPr txBox="1"/>
          <p:nvPr/>
        </p:nvSpPr>
        <p:spPr>
          <a:xfrm>
            <a:off x="952596" y="2010687"/>
            <a:ext cx="310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ЛОСОСЬ</a:t>
            </a:r>
            <a:endParaRPr lang="uk-UA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5A6AD52-2561-4F42-A74D-7254073F66F7}"/>
              </a:ext>
            </a:extLst>
          </p:cNvPr>
          <p:cNvSpPr txBox="1"/>
          <p:nvPr/>
        </p:nvSpPr>
        <p:spPr>
          <a:xfrm>
            <a:off x="2319418" y="4220486"/>
            <a:ext cx="3471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FF0000"/>
                </a:solidFill>
              </a:rPr>
              <a:t>КАМБАЛА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47B1BC2-82DA-4B08-86B1-3250639AC9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0" b="1252"/>
          <a:stretch/>
        </p:blipFill>
        <p:spPr>
          <a:xfrm>
            <a:off x="393285" y="1476000"/>
            <a:ext cx="3661675" cy="2412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47B1BC2-82DA-4B08-86B1-3250639AC9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0" b="1252"/>
          <a:stretch/>
        </p:blipFill>
        <p:spPr>
          <a:xfrm>
            <a:off x="2224122" y="3845483"/>
            <a:ext cx="3755571" cy="2412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4C99034-5034-4B3B-9A66-B2C6BDA16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29" y="2498148"/>
            <a:ext cx="3940628" cy="387764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Прямокутник 7">
            <a:extLst>
              <a:ext uri="{FF2B5EF4-FFF2-40B4-BE49-F238E27FC236}">
                <a16:creationId xmlns="" xmlns:a16="http://schemas.microsoft.com/office/drawing/2014/main" id="{5C00AF14-1421-41C8-A463-3CED127EAA4E}"/>
              </a:ext>
            </a:extLst>
          </p:cNvPr>
          <p:cNvSpPr/>
          <p:nvPr/>
        </p:nvSpPr>
        <p:spPr>
          <a:xfrm>
            <a:off x="8436428" y="3020157"/>
            <a:ext cx="2721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Пригадай початок казки «Оселедець </a:t>
            </a:r>
            <a:endParaRPr lang="uk-UA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і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камбала»</a:t>
            </a:r>
          </a:p>
        </p:txBody>
      </p:sp>
    </p:spTree>
    <p:extLst>
      <p:ext uri="{BB962C8B-B14F-4D97-AF65-F5344CB8AC3E}">
        <p14:creationId xmlns:p14="http://schemas.microsoft.com/office/powerpoint/2010/main" val="28970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414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89793" y="1754140"/>
            <a:ext cx="5813560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</a:t>
            </a:r>
            <a:r>
              <a:rPr lang="ru-RU" sz="3200" b="1" dirty="0" err="1" smtClean="0"/>
              <a:t>продовжимо</a:t>
            </a:r>
            <a:r>
              <a:rPr lang="ru-RU" sz="3200" b="1" dirty="0" smtClean="0"/>
              <a:t>  роботу з </a:t>
            </a:r>
            <a:r>
              <a:rPr lang="uk-UA" sz="3200" b="1" dirty="0" smtClean="0"/>
              <a:t>польською народною казкою «</a:t>
            </a:r>
            <a:r>
              <a:rPr lang="uk-UA" sz="3200" b="1" dirty="0" smtClean="0">
                <a:solidFill>
                  <a:schemeClr val="bg1"/>
                </a:solidFill>
              </a:rPr>
              <a:t>Оселедець і камбала</a:t>
            </a:r>
            <a:r>
              <a:rPr lang="uk-UA" sz="3200" b="1" dirty="0" smtClean="0"/>
              <a:t>». Дізнаємось, </a:t>
            </a:r>
            <a:r>
              <a:rPr lang="uk-UA" sz="3200" b="1" dirty="0" smtClean="0">
                <a:solidFill>
                  <a:schemeClr val="bg1"/>
                </a:solidFill>
              </a:rPr>
              <a:t>хто залишився незадоволеним обраним королем.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59077F08-96E6-4090-8F8B-F667429C31A0}"/>
              </a:ext>
            </a:extLst>
          </p:cNvPr>
          <p:cNvSpPr/>
          <p:nvPr/>
        </p:nvSpPr>
        <p:spPr>
          <a:xfrm>
            <a:off x="915488" y="1045027"/>
            <a:ext cx="10713721" cy="563231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Багато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риби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живе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Балтійському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морі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Є там осел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дці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к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а́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мбала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тріск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лос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угрі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сал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ка 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всіх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перелічиш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Одного разу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серед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балтійських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риб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рознеслася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чутка: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звірі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й птахи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вибрали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короля.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Риби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подивилися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одна на одну і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замислилися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І ось одна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промовила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звірів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є король, 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птахів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теж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Чим же ми,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риби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гірші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? І нам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потрібний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король.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Тут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наперед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пропхався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лосось. У думках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сподівався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виберуть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королем.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Так, 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каже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правильно,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виберемо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! 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Але ж кого? Кого? І тут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виявилося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всі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думають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по-різному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Лосося!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найсильніший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найспритніший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! — крикнув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хтось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лососевої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породи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заперечували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інші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— Лосось 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зрадник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: весною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тікає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Балтійського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моря і бродить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невідомо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де,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якимись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річками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Весною ми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залишимося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без короля.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6823" y="391521"/>
            <a:ext cx="10742386" cy="5934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Вибіркове читання казки </a:t>
            </a:r>
            <a:r>
              <a:rPr lang="uk-UA" sz="3600" b="1" dirty="0">
                <a:solidFill>
                  <a:schemeClr val="bg1"/>
                </a:solidFill>
              </a:rPr>
              <a:t>«Оселедець і камбала»</a:t>
            </a:r>
          </a:p>
        </p:txBody>
      </p:sp>
      <p:sp>
        <p:nvSpPr>
          <p:cNvPr id="12" name="Прямокутник: округлені кути 12">
            <a:extLst>
              <a:ext uri="{FF2B5EF4-FFF2-40B4-BE49-F238E27FC236}">
                <a16:creationId xmlns="" xmlns:a16="http://schemas.microsoft.com/office/drawing/2014/main" id="{C3D7C252-EFF3-4AD2-91D0-ADD600C30149}"/>
              </a:ext>
            </a:extLst>
          </p:cNvPr>
          <p:cNvSpPr/>
          <p:nvPr/>
        </p:nvSpPr>
        <p:spPr>
          <a:xfrm>
            <a:off x="6955973" y="3670292"/>
            <a:ext cx="4753240" cy="7601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 яку </a:t>
            </a:r>
            <a:r>
              <a:rPr lang="ru-RU" sz="2000" b="1" dirty="0" err="1" smtClean="0"/>
              <a:t>подію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казка</a:t>
            </a:r>
            <a:r>
              <a:rPr lang="ru-RU" sz="2000" b="1" dirty="0" smtClean="0"/>
              <a:t>? </a:t>
            </a:r>
            <a:r>
              <a:rPr lang="uk-UA" sz="2000" b="1" dirty="0" smtClean="0">
                <a:solidFill>
                  <a:schemeClr val="bg1"/>
                </a:solidFill>
              </a:rPr>
              <a:t>Прочитай розмову риб про рішення обирати короля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11419113" y="2633713"/>
            <a:ext cx="580201" cy="394125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2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59077F08-96E6-4090-8F8B-F667429C31A0}"/>
              </a:ext>
            </a:extLst>
          </p:cNvPr>
          <p:cNvSpPr/>
          <p:nvPr/>
        </p:nvSpPr>
        <p:spPr>
          <a:xfrm>
            <a:off x="4430486" y="1239440"/>
            <a:ext cx="6836226" cy="304698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Довго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вони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ще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махали хвостами і до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втоми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сперечалися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хоч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людина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тут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нічіго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б не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почула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риби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наперебій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пропонували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то одного, то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іншого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королі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але до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згоди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дійти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змогли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І тут вони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прийшли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до такого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висновку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Хай королем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нашого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водяного царства буде той,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швидше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всіх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плаває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Добре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плавати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найголовніше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риб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28" y="1239440"/>
            <a:ext cx="3211286" cy="32112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кутник: округлені кути 12">
            <a:extLst>
              <a:ext uri="{FF2B5EF4-FFF2-40B4-BE49-F238E27FC236}">
                <a16:creationId xmlns="" xmlns:a16="http://schemas.microsoft.com/office/drawing/2014/main" id="{C3D7C252-EFF3-4AD2-91D0-ADD600C30149}"/>
              </a:ext>
            </a:extLst>
          </p:cNvPr>
          <p:cNvSpPr/>
          <p:nvPr/>
        </p:nvSpPr>
        <p:spPr>
          <a:xfrm>
            <a:off x="4226377" y="4450726"/>
            <a:ext cx="7162798" cy="10529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Прочитай висновок, кого риби домовилися обрати королем водного царства в Балтійському морі?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6823" y="391521"/>
            <a:ext cx="10742386" cy="5934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Вибіркове читання казки </a:t>
            </a:r>
            <a:r>
              <a:rPr lang="uk-UA" sz="3600" b="1" dirty="0">
                <a:solidFill>
                  <a:schemeClr val="bg1"/>
                </a:solidFill>
              </a:rPr>
              <a:t>«Оселедець і камбала»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11266712" y="3037113"/>
            <a:ext cx="244926" cy="1249315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2">
            <a:extLst>
              <a:ext uri="{FF2B5EF4-FFF2-40B4-BE49-F238E27FC236}">
                <a16:creationId xmlns="" xmlns:a16="http://schemas.microsoft.com/office/drawing/2014/main" id="{C3D7C252-EFF3-4AD2-91D0-ADD600C30149}"/>
              </a:ext>
            </a:extLst>
          </p:cNvPr>
          <p:cNvSpPr/>
          <p:nvPr/>
        </p:nvSpPr>
        <p:spPr>
          <a:xfrm>
            <a:off x="957947" y="3930313"/>
            <a:ext cx="3189878" cy="1331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Прочитай, як проходили змагання риб 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2 Читання\1 Савченко\03 В кожній казці є урок\№034 - Як риби короля обирали\2024-11-10_1118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94" y="1314107"/>
            <a:ext cx="6808685" cy="504537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7" y="1314107"/>
            <a:ext cx="3189878" cy="259443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кутник: округлені кути 12">
            <a:extLst>
              <a:ext uri="{FF2B5EF4-FFF2-40B4-BE49-F238E27FC236}">
                <a16:creationId xmlns="" xmlns:a16="http://schemas.microsoft.com/office/drawing/2014/main" id="{C3D7C252-EFF3-4AD2-91D0-ADD600C30149}"/>
              </a:ext>
            </a:extLst>
          </p:cNvPr>
          <p:cNvSpPr/>
          <p:nvPr/>
        </p:nvSpPr>
        <p:spPr>
          <a:xfrm>
            <a:off x="1138605" y="5294061"/>
            <a:ext cx="3009220" cy="8885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Послухай, що було </a:t>
            </a:r>
            <a:r>
              <a:rPr lang="uk-UA" sz="2400" b="1" dirty="0">
                <a:solidFill>
                  <a:schemeClr val="bg1"/>
                </a:solidFill>
              </a:rPr>
              <a:t>далі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5543" y="527776"/>
            <a:ext cx="10493828" cy="6805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Вибіркове читання казки </a:t>
            </a:r>
            <a:r>
              <a:rPr lang="uk-UA" sz="3600" b="1" dirty="0">
                <a:solidFill>
                  <a:schemeClr val="bg1"/>
                </a:solidFill>
              </a:rPr>
              <a:t>«Оселедець і камбала»</a:t>
            </a: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11087103" y="1314107"/>
            <a:ext cx="424535" cy="283335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725</Words>
  <Application>Microsoft Office PowerPoint</Application>
  <PresentationFormat>Произвольный</PresentationFormat>
  <Paragraphs>92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Вправа «Мікрофон». 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558</cp:revision>
  <dcterms:created xsi:type="dcterms:W3CDTF">2018-01-05T16:38:53Z</dcterms:created>
  <dcterms:modified xsi:type="dcterms:W3CDTF">2024-11-12T13:31:29Z</dcterms:modified>
</cp:coreProperties>
</file>