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682" r:id="rId3"/>
    <p:sldId id="668" r:id="rId4"/>
    <p:sldId id="681" r:id="rId5"/>
    <p:sldId id="653" r:id="rId6"/>
    <p:sldId id="677" r:id="rId7"/>
    <p:sldId id="676" r:id="rId8"/>
    <p:sldId id="678" r:id="rId9"/>
    <p:sldId id="621" r:id="rId10"/>
    <p:sldId id="673" r:id="rId11"/>
    <p:sldId id="659" r:id="rId12"/>
    <p:sldId id="679" r:id="rId13"/>
    <p:sldId id="68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803"/>
    <a:srgbClr val="FF4343"/>
    <a:srgbClr val="B686DA"/>
    <a:srgbClr val="C55A11"/>
    <a:srgbClr val="2F3242"/>
    <a:srgbClr val="F8CBAD"/>
    <a:srgbClr val="1694E9"/>
    <a:srgbClr val="00B050"/>
    <a:srgbClr val="FFFF00"/>
    <a:srgbClr val="FF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35537" y="1056575"/>
            <a:ext cx="3172858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3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 кожній казці є урок, мов у квіточці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медок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3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4881" y="3439492"/>
            <a:ext cx="6533003" cy="255389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з дитячою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книжкою.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Н. </a:t>
            </a:r>
            <a:r>
              <a:rPr lang="uk-UA" sz="4800" b="1" dirty="0" err="1">
                <a:solidFill>
                  <a:schemeClr val="accent2">
                    <a:lumMod val="75000"/>
                  </a:schemeClr>
                </a:solidFill>
              </a:rPr>
              <a:t>Малетич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«Парасолька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uk-UA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71" y="885554"/>
            <a:ext cx="3227553" cy="453474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6757" y="597679"/>
            <a:ext cx="9894458" cy="7739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Наталка </a:t>
            </a:r>
            <a:r>
              <a:rPr lang="uk-UA" sz="4000" b="1" dirty="0" err="1" smtClean="0">
                <a:solidFill>
                  <a:schemeClr val="bg1"/>
                </a:solidFill>
              </a:rPr>
              <a:t>Малетич</a:t>
            </a:r>
            <a:r>
              <a:rPr lang="uk-UA" sz="4000" b="1" dirty="0" smtClean="0">
                <a:solidFill>
                  <a:schemeClr val="bg1"/>
                </a:solidFill>
              </a:rPr>
              <a:t> «Парасолька»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2 Читання\1 Савченко\03 В кожній казці є урок\№036 - Робота з дитячою книжкою\2024-11-12_135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92" y="1497644"/>
            <a:ext cx="6035450" cy="501908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800-800_парасолька\_free_2024-12-11-14-31-22_0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10" y="1497646"/>
            <a:ext cx="3655420" cy="36554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34231" y="5209749"/>
            <a:ext cx="4214711" cy="7773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smtClean="0">
                <a:solidFill>
                  <a:schemeClr val="bg1"/>
                </a:solidFill>
              </a:rPr>
              <a:t>Проведемо навчальне аудіювання </a:t>
            </a:r>
            <a:r>
              <a:rPr lang="uk-UA" sz="2000" b="1" dirty="0" smtClean="0">
                <a:solidFill>
                  <a:schemeClr val="bg1"/>
                </a:solidFill>
              </a:rPr>
              <a:t>за цим твором. 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38092"/>
            <a:ext cx="1054100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5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кутник: округлені кути 5">
            <a:extLst>
              <a:ext uri="{FF2B5EF4-FFF2-40B4-BE49-F238E27FC236}">
                <a16:creationId xmlns:a16="http://schemas.microsoft.com/office/drawing/2014/main" xmlns="" id="{21A3B44D-61F3-4EC4-8A3D-68B376740A53}"/>
              </a:ext>
            </a:extLst>
          </p:cNvPr>
          <p:cNvSpPr/>
          <p:nvPr/>
        </p:nvSpPr>
        <p:spPr>
          <a:xfrm>
            <a:off x="6068681" y="3298368"/>
            <a:ext cx="5034747" cy="1903807"/>
          </a:xfrm>
          <a:prstGeom prst="rect">
            <a:avLst/>
          </a:prstGeom>
          <a:solidFill>
            <a:srgbClr val="FF434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6. Поєднай частини словосполучень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Розплющив           швидше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Збирайся                око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Тримав                    хлопчик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Подумав                парасольку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1" name="Прямокутник: округлені кути 5">
            <a:extLst>
              <a:ext uri="{FF2B5EF4-FFF2-40B4-BE49-F238E27FC236}">
                <a16:creationId xmlns:a16="http://schemas.microsoft.com/office/drawing/2014/main" xmlns="" id="{21A3B44D-61F3-4EC4-8A3D-68B376740A53}"/>
              </a:ext>
            </a:extLst>
          </p:cNvPr>
          <p:cNvSpPr/>
          <p:nvPr/>
        </p:nvSpPr>
        <p:spPr>
          <a:xfrm>
            <a:off x="6057795" y="2442460"/>
            <a:ext cx="5045633" cy="866795"/>
          </a:xfrm>
          <a:prstGeom prst="rect">
            <a:avLst/>
          </a:prstGeom>
          <a:solidFill>
            <a:srgbClr val="C55A1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5. Напиши, </a:t>
            </a:r>
            <a:r>
              <a:rPr lang="uk-UA" sz="2400" b="1" dirty="0"/>
              <a:t>що нагадувала</a:t>
            </a:r>
          </a:p>
          <a:p>
            <a:r>
              <a:rPr lang="uk-UA" sz="2400" b="1" dirty="0" smtClean="0"/>
              <a:t>п</a:t>
            </a:r>
            <a:r>
              <a:rPr lang="uk-UA" sz="2400" b="1" dirty="0" smtClean="0"/>
              <a:t>арасолька в калюжі. _________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365" y="514573"/>
            <a:ext cx="4665436" cy="6512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Аудіювання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92366" y="1212381"/>
            <a:ext cx="5233815" cy="9538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1. Що побачив Марко надворі?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а) </a:t>
            </a:r>
            <a:r>
              <a:rPr lang="ru-RU" sz="2400" b="1" dirty="0" err="1">
                <a:solidFill>
                  <a:schemeClr val="bg1"/>
                </a:solidFill>
              </a:rPr>
              <a:t>йде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сніг</a:t>
            </a:r>
            <a:r>
              <a:rPr lang="ru-RU" sz="2400" b="1" dirty="0">
                <a:solidFill>
                  <a:schemeClr val="bg1"/>
                </a:solidFill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</a:rPr>
              <a:t>б</a:t>
            </a:r>
            <a:r>
              <a:rPr lang="ru-RU" sz="2400" b="1" dirty="0">
                <a:solidFill>
                  <a:schemeClr val="bg1"/>
                </a:solidFill>
              </a:rPr>
              <a:t>) </a:t>
            </a:r>
            <a:r>
              <a:rPr lang="ru-RU" sz="2400" b="1" dirty="0" err="1">
                <a:solidFill>
                  <a:schemeClr val="bg1"/>
                </a:solidFill>
              </a:rPr>
              <a:t>йде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дощ</a:t>
            </a:r>
            <a:r>
              <a:rPr lang="ru-RU" sz="2400" b="1" dirty="0">
                <a:solidFill>
                  <a:schemeClr val="bg1"/>
                </a:solidFill>
              </a:rPr>
              <a:t>  </a:t>
            </a:r>
            <a:r>
              <a:rPr lang="ru-RU" sz="2400" b="1" dirty="0" smtClean="0">
                <a:solidFill>
                  <a:schemeClr val="bg1"/>
                </a:solidFill>
              </a:rPr>
              <a:t>  в</a:t>
            </a:r>
            <a:r>
              <a:rPr lang="ru-RU" sz="2400" b="1" dirty="0">
                <a:solidFill>
                  <a:schemeClr val="bg1"/>
                </a:solidFill>
              </a:rPr>
              <a:t>) </a:t>
            </a:r>
            <a:r>
              <a:rPr lang="ru-RU" sz="2400" b="1" dirty="0" err="1">
                <a:solidFill>
                  <a:schemeClr val="bg1"/>
                </a:solidFill>
              </a:rPr>
              <a:t>йде</a:t>
            </a:r>
            <a:r>
              <a:rPr lang="ru-RU" sz="2400" b="1" dirty="0">
                <a:solidFill>
                  <a:schemeClr val="bg1"/>
                </a:solidFill>
              </a:rPr>
              <a:t> мама 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21A3B44D-61F3-4EC4-8A3D-68B376740A53}"/>
              </a:ext>
            </a:extLst>
          </p:cNvPr>
          <p:cNvSpPr/>
          <p:nvPr/>
        </p:nvSpPr>
        <p:spPr>
          <a:xfrm>
            <a:off x="592365" y="2208744"/>
            <a:ext cx="4650529" cy="16287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2. Що вразило хлопця?</a:t>
            </a:r>
            <a:endParaRPr lang="uk-UA" sz="2400" b="1" dirty="0"/>
          </a:p>
          <a:p>
            <a:r>
              <a:rPr lang="ru-RU" sz="2400" b="1" dirty="0">
                <a:solidFill>
                  <a:schemeClr val="bg1"/>
                </a:solidFill>
              </a:rPr>
              <a:t>а) </a:t>
            </a:r>
            <a:r>
              <a:rPr lang="ru-RU" sz="2400" b="1" dirty="0" err="1">
                <a:solidFill>
                  <a:schemeClr val="bg1"/>
                </a:solidFill>
              </a:rPr>
              <a:t>парасолька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розмовляє</a:t>
            </a:r>
            <a:r>
              <a:rPr lang="ru-RU" sz="2400" b="1" dirty="0">
                <a:solidFill>
                  <a:schemeClr val="bg1"/>
                </a:solidFill>
              </a:rPr>
              <a:t>    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б) мама </a:t>
            </a:r>
            <a:r>
              <a:rPr lang="ru-RU" sz="2400" b="1" dirty="0" err="1">
                <a:solidFill>
                  <a:schemeClr val="bg1"/>
                </a:solidFill>
              </a:rPr>
              <a:t>розмовляє</a:t>
            </a:r>
            <a:r>
              <a:rPr lang="ru-RU" sz="2400" b="1" dirty="0">
                <a:solidFill>
                  <a:schemeClr val="bg1"/>
                </a:solidFill>
              </a:rPr>
              <a:t>     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в) </a:t>
            </a:r>
            <a:r>
              <a:rPr lang="ru-RU" sz="2400" b="1" dirty="0" err="1">
                <a:solidFill>
                  <a:schemeClr val="bg1"/>
                </a:solidFill>
              </a:rPr>
              <a:t>парасолька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літає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57795" y="1211207"/>
            <a:ext cx="5030895" cy="1200629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4. </a:t>
            </a:r>
            <a:r>
              <a:rPr lang="uk-UA" sz="2400" b="1" dirty="0" smtClean="0">
                <a:solidFill>
                  <a:schemeClr val="bg1"/>
                </a:solidFill>
              </a:rPr>
              <a:t>Хто намагався видерти парасольку з рук хлопця?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а) вітер         б) сусід         в) дощ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5">
            <a:extLst>
              <a:ext uri="{FF2B5EF4-FFF2-40B4-BE49-F238E27FC236}">
                <a16:creationId xmlns:a16="http://schemas.microsoft.com/office/drawing/2014/main" xmlns="" id="{21A3B44D-61F3-4EC4-8A3D-68B376740A53}"/>
              </a:ext>
            </a:extLst>
          </p:cNvPr>
          <p:cNvSpPr/>
          <p:nvPr/>
        </p:nvSpPr>
        <p:spPr>
          <a:xfrm>
            <a:off x="616451" y="3828307"/>
            <a:ext cx="4650529" cy="17783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3. Чому парасолька любить дощ?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а) </a:t>
            </a:r>
            <a:r>
              <a:rPr lang="ru-RU" sz="2400" b="1" dirty="0" err="1">
                <a:solidFill>
                  <a:schemeClr val="bg1"/>
                </a:solidFill>
              </a:rPr>
              <a:t>він</a:t>
            </a:r>
            <a:r>
              <a:rPr lang="ru-RU" sz="2400" b="1" dirty="0">
                <a:solidFill>
                  <a:schemeClr val="bg1"/>
                </a:solidFill>
              </a:rPr>
              <a:t> схожий на </a:t>
            </a:r>
            <a:r>
              <a:rPr lang="ru-RU" sz="2400" b="1" dirty="0" err="1">
                <a:solidFill>
                  <a:schemeClr val="bg1"/>
                </a:solidFill>
              </a:rPr>
              <a:t>танець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б) </a:t>
            </a:r>
            <a:r>
              <a:rPr lang="ru-RU" sz="2400" b="1" dirty="0" err="1">
                <a:solidFill>
                  <a:schemeClr val="bg1"/>
                </a:solidFill>
              </a:rPr>
              <a:t>він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голосніше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музики</a:t>
            </a:r>
            <a:r>
              <a:rPr lang="ru-RU" sz="2400" b="1" dirty="0">
                <a:solidFill>
                  <a:schemeClr val="bg1"/>
                </a:solidFill>
              </a:rPr>
              <a:t>    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в) </a:t>
            </a:r>
            <a:r>
              <a:rPr lang="ru-RU" sz="2400" b="1" dirty="0" err="1">
                <a:solidFill>
                  <a:schemeClr val="bg1"/>
                </a:solidFill>
              </a:rPr>
              <a:t>він</a:t>
            </a:r>
            <a:r>
              <a:rPr lang="ru-RU" sz="2400" b="1" dirty="0">
                <a:solidFill>
                  <a:schemeClr val="bg1"/>
                </a:solidFill>
              </a:rPr>
              <a:t> схожий на </a:t>
            </a:r>
            <a:r>
              <a:rPr lang="ru-RU" sz="2400" b="1" dirty="0" err="1" smtClean="0">
                <a:solidFill>
                  <a:schemeClr val="bg1"/>
                </a:solidFill>
              </a:rPr>
              <a:t>музику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122714" y="1618563"/>
            <a:ext cx="514802" cy="4497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5375852" y="503688"/>
            <a:ext cx="6293633" cy="662109"/>
          </a:xfrm>
          <a:prstGeom prst="rect">
            <a:avLst/>
          </a:prstGeom>
          <a:ln w="381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Уважно прочитай запитання. Вибери один із варіантів відповіді.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номер запитання і вибрану букву. 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18474" y="2661719"/>
            <a:ext cx="428583" cy="428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92365" y="5092043"/>
            <a:ext cx="428583" cy="457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057794" y="1979291"/>
            <a:ext cx="430091" cy="4589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кутник: округлені кути 5">
            <a:extLst>
              <a:ext uri="{FF2B5EF4-FFF2-40B4-BE49-F238E27FC236}">
                <a16:creationId xmlns:a16="http://schemas.microsoft.com/office/drawing/2014/main" xmlns="" id="{21A3B44D-61F3-4EC4-8A3D-68B376740A53}"/>
              </a:ext>
            </a:extLst>
          </p:cNvPr>
          <p:cNvSpPr/>
          <p:nvPr/>
        </p:nvSpPr>
        <p:spPr>
          <a:xfrm>
            <a:off x="5375851" y="5202175"/>
            <a:ext cx="6293634" cy="54106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7. Напиши, чим була задоволена парасолька.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7805057" y="3875311"/>
            <a:ext cx="555172" cy="3749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8922428" y="2697527"/>
            <a:ext cx="1821771" cy="65122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Кораблик </a:t>
            </a:r>
            <a:endParaRPr lang="uk-UA" sz="2400" b="1" dirty="0">
              <a:solidFill>
                <a:srgbClr val="FFFF00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7556954" y="3875311"/>
            <a:ext cx="803275" cy="3749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486197" y="4632815"/>
            <a:ext cx="874032" cy="37496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7627711" y="4608621"/>
            <a:ext cx="732518" cy="39915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кутник: округлені кути 5">
            <a:extLst>
              <a:ext uri="{FF2B5EF4-FFF2-40B4-BE49-F238E27FC236}">
                <a16:creationId xmlns:a16="http://schemas.microsoft.com/office/drawing/2014/main" xmlns="" id="{21A3B44D-61F3-4EC4-8A3D-68B376740A53}"/>
              </a:ext>
            </a:extLst>
          </p:cNvPr>
          <p:cNvSpPr/>
          <p:nvPr/>
        </p:nvSpPr>
        <p:spPr>
          <a:xfrm>
            <a:off x="1328057" y="5743236"/>
            <a:ext cx="8958039" cy="603135"/>
          </a:xfrm>
          <a:prstGeom prst="rect">
            <a:avLst/>
          </a:prstGeom>
          <a:solidFill>
            <a:srgbClr val="FA880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8. </a:t>
            </a:r>
            <a:r>
              <a:rPr lang="uk-UA" sz="2400" b="1" dirty="0"/>
              <a:t>У яку пору року, на твою думку, відбуваються події у тексті</a:t>
            </a:r>
            <a:r>
              <a:rPr lang="uk-UA" sz="2400" b="1" dirty="0" smtClean="0"/>
              <a:t>?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2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7" grpId="0" animBg="1"/>
      <p:bldP spid="28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277" y="1351469"/>
            <a:ext cx="6291550" cy="79301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400" b="1" dirty="0" smtClean="0">
                <a:latin typeface="+mn-lt"/>
              </a:rPr>
              <a:t>Чому, на твою думку, </a:t>
            </a:r>
            <a:r>
              <a:rPr lang="uk-UA" sz="2400" b="1" dirty="0" smtClean="0">
                <a:latin typeface="+mn-lt"/>
              </a:rPr>
              <a:t>парасолька заговорила.  </a:t>
            </a:r>
            <a:endParaRPr lang="uk-UA" sz="24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0277" y="511736"/>
            <a:ext cx="10203765" cy="712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761" y="3904644"/>
            <a:ext cx="6296065" cy="95410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Вдома прочитай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казку.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Поміркуй, що для тебе парасолька.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D:\Картинки до тестів\800-800_парасолька\_free_2024-12-11-14-23-48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72" y="1382483"/>
            <a:ext cx="3973286" cy="397328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10276" y="2325738"/>
            <a:ext cx="6291550" cy="1342748"/>
          </a:xfrm>
          <a:prstGeom prst="rect">
            <a:avLst/>
          </a:prstGeom>
          <a:solidFill>
            <a:srgbClr val="FA880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400" b="1" dirty="0">
                <a:solidFill>
                  <a:schemeClr val="bg1"/>
                </a:solidFill>
              </a:rPr>
              <a:t>Чи може твоя парасолька заговорити? 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Закінчи речення, відповідаючи на запитання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Я думаю, що моя парасолька …, тому що …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71" y="508129"/>
            <a:ext cx="9816028" cy="7147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Рефлексія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87697" y="1343591"/>
            <a:ext cx="5020874" cy="51077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1802946" y="4810058"/>
            <a:ext cx="2243464" cy="867311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1739012" y="2852757"/>
            <a:ext cx="2307398" cy="867311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8350238" y="2032635"/>
            <a:ext cx="2423711" cy="1377494"/>
          </a:xfrm>
          <a:prstGeom prst="flowChartPunchedTape">
            <a:avLst/>
          </a:prstGeom>
          <a:solidFill>
            <a:srgbClr val="1694E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незрозуміло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8350238" y="4962665"/>
            <a:ext cx="2341081" cy="867311"/>
          </a:xfrm>
          <a:prstGeom prst="flowChartPunchedTape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легко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3771" r="4032" b="4189"/>
          <a:stretch/>
        </p:blipFill>
        <p:spPr bwMode="auto">
          <a:xfrm>
            <a:off x="4025945" y="1862644"/>
            <a:ext cx="4344377" cy="43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14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152361" y="1879212"/>
            <a:ext cx="5389150" cy="282630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сюди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прийшли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учитись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Не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лінитись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, а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трудитись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П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рацюємо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старанно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Завдання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виконуємо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ми </a:t>
            </a:r>
            <a:r>
              <a:rPr kumimoji="0" lang="ru-RU" sz="3200" b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бездоганно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Times New Roman" pitchFamily="18" charset="0"/>
              </a:rPr>
              <a:t>!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0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49" y="1879212"/>
            <a:ext cx="3116973" cy="2809523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71" y="508129"/>
            <a:ext cx="9816028" cy="7147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51116" y="1247013"/>
            <a:ext cx="4382032" cy="51077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Які твої очікування від уроку?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3771" r="4032" b="4189"/>
          <a:stretch/>
        </p:blipFill>
        <p:spPr bwMode="auto">
          <a:xfrm>
            <a:off x="3575623" y="1979999"/>
            <a:ext cx="4344377" cy="43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Блок-схема: перфолента 15"/>
          <p:cNvSpPr/>
          <p:nvPr/>
        </p:nvSpPr>
        <p:spPr>
          <a:xfrm>
            <a:off x="435429" y="4203205"/>
            <a:ext cx="3809999" cy="765274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Задоволення від роботи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7622254" y="1930230"/>
            <a:ext cx="3250960" cy="765274"/>
          </a:xfrm>
          <a:prstGeom prst="flowChartPunchedTape">
            <a:avLst/>
          </a:prstGeom>
          <a:solidFill>
            <a:srgbClr val="1694E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Цікаве спілкування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7720153" y="4152187"/>
            <a:ext cx="2341081" cy="867311"/>
          </a:xfrm>
          <a:prstGeom prst="flowChartPunchedTape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Нові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965369" y="2008221"/>
            <a:ext cx="3013025" cy="867311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25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6" grpId="0" animBg="1"/>
      <p:bldP spid="18" grpId="0" animBg="1"/>
      <p:bldP spid="19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825841" y="3985024"/>
            <a:ext cx="3105387" cy="66188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ракаПасоль</a:t>
            </a:r>
            <a:endParaRPr lang="ru-RU" altLang="ru-RU" sz="3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9" name="Picture 5" descr="https://senfil.net/uploads/posts/2014-09/1411462236_876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3" y="1549504"/>
            <a:ext cx="4989715" cy="327157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89324" y="582906"/>
            <a:ext cx="1034473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Розглянь світлину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0932" y="3386362"/>
            <a:ext cx="5382154" cy="52160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Утвори слово, переставляючи склади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0932" y="1550397"/>
            <a:ext cx="538215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/>
              <a:t>подобається</a:t>
            </a:r>
            <a:r>
              <a:rPr lang="ru-RU" sz="2400" b="1" dirty="0"/>
              <a:t> </a:t>
            </a:r>
            <a:r>
              <a:rPr lang="ru-RU" sz="2400" b="1" dirty="0" err="1" smtClean="0"/>
              <a:t>тобі</a:t>
            </a:r>
            <a:r>
              <a:rPr lang="ru-RU" sz="2400" b="1" dirty="0" smtClean="0"/>
              <a:t>, </a:t>
            </a:r>
            <a:r>
              <a:rPr lang="ru-RU" sz="2400" b="1" dirty="0"/>
              <a:t>як прикрасили </a:t>
            </a:r>
            <a:r>
              <a:rPr lang="ru-RU" sz="2400" b="1" dirty="0" err="1"/>
              <a:t>вулицю</a:t>
            </a:r>
            <a:r>
              <a:rPr lang="ru-RU" sz="2400" b="1" dirty="0"/>
              <a:t>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0932" y="2470379"/>
            <a:ext cx="5382154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 smtClean="0"/>
              <a:t>хочеш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/>
              <a:t>пройтися</a:t>
            </a:r>
            <a:r>
              <a:rPr lang="ru-RU" sz="2400" b="1" dirty="0"/>
              <a:t> такою </a:t>
            </a:r>
            <a:r>
              <a:rPr lang="ru-RU" sz="2400" b="1" dirty="0" err="1"/>
              <a:t>вулицею</a:t>
            </a:r>
            <a:r>
              <a:rPr lang="ru-RU" sz="2400" b="1" dirty="0"/>
              <a:t>? А </a:t>
            </a:r>
            <a:r>
              <a:rPr lang="ru-RU" sz="2400" b="1" dirty="0" err="1"/>
              <a:t>мати</a:t>
            </a:r>
            <a:r>
              <a:rPr lang="ru-RU" sz="2400" b="1" dirty="0"/>
              <a:t> </a:t>
            </a:r>
            <a:r>
              <a:rPr lang="ru-RU" sz="2400" b="1" dirty="0" err="1"/>
              <a:t>таку</a:t>
            </a:r>
            <a:r>
              <a:rPr lang="ru-RU" sz="2400" b="1" dirty="0"/>
              <a:t> </a:t>
            </a:r>
            <a:r>
              <a:rPr lang="ru-RU" sz="2400" b="1" dirty="0" err="1"/>
              <a:t>вулицю</a:t>
            </a:r>
            <a:r>
              <a:rPr lang="ru-RU" sz="2400" b="1" dirty="0"/>
              <a:t> у </a:t>
            </a:r>
            <a:r>
              <a:rPr lang="ru-RU" sz="2400" b="1" dirty="0" err="1"/>
              <a:t>своєму</a:t>
            </a:r>
            <a:r>
              <a:rPr lang="ru-RU" sz="2400" b="1" dirty="0"/>
              <a:t> </a:t>
            </a:r>
            <a:r>
              <a:rPr lang="ru-RU" sz="2400" b="1" dirty="0" err="1" smtClean="0"/>
              <a:t>місті</a:t>
            </a:r>
            <a:r>
              <a:rPr lang="ru-RU" sz="2400" b="1" dirty="0"/>
              <a:t>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0932" y="4696757"/>
            <a:ext cx="5643411" cy="1200329"/>
          </a:xfrm>
          <a:prstGeom prst="rect">
            <a:avLst/>
          </a:prstGeom>
          <a:solidFill>
            <a:srgbClr val="FA880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00"/>
                </a:solidFill>
              </a:rPr>
              <a:t>Парасолька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/>
              <a:t> —  </a:t>
            </a:r>
            <a:r>
              <a:rPr lang="ru-RU" sz="2400" b="1" dirty="0" err="1"/>
              <a:t>пристрій</a:t>
            </a:r>
            <a:r>
              <a:rPr lang="ru-RU" sz="2400" b="1" dirty="0"/>
              <a:t>,  </a:t>
            </a:r>
            <a:r>
              <a:rPr lang="ru-RU" sz="2400" b="1" dirty="0" err="1"/>
              <a:t>призначений</a:t>
            </a:r>
            <a:r>
              <a:rPr lang="ru-RU" sz="2400" b="1" dirty="0"/>
              <a:t>  для  </a:t>
            </a:r>
            <a:r>
              <a:rPr lang="ru-RU" sz="2400" b="1" dirty="0" err="1"/>
              <a:t>захисту</a:t>
            </a:r>
            <a:r>
              <a:rPr lang="ru-RU" sz="2400" b="1" dirty="0"/>
              <a:t>  </a:t>
            </a:r>
            <a:r>
              <a:rPr lang="ru-RU" sz="2400" b="1" dirty="0" err="1"/>
              <a:t>від</a:t>
            </a:r>
            <a:r>
              <a:rPr lang="ru-RU" sz="2400" b="1" dirty="0"/>
              <a:t>  </a:t>
            </a:r>
            <a:r>
              <a:rPr lang="ru-RU" sz="2400" b="1" dirty="0" err="1"/>
              <a:t>опадів</a:t>
            </a:r>
            <a:r>
              <a:rPr lang="ru-RU" sz="2400" b="1" dirty="0"/>
              <a:t>  (</a:t>
            </a:r>
            <a:r>
              <a:rPr lang="ru-RU" sz="2400" b="1" dirty="0" err="1"/>
              <a:t>дощу</a:t>
            </a:r>
            <a:r>
              <a:rPr lang="ru-RU" sz="2400" b="1" dirty="0"/>
              <a:t>  </a:t>
            </a:r>
            <a:r>
              <a:rPr lang="ru-RU" sz="2400" b="1" dirty="0" err="1"/>
              <a:t>чи</a:t>
            </a:r>
            <a:r>
              <a:rPr lang="ru-RU" sz="2400" b="1" dirty="0"/>
              <a:t>  </a:t>
            </a:r>
            <a:r>
              <a:rPr lang="ru-RU" sz="2400" b="1" dirty="0" err="1"/>
              <a:t>снігу</a:t>
            </a:r>
            <a:r>
              <a:rPr lang="ru-RU" sz="2400" b="1" dirty="0"/>
              <a:t>)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сонячних</a:t>
            </a:r>
            <a:r>
              <a:rPr lang="ru-RU" sz="2400" b="1" dirty="0"/>
              <a:t> </a:t>
            </a:r>
            <a:r>
              <a:rPr lang="ru-RU" sz="2400" b="1" dirty="0" err="1"/>
              <a:t>променів</a:t>
            </a:r>
            <a:r>
              <a:rPr lang="ru-RU" sz="2400" b="1" dirty="0"/>
              <a:t>. </a:t>
            </a:r>
          </a:p>
        </p:txBody>
      </p:sp>
      <p:sp>
        <p:nvSpPr>
          <p:cNvPr id="14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819572" y="3978299"/>
            <a:ext cx="3105387" cy="6618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Парасолька</a:t>
            </a:r>
            <a:endParaRPr lang="ru-RU" altLang="ru-RU" sz="3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5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11" grpId="0" animBg="1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s://gordonua.com/img/forall/users/127/12733/asia-1822520_960_7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5" r="6831"/>
          <a:stretch/>
        </p:blipFill>
        <p:spPr bwMode="auto">
          <a:xfrm>
            <a:off x="508981" y="3286349"/>
            <a:ext cx="2056413" cy="25101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s://cs6.livemaster.ru/storage/c3/a0/e6efb5954b014850efef4eb46d6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79" y="3286349"/>
            <a:ext cx="2092702" cy="25101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378586" y="5388866"/>
            <a:ext cx="42442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Де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житті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можна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побачити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форму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парасольки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05009" y="441392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Історія парасольки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Парашут — Вікіпеді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40" y="3353920"/>
            <a:ext cx="1339446" cy="20437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01677" y="1292213"/>
            <a:ext cx="496918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І</a:t>
            </a:r>
            <a:r>
              <a:rPr lang="ru-RU" sz="2000" b="1" dirty="0" err="1" smtClean="0"/>
              <a:t>сторики</a:t>
            </a:r>
            <a:r>
              <a:rPr lang="ru-RU" sz="2000" b="1" dirty="0" smtClean="0"/>
              <a:t> </a:t>
            </a:r>
            <a:r>
              <a:rPr lang="ru-RU" sz="2000" b="1" dirty="0" err="1"/>
              <a:t>досі</a:t>
            </a:r>
            <a:r>
              <a:rPr lang="ru-RU" sz="2000" b="1" dirty="0"/>
              <a:t> </a:t>
            </a:r>
            <a:r>
              <a:rPr lang="ru-RU" sz="2000" b="1" dirty="0" err="1"/>
              <a:t>сперечаються</a:t>
            </a:r>
            <a:r>
              <a:rPr lang="ru-RU" sz="2000" b="1" dirty="0"/>
              <a:t>, </a:t>
            </a:r>
            <a:r>
              <a:rPr lang="ru-RU" sz="2000" b="1" dirty="0" err="1"/>
              <a:t>хто</a:t>
            </a:r>
            <a:r>
              <a:rPr lang="ru-RU" sz="2000" b="1" dirty="0"/>
              <a:t> </a:t>
            </a:r>
            <a:r>
              <a:rPr lang="ru-RU" sz="2000" b="1" dirty="0" err="1"/>
              <a:t>винайшов</a:t>
            </a:r>
            <a:r>
              <a:rPr lang="ru-RU" sz="2000" b="1" dirty="0"/>
              <a:t> </a:t>
            </a:r>
            <a:r>
              <a:rPr lang="ru-RU" sz="2000" b="1" dirty="0" err="1"/>
              <a:t>парасольку</a:t>
            </a:r>
            <a:r>
              <a:rPr lang="ru-RU" sz="2000" b="1" dirty="0"/>
              <a:t>: </a:t>
            </a:r>
            <a:r>
              <a:rPr lang="ru-RU" sz="2000" b="1" dirty="0" err="1"/>
              <a:t>китайці</a:t>
            </a:r>
            <a:r>
              <a:rPr lang="ru-RU" sz="2000" b="1" dirty="0"/>
              <a:t>, </a:t>
            </a:r>
            <a:r>
              <a:rPr lang="ru-RU" sz="2000" b="1" dirty="0" err="1"/>
              <a:t>єгиптяни</a:t>
            </a:r>
            <a:r>
              <a:rPr lang="ru-RU" sz="2000" b="1" dirty="0"/>
              <a:t>, </a:t>
            </a:r>
            <a:r>
              <a:rPr lang="ru-RU" sz="2000" b="1" dirty="0" err="1"/>
              <a:t>індійці</a:t>
            </a:r>
            <a:r>
              <a:rPr lang="ru-RU" sz="2000" b="1" dirty="0"/>
              <a:t>  </a:t>
            </a:r>
            <a:r>
              <a:rPr lang="ru-RU" sz="2000" b="1" dirty="0" err="1"/>
              <a:t>чи</a:t>
            </a:r>
            <a:r>
              <a:rPr lang="ru-RU" sz="2000" b="1" dirty="0"/>
              <a:t>  греки. </a:t>
            </a:r>
            <a:r>
              <a:rPr lang="ru-RU" sz="2000" b="1" dirty="0" smtClean="0"/>
              <a:t>У  </a:t>
            </a:r>
            <a:r>
              <a:rPr lang="ru-RU" sz="2000" b="1" dirty="0" err="1"/>
              <a:t>Франції</a:t>
            </a:r>
            <a:r>
              <a:rPr lang="ru-RU" sz="2000" b="1" dirty="0"/>
              <a:t>  </a:t>
            </a:r>
            <a:r>
              <a:rPr lang="ru-RU" sz="2000" b="1" dirty="0" err="1"/>
              <a:t>парасолька</a:t>
            </a:r>
            <a:r>
              <a:rPr lang="ru-RU" sz="2000" b="1" dirty="0"/>
              <a:t>  </a:t>
            </a:r>
            <a:r>
              <a:rPr lang="ru-RU" sz="2000" b="1" dirty="0" err="1"/>
              <a:t>з’явилася</a:t>
            </a:r>
            <a:r>
              <a:rPr lang="ru-RU" sz="2000" b="1" dirty="0"/>
              <a:t>  в  XVII  </a:t>
            </a:r>
            <a:r>
              <a:rPr lang="ru-RU" sz="2000" b="1" dirty="0" err="1"/>
              <a:t>столітті</a:t>
            </a:r>
            <a:r>
              <a:rPr lang="ru-RU" sz="2000" b="1" dirty="0"/>
              <a:t>  і  </a:t>
            </a:r>
            <a:r>
              <a:rPr lang="ru-RU" sz="2000" b="1" dirty="0" err="1"/>
              <a:t>називалася</a:t>
            </a:r>
            <a:r>
              <a:rPr lang="ru-RU" sz="2000" b="1" dirty="0"/>
              <a:t> “парасоль”. </a:t>
            </a:r>
            <a:endParaRPr lang="ru-RU" sz="2000" b="1" dirty="0" smtClean="0"/>
          </a:p>
          <a:p>
            <a:pPr algn="ctr"/>
            <a:r>
              <a:rPr lang="ru-RU" sz="2000" b="1" dirty="0" err="1" smtClean="0"/>
              <a:t>Спочатку</a:t>
            </a:r>
            <a:r>
              <a:rPr lang="ru-RU" sz="2000" b="1" dirty="0" smtClean="0"/>
              <a:t> </a:t>
            </a:r>
            <a:r>
              <a:rPr lang="ru-RU" sz="2000" b="1" dirty="0"/>
              <a:t>парасоля служила для </a:t>
            </a:r>
            <a:r>
              <a:rPr lang="ru-RU" sz="2000" b="1" dirty="0" err="1"/>
              <a:t>захисту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сонця</a:t>
            </a:r>
            <a:r>
              <a:rPr lang="ru-RU" sz="2000" b="1" dirty="0"/>
              <a:t> і </a:t>
            </a:r>
            <a:r>
              <a:rPr lang="ru-RU" sz="2000" b="1" dirty="0" err="1"/>
              <a:t>призначалася</a:t>
            </a:r>
            <a:r>
              <a:rPr lang="ru-RU" sz="2000" b="1" dirty="0"/>
              <a:t> </a:t>
            </a:r>
            <a:r>
              <a:rPr lang="ru-RU" sz="2000" b="1" dirty="0" err="1"/>
              <a:t>лише</a:t>
            </a:r>
            <a:r>
              <a:rPr lang="ru-RU" sz="2000" b="1" dirty="0"/>
              <a:t> для </a:t>
            </a:r>
            <a:r>
              <a:rPr lang="ru-RU" sz="2000" b="1" dirty="0" err="1"/>
              <a:t>жінок</a:t>
            </a:r>
            <a:r>
              <a:rPr lang="ru-RU" sz="2000" b="1" dirty="0"/>
              <a:t>.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4162" y="1292213"/>
            <a:ext cx="597863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Як  </a:t>
            </a:r>
            <a:r>
              <a:rPr lang="ru-RU" sz="2000" b="1" dirty="0" err="1"/>
              <a:t>укриття</a:t>
            </a:r>
            <a:r>
              <a:rPr lang="ru-RU" sz="2000" b="1" dirty="0"/>
              <a:t>  </a:t>
            </a:r>
            <a:r>
              <a:rPr lang="ru-RU" sz="2000" b="1" dirty="0" err="1"/>
              <a:t>від</a:t>
            </a:r>
            <a:r>
              <a:rPr lang="ru-RU" sz="2000" b="1" dirty="0"/>
              <a:t>  </a:t>
            </a:r>
            <a:r>
              <a:rPr lang="ru-RU" sz="2000" b="1" dirty="0" err="1"/>
              <a:t>дощу</a:t>
            </a:r>
            <a:r>
              <a:rPr lang="ru-RU" sz="2000" b="1" dirty="0"/>
              <a:t>  парасолю  </a:t>
            </a:r>
            <a:r>
              <a:rPr lang="ru-RU" sz="2000" b="1" dirty="0" err="1"/>
              <a:t>вперше</a:t>
            </a:r>
            <a:r>
              <a:rPr lang="ru-RU" sz="2000" b="1" dirty="0"/>
              <a:t>  </a:t>
            </a:r>
            <a:r>
              <a:rPr lang="ru-RU" sz="2000" b="1" dirty="0" err="1"/>
              <a:t>використав</a:t>
            </a:r>
            <a:r>
              <a:rPr lang="ru-RU" sz="2000" b="1" dirty="0"/>
              <a:t>  </a:t>
            </a:r>
            <a:r>
              <a:rPr lang="ru-RU" sz="2000" b="1" dirty="0" err="1"/>
              <a:t>англійський</a:t>
            </a:r>
            <a:r>
              <a:rPr lang="ru-RU" sz="2000" b="1" dirty="0"/>
              <a:t>  </a:t>
            </a:r>
            <a:r>
              <a:rPr lang="ru-RU" sz="2000" b="1" dirty="0" err="1"/>
              <a:t>комерсант</a:t>
            </a:r>
            <a:r>
              <a:rPr lang="ru-RU" sz="2000" b="1" dirty="0"/>
              <a:t> </a:t>
            </a:r>
            <a:r>
              <a:rPr lang="ru-RU" sz="2000" b="1" dirty="0" err="1"/>
              <a:t>Джонас</a:t>
            </a:r>
            <a:r>
              <a:rPr lang="ru-RU" sz="2000" b="1" dirty="0"/>
              <a:t> </a:t>
            </a:r>
            <a:r>
              <a:rPr lang="ru-RU" sz="2000" b="1" dirty="0" err="1"/>
              <a:t>Хэнвей</a:t>
            </a:r>
            <a:r>
              <a:rPr lang="ru-RU" sz="2000" b="1" dirty="0"/>
              <a:t> у 1750 </a:t>
            </a:r>
            <a:r>
              <a:rPr lang="ru-RU" sz="2000" b="1" dirty="0" err="1"/>
              <a:t>році</a:t>
            </a:r>
            <a:r>
              <a:rPr lang="ru-RU" sz="2000" b="1" dirty="0"/>
              <a:t>. </a:t>
            </a:r>
            <a:r>
              <a:rPr lang="ru-RU" sz="2000" b="1" dirty="0" err="1"/>
              <a:t>Він</a:t>
            </a:r>
            <a:r>
              <a:rPr lang="ru-RU" sz="2000" b="1" dirty="0"/>
              <a:t> </a:t>
            </a:r>
            <a:r>
              <a:rPr lang="ru-RU" sz="2000" b="1" dirty="0" err="1"/>
              <a:t>протягом</a:t>
            </a:r>
            <a:r>
              <a:rPr lang="ru-RU" sz="2000" b="1" dirty="0"/>
              <a:t> </a:t>
            </a:r>
            <a:r>
              <a:rPr lang="ru-RU" sz="2000" b="1" dirty="0" err="1"/>
              <a:t>тридцяти</a:t>
            </a:r>
            <a:r>
              <a:rPr lang="ru-RU" sz="2000" b="1" dirty="0"/>
              <a:t> </a:t>
            </a:r>
            <a:r>
              <a:rPr lang="ru-RU" sz="2000" b="1" dirty="0" err="1"/>
              <a:t>років</a:t>
            </a:r>
            <a:r>
              <a:rPr lang="ru-RU" sz="2000" b="1" dirty="0"/>
              <a:t> у </a:t>
            </a:r>
            <a:r>
              <a:rPr lang="ru-RU" sz="2000" b="1" dirty="0" err="1"/>
              <a:t>дощову</a:t>
            </a:r>
            <a:r>
              <a:rPr lang="ru-RU" sz="2000" b="1" dirty="0"/>
              <a:t> погоду </a:t>
            </a:r>
            <a:r>
              <a:rPr lang="ru-RU" sz="2000" b="1" dirty="0" err="1"/>
              <a:t>виходив</a:t>
            </a:r>
            <a:r>
              <a:rPr lang="ru-RU" sz="2000" b="1" dirty="0"/>
              <a:t> на </a:t>
            </a:r>
            <a:r>
              <a:rPr lang="ru-RU" sz="2000" b="1" dirty="0" err="1"/>
              <a:t>вулицю</a:t>
            </a:r>
            <a:r>
              <a:rPr lang="ru-RU" sz="2000" b="1" dirty="0"/>
              <a:t> з  </a:t>
            </a:r>
            <a:r>
              <a:rPr lang="ru-RU" sz="2000" b="1" dirty="0" err="1"/>
              <a:t>жіночим</a:t>
            </a:r>
            <a:r>
              <a:rPr lang="ru-RU" sz="2000" b="1" dirty="0"/>
              <a:t>  </a:t>
            </a:r>
            <a:r>
              <a:rPr lang="ru-RU" sz="2000" b="1" dirty="0" err="1"/>
              <a:t>аксесуаром</a:t>
            </a:r>
            <a:r>
              <a:rPr lang="ru-RU" sz="2000" b="1" dirty="0"/>
              <a:t>  —  </a:t>
            </a:r>
            <a:r>
              <a:rPr lang="ru-RU" sz="2000" b="1" dirty="0" err="1"/>
              <a:t>парасолькою</a:t>
            </a:r>
            <a:r>
              <a:rPr lang="ru-RU" sz="2000" b="1" dirty="0"/>
              <a:t>.  І </a:t>
            </a:r>
            <a:r>
              <a:rPr lang="ru-RU" sz="2000" b="1" dirty="0" err="1"/>
              <a:t>згодом</a:t>
            </a:r>
            <a:r>
              <a:rPr lang="ru-RU" sz="2000" b="1" dirty="0"/>
              <a:t>  </a:t>
            </a:r>
            <a:r>
              <a:rPr lang="ru-RU" sz="2000" b="1" dirty="0" err="1"/>
              <a:t>парасольками</a:t>
            </a:r>
            <a:r>
              <a:rPr lang="ru-RU" sz="2000" b="1" dirty="0"/>
              <a:t>  стали  </a:t>
            </a:r>
            <a:r>
              <a:rPr lang="ru-RU" sz="2000" b="1" dirty="0" err="1"/>
              <a:t>користуватися</a:t>
            </a:r>
            <a:r>
              <a:rPr lang="ru-RU" sz="2000" b="1" dirty="0"/>
              <a:t>  й  </a:t>
            </a:r>
            <a:r>
              <a:rPr lang="ru-RU" sz="2000" b="1" dirty="0" err="1"/>
              <a:t>інші</a:t>
            </a:r>
            <a:r>
              <a:rPr lang="ru-RU" sz="2000" b="1" dirty="0"/>
              <a:t> </a:t>
            </a:r>
            <a:r>
              <a:rPr lang="ru-RU" sz="2000" b="1" dirty="0" err="1"/>
              <a:t>чоловіки</a:t>
            </a:r>
            <a:r>
              <a:rPr lang="ru-RU" sz="2000" b="1" dirty="0"/>
              <a:t>. </a:t>
            </a:r>
          </a:p>
        </p:txBody>
      </p:sp>
      <p:pic>
        <p:nvPicPr>
          <p:cNvPr id="5" name="Picture 2" descr="Історія парасольки - Портал школярі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794" y="3353920"/>
            <a:ext cx="38100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ез масльонків і шампіньйонів: правильні назви грибів українською - КИЇВ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85" y="4730363"/>
            <a:ext cx="1674585" cy="16034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08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9793" y="1754140"/>
            <a:ext cx="5813560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читання ми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познайомимося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письменницею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Наталкою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Малетич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прочитаємо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твір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Парасолька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Напишемо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діагностувальну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роботу «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Аудіювання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244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9316" y="494529"/>
            <a:ext cx="10538027" cy="6952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Познайомся</a:t>
            </a:r>
            <a:r>
              <a:rPr lang="ru-RU" sz="4000" b="1" dirty="0" smtClean="0"/>
              <a:t> з автором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9230" y="1242329"/>
            <a:ext cx="7228113" cy="15770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Наталка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</a:rPr>
              <a:t>Малетич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письменниця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редакторка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відділу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дитячої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літератури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Видавництва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Старого Лева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Лауреатка ІІ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премії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Всеукраїнського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конкурсу на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найкращі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прозові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твори для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дітей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Золотий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лелека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» 2008 року та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премії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конкурсу «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Біблійні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історії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» за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повість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Великодня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75000"/>
                  </a:schemeClr>
                </a:solidFill>
              </a:rPr>
              <a:t>історія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» (2010). 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5445" y="5035837"/>
            <a:ext cx="4747155" cy="120908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Послухай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слова Наталки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Малетич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про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ставлення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книжок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вміщені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хрестоматії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сучасної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дитячої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літератури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3074" name="Picture 2" descr="D:\2 клас\2 Читання\1 Савченко\03 В кожній казці є урок\№036 - Робота з дитячою книжкою\2024-11-12_17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920" y="2866869"/>
            <a:ext cx="5623423" cy="358540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Малетич Натал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7" y="1296760"/>
            <a:ext cx="3179284" cy="362989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27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6285" y="494529"/>
            <a:ext cx="9557658" cy="7899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Виставка</a:t>
            </a:r>
            <a:r>
              <a:rPr lang="ru-RU" sz="4000" b="1" dirty="0" smtClean="0"/>
              <a:t> книг </a:t>
            </a:r>
            <a:r>
              <a:rPr lang="ru-RU" sz="4000" b="1" dirty="0" smtClean="0">
                <a:solidFill>
                  <a:schemeClr val="bg1"/>
                </a:solidFill>
              </a:rPr>
              <a:t>Наталки </a:t>
            </a:r>
            <a:r>
              <a:rPr lang="ru-RU" sz="4000" b="1" dirty="0" err="1" smtClean="0">
                <a:solidFill>
                  <a:schemeClr val="bg1"/>
                </a:solidFill>
              </a:rPr>
              <a:t>Малетич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9883" y="4338218"/>
            <a:ext cx="3097459" cy="16815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обкладинки книжок. </a:t>
            </a:r>
          </a:p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Як ти думаєш, про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вони?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15" descr="Зоряна Живка “Добре вдома” (Уривок з Хрестоматії 1-2 класів) - Зоряна Живка  (Зоя Жук) » 1-ша Бібліотека Аудіокниг Українською Мовою Безкоштов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Наталка Малетич – купити книги автора, біографія та рецензії, купити книжку  автора «Наталка Малетич» на YAKABO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Леся. Мандрівний клубочок | Книга Наталка Малетич | Купити з Кешбеком до 15%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979">
            <a:off x="574806" y="1456073"/>
            <a:ext cx="2312049" cy="33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Малетич Наталка - Тернопільська обласна бібліотека для діт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12" y="1419514"/>
            <a:ext cx="2619319" cy="28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284">
            <a:off x="9335060" y="1198145"/>
            <a:ext cx="2114414" cy="32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99" y="1378537"/>
            <a:ext cx="2454966" cy="284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3818" r="9239" b="18682"/>
          <a:stretch/>
        </p:blipFill>
        <p:spPr bwMode="auto">
          <a:xfrm>
            <a:off x="7837714" y="3957464"/>
            <a:ext cx="2554556" cy="24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51" y="3957464"/>
            <a:ext cx="2093722" cy="256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49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328" y="492305"/>
            <a:ext cx="10055102" cy="6888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 err="1" smtClean="0">
                <a:solidFill>
                  <a:schemeClr val="bg1"/>
                </a:solidFill>
              </a:rPr>
              <a:t>Інтуіція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8948" y="1411743"/>
            <a:ext cx="5015016" cy="12003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 зображення, прочитай слова з твору і </a:t>
            </a:r>
            <a:r>
              <a:rPr lang="uk-UA" sz="2400" b="1" dirty="0">
                <a:solidFill>
                  <a:srgbClr val="0070C0"/>
                </a:solidFill>
              </a:rPr>
              <a:t>за ними припусти, про що піде </a:t>
            </a:r>
            <a:r>
              <a:rPr lang="uk-UA" sz="2400" b="1" dirty="0" smtClean="0">
                <a:solidFill>
                  <a:srgbClr val="0070C0"/>
                </a:solidFill>
              </a:rPr>
              <a:t>мова в тексті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88948" y="2787707"/>
            <a:ext cx="4930852" cy="12003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Calibri" pitchFamily="34" charset="0"/>
                <a:cs typeface="Times New Roman" pitchFamily="18" charset="0"/>
              </a:rPr>
              <a:t> А чому ти так любиш дощ?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Не хочу до школи, дощ падає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Тепер я тебе захищаю.</a:t>
            </a:r>
            <a:endParaRPr kumimoji="0" lang="uk-UA" sz="2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5122" name="Picture 2" descr="D:\2 клас\2 Читання\1 Савченко\03 В кожній казці є урок\№036 - Робота з дитячою книжкою\2024-11-12_135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88" y="4216175"/>
            <a:ext cx="2269585" cy="178324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Картинки до тестів\800-800_парасолька\_free_2024-12-11-14-09-36_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939" y="1411743"/>
            <a:ext cx="4833257" cy="483325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59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8228" y="597678"/>
            <a:ext cx="5311572" cy="11984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Наталка </a:t>
            </a:r>
            <a:r>
              <a:rPr lang="uk-UA" sz="4000" b="1" dirty="0" err="1" smtClean="0">
                <a:solidFill>
                  <a:schemeClr val="bg1"/>
                </a:solidFill>
              </a:rPr>
              <a:t>Малетич</a:t>
            </a:r>
            <a:r>
              <a:rPr lang="uk-UA" sz="4000" b="1" dirty="0" smtClean="0">
                <a:solidFill>
                  <a:schemeClr val="bg1"/>
                </a:solidFill>
              </a:rPr>
              <a:t> «Парасолька»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3 В кожній казці є урок\№036 - Робота з дитячою книжкою\2024-11-12_1352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" t="7561" r="61" b="564"/>
          <a:stretch/>
        </p:blipFill>
        <p:spPr bwMode="auto">
          <a:xfrm>
            <a:off x="6357257" y="450746"/>
            <a:ext cx="5381229" cy="610125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029" y="1921516"/>
            <a:ext cx="4437970" cy="443797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38092"/>
            <a:ext cx="1054100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3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60SlideId2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60SlideId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596</Words>
  <Application>Microsoft Office PowerPoint</Application>
  <PresentationFormat>Произвольный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 Налаштування на урок</vt:lpstr>
      <vt:lpstr>ракаПасоль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Вправа «Інтуіція»</vt:lpstr>
      <vt:lpstr>Презентация PowerPoint</vt:lpstr>
      <vt:lpstr>Презентация PowerPoint</vt:lpstr>
      <vt:lpstr>Презентация PowerPoint</vt:lpstr>
      <vt:lpstr>Чому, на твою думку, парасолька заговорила.  </vt:lpstr>
      <vt:lpstr> Рефлексія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561</cp:revision>
  <dcterms:created xsi:type="dcterms:W3CDTF">2018-01-05T16:38:53Z</dcterms:created>
  <dcterms:modified xsi:type="dcterms:W3CDTF">2024-11-17T13:39:26Z</dcterms:modified>
</cp:coreProperties>
</file>