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640" r:id="rId3"/>
    <p:sldId id="641" r:id="rId4"/>
    <p:sldId id="643" r:id="rId5"/>
    <p:sldId id="642" r:id="rId6"/>
    <p:sldId id="488" r:id="rId7"/>
    <p:sldId id="515" r:id="rId8"/>
    <p:sldId id="517" r:id="rId9"/>
    <p:sldId id="519" r:id="rId10"/>
    <p:sldId id="521" r:id="rId11"/>
    <p:sldId id="63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00B050"/>
    <a:srgbClr val="FF66FF"/>
    <a:srgbClr val="295FFF"/>
    <a:srgbClr val="FF7C80"/>
    <a:srgbClr val="709E32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9457" y="3989437"/>
            <a:ext cx="9840292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Добираю слова, які прикрашають </a:t>
            </a:r>
            <a:r>
              <a:rPr lang="uk-UA" sz="4800" b="1" dirty="0" smtClean="0">
                <a:solidFill>
                  <a:srgbClr val="0070C0"/>
                </a:solidFill>
              </a:rPr>
              <a:t>мовлення</a:t>
            </a:r>
            <a:endParaRPr lang="uk-UA" sz="48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74" y="1124810"/>
            <a:ext cx="2708126" cy="241304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2361" y="1281848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значення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r>
              <a:rPr lang="uk-UA" sz="2400" b="1" dirty="0" smtClean="0">
                <a:solidFill>
                  <a:srgbClr val="0070C0"/>
                </a:solidFill>
              </a:rPr>
              <a:t>5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135307" y="2646539"/>
            <a:ext cx="27976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і … , </a:t>
            </a:r>
            <a:r>
              <a:rPr lang="uk-UA" sz="3200" b="1" dirty="0" smtClean="0">
                <a:solidFill>
                  <a:schemeClr val="bg1"/>
                </a:solidFill>
              </a:rPr>
              <a:t>як             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7158" y="1536755"/>
            <a:ext cx="9363701" cy="7905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Читалочка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зашифрувала своє порівняння. Прочитай його.  Добери пропущені слова. Запиши утворене речення. Побудуй звукову схему слова «жовтий».</a:t>
            </a:r>
          </a:p>
        </p:txBody>
      </p:sp>
      <p:pic>
        <p:nvPicPr>
          <p:cNvPr id="3078" name="Picture 6" descr="ÐÐ°ÑÑÐ¸Ð½ÐºÐ¸ Ð¿Ð¾ Ð·Ð°Ð¿ÑÐ¾ÑÑ ÐºÐ»Ð¸Ð¿Ð°ÑÑ Ð±Ð°Ð½Ð°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28" y="2373980"/>
            <a:ext cx="1091340" cy="982206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24" name="TextBox 23"/>
          <p:cNvSpPr txBox="1"/>
          <p:nvPr/>
        </p:nvSpPr>
        <p:spPr>
          <a:xfrm>
            <a:off x="3088669" y="2664453"/>
            <a:ext cx="40088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(який?) … , як              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80" name="Picture 8" descr="ÐÐ°ÑÑÐ¸Ð½ÐºÐ¸ Ð¿Ð¾ Ð·Ð°Ð¿ÑÐ¾ÑÑ ÐºÐ»Ð¸Ð¿Ð°ÑÑ Ð»Ð¸Ð¼Ð¾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25" y="2524296"/>
            <a:ext cx="1012108" cy="8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ÐºÐ»Ð¸Ð¿Ð°ÑÑ Ð±Ð°Ð½ÐºÐ° Ð¼ÐµÐ´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121" y="2276410"/>
            <a:ext cx="1002650" cy="11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2820" y="707571"/>
            <a:ext cx="10032380" cy="77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08850" y="2883210"/>
            <a:ext cx="705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МЕД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193" r="42172" b="73345"/>
          <a:stretch/>
        </p:blipFill>
        <p:spPr>
          <a:xfrm>
            <a:off x="1997328" y="3525841"/>
            <a:ext cx="8311669" cy="24231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9" r="50603" b="7436"/>
          <a:stretch/>
        </p:blipFill>
        <p:spPr>
          <a:xfrm>
            <a:off x="2307771" y="3549209"/>
            <a:ext cx="1923828" cy="6919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5182" r="40043" b="73053"/>
          <a:stretch/>
        </p:blipFill>
        <p:spPr>
          <a:xfrm>
            <a:off x="4320000" y="3538323"/>
            <a:ext cx="2052000" cy="64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34463" r="49638" b="56387"/>
          <a:stretch/>
        </p:blipFill>
        <p:spPr>
          <a:xfrm>
            <a:off x="7190976" y="3700783"/>
            <a:ext cx="1728000" cy="504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51030" r="37561" b="34867"/>
          <a:stretch/>
        </p:blipFill>
        <p:spPr>
          <a:xfrm>
            <a:off x="2052000" y="4470147"/>
            <a:ext cx="2160000" cy="7766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" t="67441" r="58028" b="20138"/>
          <a:stretch/>
        </p:blipFill>
        <p:spPr>
          <a:xfrm>
            <a:off x="4666701" y="4481714"/>
            <a:ext cx="1705299" cy="6840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0" t="19627" r="13428" b="72528"/>
          <a:stretch/>
        </p:blipFill>
        <p:spPr>
          <a:xfrm>
            <a:off x="6362976" y="3780000"/>
            <a:ext cx="828000" cy="432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8" t="31080" r="26941" b="55127"/>
          <a:stretch/>
        </p:blipFill>
        <p:spPr>
          <a:xfrm>
            <a:off x="9035446" y="3515369"/>
            <a:ext cx="753643" cy="7596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2" t="51443" r="26936" b="40561"/>
          <a:stretch/>
        </p:blipFill>
        <p:spPr>
          <a:xfrm>
            <a:off x="4212000" y="4521400"/>
            <a:ext cx="720000" cy="432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9" t="15182" r="45326" b="70558"/>
          <a:stretch/>
        </p:blipFill>
        <p:spPr>
          <a:xfrm>
            <a:off x="3329071" y="4990894"/>
            <a:ext cx="1326744" cy="8004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30" y="4976470"/>
            <a:ext cx="1052690" cy="7284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79998" r="36758" b="7838"/>
          <a:stretch/>
        </p:blipFill>
        <p:spPr>
          <a:xfrm>
            <a:off x="4764928" y="5144737"/>
            <a:ext cx="306073" cy="5575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0" t="63509" r="49083" b="24099"/>
          <a:stretch/>
        </p:blipFill>
        <p:spPr>
          <a:xfrm>
            <a:off x="5436000" y="5017738"/>
            <a:ext cx="720000" cy="684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47958" r="23430" b="35097"/>
          <a:stretch/>
        </p:blipFill>
        <p:spPr>
          <a:xfrm>
            <a:off x="6454607" y="5103244"/>
            <a:ext cx="896832" cy="80781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36389" r="41544" b="55278"/>
          <a:stretch/>
        </p:blipFill>
        <p:spPr>
          <a:xfrm>
            <a:off x="7628040" y="5298338"/>
            <a:ext cx="968419" cy="43362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6" t="937" r="40198" b="89267"/>
          <a:stretch/>
        </p:blipFill>
        <p:spPr>
          <a:xfrm>
            <a:off x="4998429" y="5290809"/>
            <a:ext cx="552712" cy="36661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1622" r="75153" b="88750"/>
          <a:stretch/>
        </p:blipFill>
        <p:spPr>
          <a:xfrm>
            <a:off x="7408230" y="5309168"/>
            <a:ext cx="439620" cy="35578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6" t="937" r="40198" b="89267"/>
          <a:stretch/>
        </p:blipFill>
        <p:spPr>
          <a:xfrm>
            <a:off x="5949919" y="5267018"/>
            <a:ext cx="552712" cy="36661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841282" y="5450323"/>
            <a:ext cx="192364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– 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=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919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602531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3984172" y="1790789"/>
            <a:ext cx="7502398" cy="47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6331" y="3194834"/>
            <a:ext cx="20778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З усім впорав/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08088" y="3827658"/>
            <a:ext cx="19837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38372" y="5842533"/>
            <a:ext cx="21231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Я втомив/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9331" y="5380868"/>
            <a:ext cx="2286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bg1"/>
                </a:solidFill>
              </a:rPr>
              <a:t>У</a:t>
            </a:r>
            <a:r>
              <a:rPr lang="uk-UA" sz="2400" b="1" dirty="0" smtClean="0">
                <a:solidFill>
                  <a:schemeClr val="bg1"/>
                </a:solidFill>
              </a:rPr>
              <a:t>рок розлютив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3064" y="1473302"/>
            <a:ext cx="30446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87" y="1444986"/>
            <a:ext cx="343988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нового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дізнав</a:t>
            </a:r>
            <a:r>
              <a:rPr lang="ru-RU" sz="2000" b="1" dirty="0" smtClean="0">
                <a:solidFill>
                  <a:srgbClr val="0070C0"/>
                </a:solidFill>
              </a:rPr>
              <a:t>/</a:t>
            </a:r>
            <a:r>
              <a:rPr lang="ru-RU" sz="2000" b="1" dirty="0" err="1" smtClean="0">
                <a:solidFill>
                  <a:srgbClr val="0070C0"/>
                </a:solidFill>
              </a:rPr>
              <a:t>лася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000" b="1" dirty="0" err="1" smtClean="0">
                <a:solidFill>
                  <a:srgbClr val="0070C0"/>
                </a:solidFill>
              </a:rPr>
              <a:t>Чого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навчив</a:t>
            </a:r>
            <a:r>
              <a:rPr lang="ru-RU" sz="2000" b="1" dirty="0" smtClean="0">
                <a:solidFill>
                  <a:srgbClr val="0070C0"/>
                </a:solidFill>
              </a:rPr>
              <a:t>/</a:t>
            </a:r>
            <a:r>
              <a:rPr lang="ru-RU" sz="2000" b="1" dirty="0" err="1" smtClean="0">
                <a:solidFill>
                  <a:srgbClr val="0070C0"/>
                </a:solidFill>
              </a:rPr>
              <a:t>лася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70C0"/>
                </a:solidFill>
              </a:rPr>
              <a:t>Як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оцінюєш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свою участь 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42281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314BE3-6908-492A-AF17-6DEDF243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4351"/>
          <a:stretch/>
        </p:blipFill>
        <p:spPr>
          <a:xfrm>
            <a:off x="6643172" y="4005311"/>
            <a:ext cx="4850436" cy="2331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082" y="614484"/>
            <a:ext cx="8732066" cy="772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1420054" y="1737381"/>
            <a:ext cx="4848544" cy="29625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Пролунав дзвінок,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Починаємо урок.</a:t>
            </a:r>
          </a:p>
          <a:p>
            <a:pPr algn="ctr"/>
            <a:r>
              <a:rPr lang="uk-UA" sz="2800" b="1" dirty="0" err="1" smtClean="0">
                <a:solidFill>
                  <a:srgbClr val="0070C0"/>
                </a:solidFill>
              </a:rPr>
              <a:t>Працюватимем</a:t>
            </a:r>
            <a:r>
              <a:rPr lang="ru-RU" sz="2800" b="1" dirty="0" smtClean="0">
                <a:solidFill>
                  <a:srgbClr val="0070C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старанно,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почути у кінці,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 у нашім 2-м класі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Діти — просто молодці.</a:t>
            </a:r>
          </a:p>
        </p:txBody>
      </p:sp>
    </p:spTree>
    <p:extLst>
      <p:ext uri="{BB962C8B-B14F-4D97-AF65-F5344CB8AC3E}">
        <p14:creationId xmlns:p14="http://schemas.microsoft.com/office/powerpoint/2010/main" val="26259858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8661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3560960" y="1447800"/>
            <a:ext cx="793689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6" y="1995493"/>
            <a:ext cx="277585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bg1"/>
                </a:solidFill>
              </a:rPr>
              <a:t>Розглянь </a:t>
            </a:r>
            <a:r>
              <a:rPr lang="uk-UA" sz="2400" b="1" dirty="0" err="1" smtClean="0">
                <a:solidFill>
                  <a:schemeClr val="bg1"/>
                </a:solidFill>
              </a:rPr>
              <a:t>смайли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й вибери </a:t>
            </a:r>
            <a:r>
              <a:rPr lang="uk-UA" sz="2400" b="1" dirty="0" smtClean="0">
                <a:solidFill>
                  <a:schemeClr val="bg1"/>
                </a:solidFill>
              </a:rPr>
              <a:t>той, </a:t>
            </a:r>
          </a:p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відображає твій </a:t>
            </a:r>
            <a:r>
              <a:rPr lang="uk-UA" sz="2400" b="1" dirty="0" smtClean="0">
                <a:solidFill>
                  <a:schemeClr val="bg1"/>
                </a:solidFill>
              </a:rPr>
              <a:t>настрій на початку уроку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27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18220" y="489857"/>
            <a:ext cx="10468471" cy="69055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966221" y="1238018"/>
            <a:ext cx="1366079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ЛЯХШ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56379" y="1254748"/>
            <a:ext cx="134203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СЕШО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93978" y="1275799"/>
            <a:ext cx="1191221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ТУПЬ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66221" y="1238017"/>
            <a:ext cx="1366079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ШЛЯХ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56379" y="1260050"/>
            <a:ext cx="134203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ШОСЕ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93847" y="1260050"/>
            <a:ext cx="1191352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ПУТЬ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238630" y="1284572"/>
            <a:ext cx="1379545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ТРАСА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674748" y="1280747"/>
            <a:ext cx="1711943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ДОРОГА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89363" y="4683996"/>
            <a:ext cx="7205008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err="1">
                <a:solidFill>
                  <a:schemeClr val="bg1"/>
                </a:solidFill>
                <a:cs typeface="Times New Roman" pitchFamily="18" charset="0"/>
              </a:rPr>
              <a:t>Їхати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cs typeface="Times New Roman" pitchFamily="18" charset="0"/>
              </a:rPr>
              <a:t>рухатися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cs typeface="Times New Roman" pitchFamily="18" charset="0"/>
              </a:rPr>
              <a:t>пересуватися</a:t>
            </a: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cs typeface="Times New Roman" pitchFamily="18" charset="0"/>
              </a:rPr>
              <a:t>мандрувати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883" y="2894041"/>
            <a:ext cx="2905441" cy="1697024"/>
          </a:xfrm>
          <a:prstGeom prst="rect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654" name="Picture 6" descr="https://lh3.googleusercontent.com/proxy/j5qj1Qiv62Ibe9kJ5ZK77bhNplexFEEJuvw-97z1Qu2bCeKpgqAx0phwYdcGhDlySBQ7OitSKEVS99sYgbG3RQDlRbrTg3oi-Andb4ZB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293" y="2878349"/>
            <a:ext cx="3081988" cy="171198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6" name="Picture 8" descr="https://gohtml.ru/images/news/151--15-10-03--21-21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5559" y="2910565"/>
            <a:ext cx="3157073" cy="16657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8649" y="1238018"/>
            <a:ext cx="30492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Склади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слова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букв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8220" y="2004780"/>
            <a:ext cx="716697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можеш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сказати</a:t>
            </a:r>
            <a:r>
              <a:rPr lang="ru-RU" sz="2400" b="1" dirty="0">
                <a:solidFill>
                  <a:srgbClr val="0070C0"/>
                </a:solidFill>
              </a:rPr>
              <a:t> про </a:t>
            </a:r>
            <a:r>
              <a:rPr lang="ru-RU" sz="2400" b="1" dirty="0" err="1" smtClean="0">
                <a:solidFill>
                  <a:srgbClr val="0070C0"/>
                </a:solidFill>
              </a:rPr>
              <a:t>утворені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слова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400" b="1" dirty="0" err="1" smtClean="0">
                <a:solidFill>
                  <a:srgbClr val="0070C0"/>
                </a:solidFill>
              </a:rPr>
              <a:t>Якими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ще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синонімами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можна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доповнити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цю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групу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38630" y="2014892"/>
            <a:ext cx="31480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можна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робити</a:t>
            </a:r>
            <a:r>
              <a:rPr lang="ru-RU" sz="2400" b="1" dirty="0">
                <a:solidFill>
                  <a:srgbClr val="0070C0"/>
                </a:solidFill>
              </a:rPr>
              <a:t> по </a:t>
            </a:r>
            <a:r>
              <a:rPr lang="ru-RU" sz="2400" b="1" dirty="0" err="1">
                <a:solidFill>
                  <a:srgbClr val="0070C0"/>
                </a:solidFill>
              </a:rPr>
              <a:t>дорозі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80977" y="5273344"/>
            <a:ext cx="6715306" cy="83099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точніше</a:t>
            </a:r>
            <a:r>
              <a:rPr lang="ru-RU" sz="2400" b="1" dirty="0" smtClean="0"/>
              <a:t> </a:t>
            </a:r>
            <a:r>
              <a:rPr lang="ru-RU" sz="2400" b="1" dirty="0" err="1"/>
              <a:t>висловити</a:t>
            </a:r>
            <a:r>
              <a:rPr lang="ru-RU" sz="2400" b="1" dirty="0"/>
              <a:t> думку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уникати</a:t>
            </a:r>
            <a:r>
              <a:rPr lang="ru-RU" sz="2400" b="1" dirty="0" smtClean="0"/>
              <a:t> </a:t>
            </a:r>
            <a:r>
              <a:rPr lang="ru-RU" sz="2400" b="1" dirty="0" err="1"/>
              <a:t>повторів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зробити</a:t>
            </a:r>
            <a:r>
              <a:rPr lang="ru-RU" sz="2400" b="1" dirty="0" smtClean="0"/>
              <a:t> </a:t>
            </a:r>
            <a:r>
              <a:rPr lang="ru-RU" sz="2400" b="1" dirty="0" err="1"/>
              <a:t>мовлення</a:t>
            </a:r>
            <a:r>
              <a:rPr lang="ru-RU" sz="2400" b="1" dirty="0"/>
              <a:t> </a:t>
            </a:r>
            <a:r>
              <a:rPr lang="ru-RU" sz="2400" b="1" dirty="0" err="1"/>
              <a:t>образним</a:t>
            </a:r>
            <a:r>
              <a:rPr lang="ru-RU" sz="2400" b="1" dirty="0"/>
              <a:t>, </a:t>
            </a:r>
            <a:r>
              <a:rPr lang="ru-RU" sz="2400" b="1" dirty="0" err="1"/>
              <a:t>багатим</a:t>
            </a:r>
            <a:r>
              <a:rPr lang="ru-RU" sz="2400" b="1" dirty="0"/>
              <a:t>.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2362" y="5247402"/>
            <a:ext cx="41424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 твою думку, </a:t>
            </a:r>
            <a:r>
              <a:rPr lang="ru-RU" sz="2400" b="1" dirty="0" err="1" smtClean="0">
                <a:solidFill>
                  <a:srgbClr val="0070C0"/>
                </a:solidFill>
              </a:rPr>
              <a:t>навіщо</a:t>
            </a:r>
            <a:r>
              <a:rPr lang="ru-RU" sz="2400" b="1" dirty="0" smtClean="0">
                <a:solidFill>
                  <a:srgbClr val="0070C0"/>
                </a:solidFill>
              </a:rPr>
              <a:t> в </a:t>
            </a:r>
            <a:r>
              <a:rPr lang="ru-RU" sz="2400" b="1" dirty="0" err="1" smtClean="0">
                <a:solidFill>
                  <a:srgbClr val="0070C0"/>
                </a:solidFill>
              </a:rPr>
              <a:t>мові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близькі</a:t>
            </a:r>
            <a:r>
              <a:rPr lang="ru-RU" sz="2400" b="1" dirty="0" smtClean="0">
                <a:solidFill>
                  <a:srgbClr val="0070C0"/>
                </a:solidFill>
              </a:rPr>
              <a:t> за </a:t>
            </a:r>
            <a:r>
              <a:rPr lang="ru-RU" sz="2400" b="1" dirty="0" err="1" smtClean="0">
                <a:solidFill>
                  <a:srgbClr val="0070C0"/>
                </a:solidFill>
              </a:rPr>
              <a:t>значенням</a:t>
            </a:r>
            <a:r>
              <a:rPr lang="ru-RU" sz="2400" b="1" dirty="0" smtClean="0">
                <a:solidFill>
                  <a:srgbClr val="0070C0"/>
                </a:solidFill>
              </a:rPr>
              <a:t> слова?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390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7649" grpId="0" animBg="1"/>
      <p:bldP spid="16" grpId="0" animBg="1"/>
      <p:bldP spid="18" grpId="0" animBg="1"/>
      <p:bldP spid="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47421" y="1698865"/>
            <a:ext cx="5612960" cy="391596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ru-RU" sz="2800" b="1" dirty="0" err="1" smtClean="0">
                <a:solidFill>
                  <a:srgbClr val="0070C0"/>
                </a:solidFill>
              </a:rPr>
              <a:t>продовжимо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мандрувати</a:t>
            </a:r>
            <a:r>
              <a:rPr lang="ru-RU" sz="2800" b="1" dirty="0" smtClean="0">
                <a:solidFill>
                  <a:srgbClr val="0070C0"/>
                </a:solidFill>
              </a:rPr>
              <a:t> з </a:t>
            </a:r>
            <a:r>
              <a:rPr lang="ru-RU" sz="2800" b="1" dirty="0" err="1" smtClean="0">
                <a:solidFill>
                  <a:srgbClr val="0070C0"/>
                </a:solidFill>
              </a:rPr>
              <a:t>друзями</a:t>
            </a:r>
            <a:r>
              <a:rPr lang="ru-RU" sz="2800" b="1" dirty="0" smtClean="0">
                <a:solidFill>
                  <a:srgbClr val="0070C0"/>
                </a:solidFill>
              </a:rPr>
              <a:t> по острову. </a:t>
            </a:r>
            <a:r>
              <a:rPr lang="ru-RU" sz="2800" b="1" dirty="0" err="1" smtClean="0">
                <a:solidFill>
                  <a:srgbClr val="0070C0"/>
                </a:solidFill>
              </a:rPr>
              <a:t>Будемо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розпізнав</a:t>
            </a:r>
            <a:r>
              <a:rPr lang="uk-UA" sz="2800" b="1" dirty="0" err="1" smtClean="0">
                <a:solidFill>
                  <a:srgbClr val="0070C0"/>
                </a:solidFill>
              </a:rPr>
              <a:t>ати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і </a:t>
            </a:r>
            <a:r>
              <a:rPr lang="ru-RU" sz="2800" b="1" dirty="0" err="1">
                <a:solidFill>
                  <a:srgbClr val="0070C0"/>
                </a:solidFill>
              </a:rPr>
              <a:t>добирати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слова, </a:t>
            </a:r>
            <a:r>
              <a:rPr lang="ru-RU" sz="2800" b="1" dirty="0" err="1" smtClean="0">
                <a:solidFill>
                  <a:srgbClr val="0070C0"/>
                </a:solidFill>
              </a:rPr>
              <a:t>що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описують</a:t>
            </a:r>
            <a:r>
              <a:rPr lang="ru-RU" sz="2800" b="1" dirty="0" smtClean="0">
                <a:solidFill>
                  <a:srgbClr val="0070C0"/>
                </a:solidFill>
              </a:rPr>
              <a:t> і </a:t>
            </a:r>
            <a:r>
              <a:rPr lang="ru-RU" sz="2800" b="1" dirty="0" err="1" smtClean="0">
                <a:solidFill>
                  <a:srgbClr val="0070C0"/>
                </a:solidFill>
              </a:rPr>
              <a:t>порівнюють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предмети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Вчитимемось  </a:t>
            </a:r>
            <a:r>
              <a:rPr lang="uk-UA" sz="2800" b="1" dirty="0" smtClean="0">
                <a:solidFill>
                  <a:srgbClr val="0070C0"/>
                </a:solidFill>
              </a:rPr>
              <a:t>складати </a:t>
            </a:r>
            <a:r>
              <a:rPr lang="uk-UA" sz="2800" b="1" dirty="0" smtClean="0">
                <a:solidFill>
                  <a:srgbClr val="0070C0"/>
                </a:solidFill>
              </a:rPr>
              <a:t>речення з порівняннями.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019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54" y="1456404"/>
            <a:ext cx="6003471" cy="36939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9967" y="1456404"/>
            <a:ext cx="4430486" cy="16351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Серед </a:t>
            </a:r>
            <a:r>
              <a:rPr lang="uk-UA" sz="2000" b="1" dirty="0">
                <a:solidFill>
                  <a:srgbClr val="0070C0"/>
                </a:solidFill>
              </a:rPr>
              <a:t>знавців мови був незрячий хлопчик. Друзі супроводжували його й розповідали про красу острова</a:t>
            </a:r>
            <a:r>
              <a:rPr lang="uk-UA" sz="2000" b="1" dirty="0" smtClean="0">
                <a:solidFill>
                  <a:srgbClr val="0070C0"/>
                </a:solidFill>
              </a:rPr>
              <a:t>. Прочитай, що </a:t>
            </a:r>
            <a:r>
              <a:rPr lang="uk-UA" sz="2000" b="1" dirty="0">
                <a:solidFill>
                  <a:srgbClr val="0070C0"/>
                </a:solidFill>
              </a:rPr>
              <a:t>розповіла про острів </a:t>
            </a:r>
            <a:r>
              <a:rPr lang="uk-UA" sz="2000" b="1" dirty="0" err="1">
                <a:solidFill>
                  <a:srgbClr val="0070C0"/>
                </a:solidFill>
              </a:rPr>
              <a:t>Читалочка</a:t>
            </a:r>
            <a:r>
              <a:rPr lang="uk-UA" sz="2000" b="1" dirty="0">
                <a:solidFill>
                  <a:srgbClr val="0070C0"/>
                </a:solidFill>
              </a:rPr>
              <a:t> своєму незрячому </a:t>
            </a:r>
            <a:r>
              <a:rPr lang="uk-UA" sz="2000" b="1" dirty="0" smtClean="0">
                <a:solidFill>
                  <a:srgbClr val="0070C0"/>
                </a:solidFill>
              </a:rPr>
              <a:t>другу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8827" y="632945"/>
            <a:ext cx="10210802" cy="727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9967" y="3960517"/>
            <a:ext cx="4430486" cy="69857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текст без підкреслених слів. Як він змінився?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9967" y="3197007"/>
            <a:ext cx="4430486" cy="67267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Визнач </a:t>
            </a:r>
            <a:r>
              <a:rPr lang="uk-UA" sz="2000" b="1" dirty="0">
                <a:solidFill>
                  <a:srgbClr val="0070C0"/>
                </a:solidFill>
              </a:rPr>
              <a:t>слова</a:t>
            </a:r>
            <a:r>
              <a:rPr lang="uk-UA" sz="2000" b="1" dirty="0" smtClean="0">
                <a:solidFill>
                  <a:srgbClr val="0070C0"/>
                </a:solidFill>
              </a:rPr>
              <a:t>, </a:t>
            </a:r>
            <a:r>
              <a:rPr lang="uk-UA" sz="2000" b="1" dirty="0">
                <a:solidFill>
                  <a:srgbClr val="0070C0"/>
                </a:solidFill>
              </a:rPr>
              <a:t>які описують красу острова.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226617" y="1741714"/>
            <a:ext cx="740229" cy="10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271645" y="1741715"/>
            <a:ext cx="849089" cy="10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421070" y="2024745"/>
            <a:ext cx="2220687" cy="10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586357" y="2024745"/>
            <a:ext cx="6640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610593" y="2284860"/>
            <a:ext cx="10014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93958" y="1521717"/>
            <a:ext cx="1926776" cy="241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37390" y="1796145"/>
            <a:ext cx="2220687" cy="25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586357" y="1774372"/>
            <a:ext cx="664029" cy="2635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610594" y="2082332"/>
            <a:ext cx="1001491" cy="252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66653" y="5244309"/>
            <a:ext cx="6003471" cy="862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Ці</a:t>
            </a:r>
            <a:r>
              <a:rPr lang="ru-RU" sz="2400" b="1" dirty="0" smtClean="0"/>
              <a:t> слова </a:t>
            </a:r>
            <a:r>
              <a:rPr lang="ru-RU" sz="2400" b="1" dirty="0" err="1" smtClean="0"/>
              <a:t>допомагають</a:t>
            </a:r>
            <a:r>
              <a:rPr lang="ru-RU" sz="2400" b="1" dirty="0" smtClean="0"/>
              <a:t> </a:t>
            </a:r>
            <a:r>
              <a:rPr lang="ru-RU" sz="2400" b="1" dirty="0" err="1"/>
              <a:t>повно</a:t>
            </a:r>
            <a:r>
              <a:rPr lang="ru-RU" sz="2400" b="1" dirty="0"/>
              <a:t> </a:t>
            </a:r>
            <a:r>
              <a:rPr lang="ru-RU" sz="2400" b="1" dirty="0" err="1"/>
              <a:t>описати</a:t>
            </a:r>
            <a:r>
              <a:rPr lang="ru-RU" sz="2400" b="1" dirty="0"/>
              <a:t> </a:t>
            </a:r>
            <a:r>
              <a:rPr lang="ru-RU" sz="2400" b="1" dirty="0" err="1"/>
              <a:t>якийсь</a:t>
            </a:r>
            <a:r>
              <a:rPr lang="ru-RU" sz="2400" b="1" dirty="0"/>
              <a:t> предмет, </a:t>
            </a:r>
            <a:r>
              <a:rPr lang="ru-RU" sz="2400" b="1" dirty="0" err="1"/>
              <a:t>передати</a:t>
            </a:r>
            <a:r>
              <a:rPr lang="ru-RU" sz="2400" b="1" dirty="0"/>
              <a:t>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ознаки</a:t>
            </a:r>
            <a:r>
              <a:rPr lang="ru-RU" sz="2400" b="1" dirty="0"/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9967" y="4742619"/>
            <a:ext cx="4430486" cy="61148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Поясни</a:t>
            </a:r>
            <a:r>
              <a:rPr lang="uk-UA" sz="2000" b="1" dirty="0">
                <a:solidFill>
                  <a:srgbClr val="0070C0"/>
                </a:solidFill>
              </a:rPr>
              <a:t>, яку роль виконують ці слова в тексті. </a:t>
            </a:r>
          </a:p>
        </p:txBody>
      </p:sp>
    </p:spTree>
    <p:extLst>
      <p:ext uri="{BB962C8B-B14F-4D97-AF65-F5344CB8AC3E}">
        <p14:creationId xmlns:p14="http://schemas.microsoft.com/office/powerpoint/2010/main" val="29165674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22" grpId="0" animBg="1"/>
      <p:bldP spid="23" grpId="0" animBg="1"/>
      <p:bldP spid="25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3449" y="1381884"/>
            <a:ext cx="3757102" cy="108917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Щебетунчик </a:t>
            </a:r>
            <a:r>
              <a:rPr lang="uk-UA" sz="2000" b="1" dirty="0">
                <a:solidFill>
                  <a:srgbClr val="0070C0"/>
                </a:solidFill>
              </a:rPr>
              <a:t>почав порівнювати все, що бачив на острові, з відомими предметами.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725" y="1310369"/>
            <a:ext cx="605455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Пальма схожа на велику парасольку.</a:t>
            </a:r>
          </a:p>
          <a:p>
            <a:r>
              <a:rPr lang="uk-UA" sz="2800" b="1" dirty="0"/>
              <a:t>Хвіст павича нагадує віяло.</a:t>
            </a:r>
          </a:p>
          <a:p>
            <a:r>
              <a:rPr lang="uk-UA" sz="2800" b="1" dirty="0"/>
              <a:t>Дзьоб папуги – ніби гачок.</a:t>
            </a:r>
          </a:p>
          <a:p>
            <a:r>
              <a:rPr lang="uk-UA" sz="2800" b="1" dirty="0"/>
              <a:t>Стежка в'ється, як … .</a:t>
            </a:r>
          </a:p>
          <a:p>
            <a:r>
              <a:rPr lang="uk-UA" sz="2800" b="1" dirty="0"/>
              <a:t>На острові красиво, немов у … 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628" y="3639817"/>
            <a:ext cx="1837785" cy="2490623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1486" y="599721"/>
            <a:ext cx="10178143" cy="739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порівняння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1193" r="44986" b="73345"/>
          <a:stretch/>
        </p:blipFill>
        <p:spPr>
          <a:xfrm>
            <a:off x="2952000" y="3586513"/>
            <a:ext cx="8100000" cy="24231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4" r="43016" b="54679"/>
          <a:stretch/>
        </p:blipFill>
        <p:spPr>
          <a:xfrm>
            <a:off x="3472555" y="3472097"/>
            <a:ext cx="2332254" cy="893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2" t="30586" r="16727" b="53977"/>
          <a:stretch/>
        </p:blipFill>
        <p:spPr>
          <a:xfrm>
            <a:off x="7749604" y="3538495"/>
            <a:ext cx="869787" cy="893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63540" r="47952" b="24515"/>
          <a:stretch/>
        </p:blipFill>
        <p:spPr>
          <a:xfrm>
            <a:off x="5808477" y="3554259"/>
            <a:ext cx="1823837" cy="6913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8" t="45672" r="16231" b="38891"/>
          <a:stretch/>
        </p:blipFill>
        <p:spPr>
          <a:xfrm>
            <a:off x="3227714" y="4256458"/>
            <a:ext cx="792618" cy="814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50936" r="47891" b="35415"/>
          <a:stretch/>
        </p:blipFill>
        <p:spPr>
          <a:xfrm>
            <a:off x="8449713" y="3767759"/>
            <a:ext cx="1970346" cy="7900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64643" r="47353" b="19595"/>
          <a:stretch/>
        </p:blipFill>
        <p:spPr>
          <a:xfrm>
            <a:off x="4336694" y="4365643"/>
            <a:ext cx="1789260" cy="912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80405" r="43284" b="3456"/>
          <a:stretch/>
        </p:blipFill>
        <p:spPr>
          <a:xfrm>
            <a:off x="6285953" y="4343804"/>
            <a:ext cx="2016697" cy="9341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5017" r="34394" b="68843"/>
          <a:stretch/>
        </p:blipFill>
        <p:spPr>
          <a:xfrm>
            <a:off x="8302650" y="4298333"/>
            <a:ext cx="2376021" cy="9341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31156" r="55689" b="51424"/>
          <a:stretch/>
        </p:blipFill>
        <p:spPr>
          <a:xfrm>
            <a:off x="3075952" y="5038069"/>
            <a:ext cx="1666941" cy="10082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5" t="80405" r="43284" b="3456"/>
          <a:stretch/>
        </p:blipFill>
        <p:spPr>
          <a:xfrm>
            <a:off x="7579647" y="3538821"/>
            <a:ext cx="346817" cy="110690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863311" y="5277966"/>
            <a:ext cx="6193972" cy="7078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Навіщо </a:t>
            </a:r>
            <a:r>
              <a:rPr lang="uk-UA" sz="2000" b="1" dirty="0">
                <a:solidFill>
                  <a:srgbClr val="0070C0"/>
                </a:solidFill>
              </a:rPr>
              <a:t>в нашому мовленні слід використовувати слова, що описують або пор</a:t>
            </a:r>
            <a:r>
              <a:rPr lang="ru-RU" sz="2000" b="1" dirty="0" err="1">
                <a:solidFill>
                  <a:srgbClr val="0070C0"/>
                </a:solidFill>
              </a:rPr>
              <a:t>івнюють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предмети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79630" y="2471224"/>
            <a:ext cx="3757102" cy="100087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Придумай </a:t>
            </a:r>
            <a:r>
              <a:rPr lang="uk-UA" sz="2000" b="1" dirty="0">
                <a:solidFill>
                  <a:srgbClr val="0070C0"/>
                </a:solidFill>
              </a:rPr>
              <a:t>свої порівняння у двох останніх реченнях.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ці речення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11520" y="6009632"/>
            <a:ext cx="9245763" cy="5319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Ці</a:t>
            </a:r>
            <a:r>
              <a:rPr lang="ru-RU" sz="2000" b="1" dirty="0" smtClean="0"/>
              <a:t> слова </a:t>
            </a:r>
            <a:r>
              <a:rPr lang="ru-RU" sz="2000" b="1" dirty="0" err="1" smtClean="0"/>
              <a:t>допомагають</a:t>
            </a:r>
            <a:r>
              <a:rPr lang="ru-RU" sz="2000" b="1" dirty="0" smtClean="0"/>
              <a:t> </a:t>
            </a:r>
            <a:r>
              <a:rPr lang="ru-RU" sz="2000" b="1" dirty="0" err="1"/>
              <a:t>повно</a:t>
            </a:r>
            <a:r>
              <a:rPr lang="ru-RU" sz="2000" b="1" dirty="0"/>
              <a:t> </a:t>
            </a:r>
            <a:r>
              <a:rPr lang="ru-RU" sz="2000" b="1" dirty="0" err="1"/>
              <a:t>описати</a:t>
            </a:r>
            <a:r>
              <a:rPr lang="ru-RU" sz="2000" b="1" dirty="0"/>
              <a:t> </a:t>
            </a:r>
            <a:r>
              <a:rPr lang="ru-RU" sz="2000" b="1" dirty="0" err="1"/>
              <a:t>якийсь</a:t>
            </a:r>
            <a:r>
              <a:rPr lang="ru-RU" sz="2000" b="1" dirty="0"/>
              <a:t> предмет, </a:t>
            </a:r>
            <a:r>
              <a:rPr lang="ru-RU" sz="2000" b="1" dirty="0" err="1"/>
              <a:t>передати</a:t>
            </a:r>
            <a:r>
              <a:rPr lang="ru-RU" sz="2000" b="1" dirty="0"/>
              <a:t> </a:t>
            </a:r>
            <a:r>
              <a:rPr lang="ru-RU" sz="2000" b="1" dirty="0" err="1"/>
              <a:t>всі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ознаки</a:t>
            </a:r>
            <a:r>
              <a:rPr lang="ru-RU" sz="2000" b="1" dirty="0"/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327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805543" y="1448085"/>
            <a:ext cx="1788278" cy="257228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58286" y="1448085"/>
            <a:ext cx="6962657" cy="66404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описи й порівняння, які придумала предметам Родзинка. Відгадай ці предмети.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8286" y="2150912"/>
            <a:ext cx="71586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_______ </a:t>
            </a:r>
            <a:r>
              <a:rPr lang="uk-UA" sz="2800" dirty="0" smtClean="0">
                <a:solidFill>
                  <a:schemeClr val="bg1"/>
                </a:solidFill>
              </a:rPr>
              <a:t>кругле</a:t>
            </a:r>
            <a:r>
              <a:rPr lang="uk-UA" sz="2800" dirty="0">
                <a:solidFill>
                  <a:schemeClr val="bg1"/>
                </a:solidFill>
              </a:rPr>
              <a:t>, яскраве, жовте, </a:t>
            </a:r>
            <a:r>
              <a:rPr lang="uk-UA" sz="2800" b="1" dirty="0">
                <a:solidFill>
                  <a:schemeClr val="bg1"/>
                </a:solidFill>
              </a:rPr>
              <a:t>як золотистий млинець на небі.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_______ </a:t>
            </a:r>
            <a:r>
              <a:rPr lang="uk-UA" sz="2800" dirty="0" smtClean="0">
                <a:solidFill>
                  <a:schemeClr val="bg1"/>
                </a:solidFill>
              </a:rPr>
              <a:t>струнка</a:t>
            </a:r>
            <a:r>
              <a:rPr lang="uk-UA" sz="2800" dirty="0">
                <a:solidFill>
                  <a:schemeClr val="bg1"/>
                </a:solidFill>
              </a:rPr>
              <a:t>, білокора, тендітна</a:t>
            </a:r>
            <a:r>
              <a:rPr lang="uk-UA" sz="2800" b="1" dirty="0">
                <a:solidFill>
                  <a:schemeClr val="bg1"/>
                </a:solidFill>
              </a:rPr>
              <a:t>, як вродлива дівчина.</a:t>
            </a:r>
          </a:p>
          <a:p>
            <a:pPr marL="514350" indent="-5143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______ </a:t>
            </a:r>
            <a:r>
              <a:rPr lang="uk-UA" sz="2800" dirty="0" smtClean="0">
                <a:solidFill>
                  <a:schemeClr val="bg1"/>
                </a:solidFill>
              </a:rPr>
              <a:t>жовта</a:t>
            </a:r>
            <a:r>
              <a:rPr lang="uk-UA" sz="2800" dirty="0">
                <a:solidFill>
                  <a:schemeClr val="bg1"/>
                </a:solidFill>
              </a:rPr>
              <a:t>, соковита, солодка, </a:t>
            </a:r>
            <a:r>
              <a:rPr lang="uk-UA" sz="2800" b="1" dirty="0">
                <a:solidFill>
                  <a:schemeClr val="bg1"/>
                </a:solidFill>
              </a:rPr>
              <a:t>як мед.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1007" y="2150912"/>
            <a:ext cx="137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Сонце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6123" y="2990914"/>
            <a:ext cx="149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Берізка</a:t>
            </a:r>
            <a:r>
              <a:rPr lang="uk-UA" sz="2800" dirty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6122" y="3787373"/>
            <a:ext cx="137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Груша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1486" y="599721"/>
            <a:ext cx="10178143" cy="739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6886" y="2734225"/>
            <a:ext cx="1444186" cy="168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1200" y="1448085"/>
            <a:ext cx="1549871" cy="114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4" r="15525"/>
          <a:stretch/>
        </p:blipFill>
        <p:spPr bwMode="auto">
          <a:xfrm rot="2010803">
            <a:off x="10219271" y="4517226"/>
            <a:ext cx="1032870" cy="14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2758286" y="4491301"/>
            <a:ext cx="7158600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1" t="31235" r="10041" b="52126"/>
          <a:stretch/>
        </p:blipFill>
        <p:spPr>
          <a:xfrm>
            <a:off x="3192733" y="4491301"/>
            <a:ext cx="1601463" cy="9251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48349" r="47130" b="38593"/>
          <a:stretch/>
        </p:blipFill>
        <p:spPr>
          <a:xfrm>
            <a:off x="4950876" y="4528867"/>
            <a:ext cx="1742908" cy="7260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1" t="79929" r="17545" b="2651"/>
          <a:stretch/>
        </p:blipFill>
        <p:spPr>
          <a:xfrm>
            <a:off x="4643953" y="5236431"/>
            <a:ext cx="740572" cy="9686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82736" r="45686" b="2400"/>
          <a:stretch/>
        </p:blipFill>
        <p:spPr>
          <a:xfrm>
            <a:off x="2720503" y="5391801"/>
            <a:ext cx="1877720" cy="8265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64139" r="36689" b="21618"/>
          <a:stretch/>
        </p:blipFill>
        <p:spPr>
          <a:xfrm>
            <a:off x="6693859" y="4518587"/>
            <a:ext cx="2250989" cy="7919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20350" r="62888" b="65965"/>
          <a:stretch/>
        </p:blipFill>
        <p:spPr>
          <a:xfrm>
            <a:off x="5412166" y="5531769"/>
            <a:ext cx="1248649" cy="76089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37458" y="4204032"/>
            <a:ext cx="2256363" cy="12350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 Прочитай останнє речення кілька разів.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його під диктовку. 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297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193" r="42172" b="73345"/>
          <a:stretch/>
        </p:blipFill>
        <p:spPr>
          <a:xfrm>
            <a:off x="2987999" y="2121584"/>
            <a:ext cx="8311669" cy="24231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66075" y="538071"/>
            <a:ext cx="10433593" cy="9464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Придумай </a:t>
            </a:r>
            <a:r>
              <a:rPr lang="uk-UA" sz="3200" b="1" dirty="0">
                <a:solidFill>
                  <a:schemeClr val="bg1"/>
                </a:solidFill>
              </a:rPr>
              <a:t>опис і порівняння таких предметів та явища природи: кавун, листя, роса. </a:t>
            </a: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69" y="1572863"/>
            <a:ext cx="1454845" cy="15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4" t="14719" r="14996" b="67646"/>
          <a:stretch/>
        </p:blipFill>
        <p:spPr>
          <a:xfrm>
            <a:off x="3237073" y="2090527"/>
            <a:ext cx="1653503" cy="10032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t="31906" r="40462" b="50459"/>
          <a:stretch/>
        </p:blipFill>
        <p:spPr>
          <a:xfrm>
            <a:off x="5140452" y="2136667"/>
            <a:ext cx="2061825" cy="1003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2" t="34869" r="14521" b="55275"/>
          <a:stretch/>
        </p:blipFill>
        <p:spPr>
          <a:xfrm>
            <a:off x="7515646" y="2309381"/>
            <a:ext cx="627464" cy="5607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52114" r="51449" b="36236"/>
          <a:stretch/>
        </p:blipFill>
        <p:spPr>
          <a:xfrm>
            <a:off x="8333058" y="2370087"/>
            <a:ext cx="1653503" cy="662726"/>
          </a:xfrm>
          <a:prstGeom prst="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64156" y="1556712"/>
            <a:ext cx="4960644" cy="4732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одне з утворених речень.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135132"/>
            <a:ext cx="2075710" cy="25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t="63316" r="50192" b="23278"/>
          <a:stretch/>
        </p:blipFill>
        <p:spPr>
          <a:xfrm>
            <a:off x="3037353" y="2870098"/>
            <a:ext cx="1577511" cy="7275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5" t="81096" r="22664" b="5498"/>
          <a:stretch/>
        </p:blipFill>
        <p:spPr>
          <a:xfrm>
            <a:off x="4658096" y="2947601"/>
            <a:ext cx="816798" cy="7275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79615" r="51030" b="6979"/>
          <a:stretch/>
        </p:blipFill>
        <p:spPr>
          <a:xfrm>
            <a:off x="7467741" y="2864254"/>
            <a:ext cx="1577511" cy="7275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5346" r="48355" b="67469"/>
          <a:stretch/>
        </p:blipFill>
        <p:spPr>
          <a:xfrm>
            <a:off x="5474894" y="2877642"/>
            <a:ext cx="1769053" cy="9327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0" t="15346" r="44111" b="67469"/>
          <a:stretch/>
        </p:blipFill>
        <p:spPr>
          <a:xfrm>
            <a:off x="8974997" y="2947601"/>
            <a:ext cx="176906" cy="9327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6" t="34639" r="9774" b="56174"/>
          <a:stretch/>
        </p:blipFill>
        <p:spPr>
          <a:xfrm>
            <a:off x="9151903" y="3062095"/>
            <a:ext cx="829040" cy="4985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34012" r="56735" b="51646"/>
          <a:stretch/>
        </p:blipFill>
        <p:spPr>
          <a:xfrm>
            <a:off x="9980943" y="3021063"/>
            <a:ext cx="1318726" cy="778467"/>
          </a:xfrm>
          <a:prstGeom prst="rect">
            <a:avLst/>
          </a:prstGeom>
        </p:spPr>
      </p:pic>
      <p:pic>
        <p:nvPicPr>
          <p:cNvPr id="2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0000" y1="39333" x2="20000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9139" y="4616225"/>
            <a:ext cx="1377610" cy="15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3" t="28812" r="15164" b="53644"/>
          <a:stretch/>
        </p:blipFill>
        <p:spPr>
          <a:xfrm>
            <a:off x="3039139" y="3479988"/>
            <a:ext cx="1327129" cy="9479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51766" r="53200" b="40905"/>
          <a:stretch/>
        </p:blipFill>
        <p:spPr>
          <a:xfrm>
            <a:off x="4141445" y="3852000"/>
            <a:ext cx="1656000" cy="396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62847" r="51206" b="19883"/>
          <a:stretch/>
        </p:blipFill>
        <p:spPr>
          <a:xfrm>
            <a:off x="6774269" y="3573923"/>
            <a:ext cx="1485683" cy="9331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2" t="51443" r="26936" b="40561"/>
          <a:stretch/>
        </p:blipFill>
        <p:spPr>
          <a:xfrm>
            <a:off x="5797445" y="3834000"/>
            <a:ext cx="720000" cy="43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3999" y="4703114"/>
            <a:ext cx="596566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Отже, навіщо в нашому мовленні слід використовувати слова, що описують або пор</a:t>
            </a:r>
            <a:r>
              <a:rPr lang="ru-RU" sz="2400" b="1" dirty="0" err="1">
                <a:solidFill>
                  <a:srgbClr val="0070C0"/>
                </a:solidFill>
              </a:rPr>
              <a:t>івнюють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предмети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01044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15829</TotalTime>
  <Words>520</Words>
  <Application>Microsoft Office PowerPoint</Application>
  <PresentationFormat>Произвольный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Поміркуй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1001</cp:revision>
  <dcterms:created xsi:type="dcterms:W3CDTF">2018-01-05T16:38:53Z</dcterms:created>
  <dcterms:modified xsi:type="dcterms:W3CDTF">2024-11-07T12:19:07Z</dcterms:modified>
</cp:coreProperties>
</file>