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550" r:id="rId3"/>
    <p:sldId id="552" r:id="rId4"/>
    <p:sldId id="553" r:id="rId5"/>
    <p:sldId id="488" r:id="rId6"/>
    <p:sldId id="512" r:id="rId7"/>
    <p:sldId id="527" r:id="rId8"/>
    <p:sldId id="529" r:id="rId9"/>
    <p:sldId id="531" r:id="rId10"/>
    <p:sldId id="532" r:id="rId11"/>
    <p:sldId id="533" r:id="rId12"/>
    <p:sldId id="554" r:id="rId13"/>
    <p:sldId id="55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FFFF00"/>
    <a:srgbClr val="00B050"/>
    <a:srgbClr val="FF66FF"/>
    <a:srgbClr val="295FFF"/>
    <a:srgbClr val="FF7C80"/>
    <a:srgbClr val="709E32"/>
    <a:srgbClr val="E3FE40"/>
    <a:srgbClr val="C55A11"/>
    <a:srgbClr val="1694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98" autoAdjust="0"/>
    <p:restoredTop sz="94660"/>
  </p:normalViewPr>
  <p:slideViewPr>
    <p:cSldViewPr snapToGrid="0">
      <p:cViewPr varScale="1">
        <p:scale>
          <a:sx n="88" d="100"/>
          <a:sy n="88" d="100"/>
        </p:scale>
        <p:origin x="-62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14.11.2024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14.11.2024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14.11.2024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plit orient="vert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.png"/><Relationship Id="rId7" Type="http://schemas.openxmlformats.org/officeDocument/2006/relationships/image" Target="../media/image5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71600" y="4633073"/>
            <a:ext cx="9448407" cy="102155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rgbClr val="0070C0"/>
                </a:solidFill>
              </a:rPr>
              <a:t>Уживаю ввічливі </a:t>
            </a:r>
            <a:r>
              <a:rPr lang="uk-UA" sz="5400" b="1" dirty="0" smtClean="0">
                <a:solidFill>
                  <a:srgbClr val="0070C0"/>
                </a:solidFill>
              </a:rPr>
              <a:t>слова </a:t>
            </a:r>
            <a:endParaRPr lang="en-US" sz="5400" b="1" dirty="0" smtClean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82619" y="1281848"/>
            <a:ext cx="3137388" cy="214526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2 </a:t>
            </a:r>
            <a:r>
              <a:rPr lang="uk-UA" sz="2400" b="1" i="1" dirty="0" smtClean="0">
                <a:solidFill>
                  <a:srgbClr val="0070C0"/>
                </a:solidFill>
              </a:rPr>
              <a:t>клас </a:t>
            </a:r>
          </a:p>
          <a:p>
            <a:pPr algn="ctr"/>
            <a:r>
              <a:rPr lang="uk-UA" sz="2400" b="1" i="1" dirty="0" smtClean="0">
                <a:solidFill>
                  <a:srgbClr val="0070C0"/>
                </a:solidFill>
              </a:rPr>
              <a:t>Розділ 2</a:t>
            </a:r>
            <a:r>
              <a:rPr lang="uk-UA" sz="2400" b="1" dirty="0" smtClean="0">
                <a:solidFill>
                  <a:srgbClr val="0070C0"/>
                </a:solidFill>
              </a:rPr>
              <a:t>. Досліджую значення слова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</a:t>
            </a:r>
            <a:r>
              <a:rPr lang="en-US" sz="2400" b="1" dirty="0" smtClean="0">
                <a:solidFill>
                  <a:srgbClr val="0070C0"/>
                </a:solidFill>
              </a:rPr>
              <a:t>3</a:t>
            </a:r>
            <a:r>
              <a:rPr lang="uk-UA" sz="2400" b="1" dirty="0" smtClean="0">
                <a:solidFill>
                  <a:srgbClr val="0070C0"/>
                </a:solidFill>
              </a:rPr>
              <a:t>6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D:\Картинки до тестів\!!!!!!Эсмира\_free_2023-10-04-22-47-4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41" y="763283"/>
            <a:ext cx="3243943" cy="3243943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t="1192" r="49956" b="65897"/>
          <a:stretch/>
        </p:blipFill>
        <p:spPr>
          <a:xfrm>
            <a:off x="1002685" y="1876833"/>
            <a:ext cx="8772686" cy="3132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925285" y="1099455"/>
            <a:ext cx="8850085" cy="76276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Як </a:t>
            </a:r>
            <a:r>
              <a:rPr lang="uk-UA" sz="2400" b="1" dirty="0">
                <a:solidFill>
                  <a:srgbClr val="0070C0"/>
                </a:solidFill>
              </a:rPr>
              <a:t>утворилися такі ввічливі слова: добридень, здрастуйте, на добраніч. Допиши подані речення.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77932" y="5086092"/>
            <a:ext cx="720807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i="1" dirty="0">
                <a:solidFill>
                  <a:srgbClr val="FFFF00"/>
                </a:solidFill>
              </a:rPr>
              <a:t>«На добраніч!» </a:t>
            </a:r>
            <a:r>
              <a:rPr lang="uk-UA" sz="2800" b="1" dirty="0">
                <a:solidFill>
                  <a:schemeClr val="bg1"/>
                </a:solidFill>
              </a:rPr>
              <a:t>кажуть тоді, коли бажають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93627" y="5086092"/>
            <a:ext cx="219455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FF00"/>
                </a:solidFill>
              </a:rPr>
              <a:t>доброї ночі.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3" t="47164" r="42749" b="39901"/>
          <a:stretch/>
        </p:blipFill>
        <p:spPr>
          <a:xfrm>
            <a:off x="1489661" y="1806342"/>
            <a:ext cx="2043756" cy="75910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0" t="63482" r="15615" b="19627"/>
          <a:stretch/>
        </p:blipFill>
        <p:spPr>
          <a:xfrm>
            <a:off x="3818067" y="1862219"/>
            <a:ext cx="2790744" cy="93840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3" t="63482" r="86261" b="19627"/>
          <a:stretch/>
        </p:blipFill>
        <p:spPr>
          <a:xfrm>
            <a:off x="3304279" y="3271254"/>
            <a:ext cx="150124" cy="115838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3" t="63482" r="86261" b="19627"/>
          <a:stretch/>
        </p:blipFill>
        <p:spPr>
          <a:xfrm>
            <a:off x="3200187" y="3271254"/>
            <a:ext cx="150124" cy="115838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" t="79800" r="39922" b="7625"/>
          <a:stretch/>
        </p:blipFill>
        <p:spPr>
          <a:xfrm>
            <a:off x="6759669" y="1834816"/>
            <a:ext cx="2172721" cy="73794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t="15425" r="18034" b="68655"/>
          <a:stretch/>
        </p:blipFill>
        <p:spPr>
          <a:xfrm>
            <a:off x="1089426" y="2589110"/>
            <a:ext cx="3199937" cy="93428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" t="31135" r="43931" b="55929"/>
          <a:stretch/>
        </p:blipFill>
        <p:spPr>
          <a:xfrm>
            <a:off x="1002685" y="3316418"/>
            <a:ext cx="2160265" cy="75910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t="47255" r="11562" b="35942"/>
          <a:stretch/>
        </p:blipFill>
        <p:spPr>
          <a:xfrm>
            <a:off x="3533417" y="3337464"/>
            <a:ext cx="2995734" cy="9541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3" t="63482" r="86261" b="19627"/>
          <a:stretch/>
        </p:blipFill>
        <p:spPr>
          <a:xfrm rot="10171725">
            <a:off x="6460187" y="3064075"/>
            <a:ext cx="169266" cy="130608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2" t="59992" r="83270" b="23205"/>
          <a:stretch/>
        </p:blipFill>
        <p:spPr>
          <a:xfrm rot="10587674">
            <a:off x="3460608" y="1950786"/>
            <a:ext cx="343706" cy="115229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9" t="64569" r="33297" b="18628"/>
          <a:stretch/>
        </p:blipFill>
        <p:spPr>
          <a:xfrm>
            <a:off x="6566582" y="3383159"/>
            <a:ext cx="1900791" cy="9860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" t="80689" r="36789" b="2508"/>
          <a:stretch/>
        </p:blipFill>
        <p:spPr>
          <a:xfrm>
            <a:off x="1119554" y="4100056"/>
            <a:ext cx="2514963" cy="98603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3" t="80689" r="36789" b="2508"/>
          <a:stretch/>
        </p:blipFill>
        <p:spPr>
          <a:xfrm>
            <a:off x="4287728" y="2565451"/>
            <a:ext cx="294243" cy="1152294"/>
          </a:xfrm>
          <a:prstGeom prst="rect">
            <a:avLst/>
          </a:prstGeom>
        </p:spPr>
      </p:pic>
      <p:pic>
        <p:nvPicPr>
          <p:cNvPr id="27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086" y="440099"/>
            <a:ext cx="1954423" cy="244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925286" y="440099"/>
            <a:ext cx="8850085" cy="6593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Поміркуй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9282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50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3" t="63482" r="86261" b="19627"/>
          <a:stretch/>
        </p:blipFill>
        <p:spPr>
          <a:xfrm rot="10171725">
            <a:off x="6524204" y="3063756"/>
            <a:ext cx="171320" cy="132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914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Ð°ÑÑÐ¸Ð½ÐºÐ¸ Ð¿Ð¾ Ð·Ð°Ð¿ÑÐ¾ÑÑ ÐºÐ»Ð¸Ð¿Ð°ÑÑ Ð¾Ð±ÐµÐ·ÑÑÐ½Ðº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0" y="1184472"/>
            <a:ext cx="1771254" cy="245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52797" y="1099456"/>
            <a:ext cx="7356715" cy="66404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Мавпеняті </a:t>
            </a:r>
            <a:r>
              <a:rPr lang="uk-UA" sz="2000" b="1" dirty="0">
                <a:solidFill>
                  <a:srgbClr val="0070C0"/>
                </a:solidFill>
              </a:rPr>
              <a:t>сподобалося слово дякую. Воно всім його казало. Перевір, чи правильно мавпеня вживало це слово.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52798" y="1929052"/>
            <a:ext cx="7356716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     Дякую маму за обід. Друзів дякую за гру. Дякую вас за ввічливі слова.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88570" y="440099"/>
            <a:ext cx="9720943" cy="6593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Додаткове завдання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5758543" y="2079171"/>
            <a:ext cx="190498" cy="3269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8001001" y="2160903"/>
            <a:ext cx="326570" cy="817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5007431" y="2516676"/>
            <a:ext cx="163285" cy="286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5717376" y="1637683"/>
            <a:ext cx="272832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</a:rPr>
              <a:t>і</a:t>
            </a:r>
            <a:endParaRPr lang="ru-RU" sz="28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875465" y="1637683"/>
            <a:ext cx="637160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</a:rPr>
              <a:t>ям</a:t>
            </a:r>
            <a:endParaRPr lang="ru-RU" sz="28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898227" y="2152933"/>
            <a:ext cx="441146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</a:rPr>
              <a:t>м</a:t>
            </a:r>
            <a:endParaRPr lang="ru-RU" sz="28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3452797" y="2928254"/>
            <a:ext cx="7294468" cy="70757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000" b="1" dirty="0" smtClean="0">
                <a:solidFill>
                  <a:srgbClr val="0070C0"/>
                </a:solidFill>
              </a:rPr>
              <a:t> речення мавпеняти правильно. Побудуй звукову схему слова ДЯКУЮ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9282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50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" t="1949" r="53790" b="73840"/>
          <a:stretch/>
        </p:blipFill>
        <p:spPr>
          <a:xfrm>
            <a:off x="2719265" y="3805971"/>
            <a:ext cx="8028000" cy="2304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" t="35423" r="56419" b="52040"/>
          <a:stretch/>
        </p:blipFill>
        <p:spPr>
          <a:xfrm>
            <a:off x="4795494" y="3990899"/>
            <a:ext cx="1288071" cy="63467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t="47561" r="63985" b="36098"/>
          <a:stretch/>
        </p:blipFill>
        <p:spPr>
          <a:xfrm>
            <a:off x="7126923" y="3793334"/>
            <a:ext cx="1037363" cy="82722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" t="63879" r="40563" b="19780"/>
          <a:stretch/>
        </p:blipFill>
        <p:spPr>
          <a:xfrm>
            <a:off x="8512625" y="3793335"/>
            <a:ext cx="1966495" cy="82722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5" t="67063" r="16248" b="16596"/>
          <a:stretch/>
        </p:blipFill>
        <p:spPr>
          <a:xfrm>
            <a:off x="6086110" y="3957720"/>
            <a:ext cx="771689" cy="82722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3" t="82784" r="70000" b="875"/>
          <a:stretch/>
        </p:blipFill>
        <p:spPr>
          <a:xfrm>
            <a:off x="5372698" y="4690084"/>
            <a:ext cx="771689" cy="82722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9" t="80595" r="30151" b="7436"/>
          <a:stretch/>
        </p:blipFill>
        <p:spPr>
          <a:xfrm>
            <a:off x="8164286" y="4569538"/>
            <a:ext cx="1019516" cy="60593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" t="15522" r="73280" b="67960"/>
          <a:stretch/>
        </p:blipFill>
        <p:spPr>
          <a:xfrm>
            <a:off x="9441751" y="4551175"/>
            <a:ext cx="785790" cy="83616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1" t="15323" r="16556" b="68159"/>
          <a:stretch/>
        </p:blipFill>
        <p:spPr>
          <a:xfrm>
            <a:off x="2807440" y="5269692"/>
            <a:ext cx="1799012" cy="83616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" t="32600" r="55014" b="56288"/>
          <a:stretch/>
        </p:blipFill>
        <p:spPr>
          <a:xfrm>
            <a:off x="4795494" y="5330706"/>
            <a:ext cx="1339031" cy="56250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79801" r="53543" b="3682"/>
          <a:stretch/>
        </p:blipFill>
        <p:spPr>
          <a:xfrm>
            <a:off x="3065515" y="3784398"/>
            <a:ext cx="1490789" cy="83616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5" t="67063" r="16248" b="16596"/>
          <a:stretch/>
        </p:blipFill>
        <p:spPr>
          <a:xfrm>
            <a:off x="4197928" y="4715278"/>
            <a:ext cx="771689" cy="82722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66734" r="60128" b="19734"/>
          <a:stretch/>
        </p:blipFill>
        <p:spPr>
          <a:xfrm>
            <a:off x="2757293" y="4690084"/>
            <a:ext cx="1316468" cy="6850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79801" r="53543" b="3682"/>
          <a:stretch/>
        </p:blipFill>
        <p:spPr>
          <a:xfrm>
            <a:off x="6275371" y="4531427"/>
            <a:ext cx="1490789" cy="83616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424875" y="5045458"/>
            <a:ext cx="18179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= 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>
                <a:solidFill>
                  <a:srgbClr val="0070C0"/>
                </a:solidFill>
              </a:rPr>
              <a:t> – 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>
                <a:solidFill>
                  <a:srgbClr val="0070C0"/>
                </a:solidFill>
              </a:rPr>
              <a:t> =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4109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6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2 клас\1 Українська мова\1 Пономарьова\2 Значення слова\№036 - Уживаю ввічливі слова. Інтерв’ю\2024-11-13_1546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2" b="1823"/>
          <a:stretch/>
        </p:blipFill>
        <p:spPr bwMode="auto">
          <a:xfrm>
            <a:off x="6142265" y="1918602"/>
            <a:ext cx="5200650" cy="2268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738837" y="3448481"/>
            <a:ext cx="4229886" cy="778928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3. Коли потрібно вживати слово «ПЕРЕПРОШУЮ</a:t>
            </a:r>
            <a:r>
              <a:rPr lang="uk-UA" sz="2000" b="1" dirty="0">
                <a:solidFill>
                  <a:schemeClr val="bg1"/>
                </a:solidFill>
              </a:rPr>
              <a:t>!»? Постав значок </a:t>
            </a:r>
            <a:r>
              <a:rPr lang="uk-UA" sz="2000" b="1" dirty="0">
                <a:solidFill>
                  <a:srgbClr val="FFFF00"/>
                </a:solidFill>
                <a:latin typeface="Cambria"/>
                <a:ea typeface="Cambria"/>
              </a:rPr>
              <a:t>𝑽</a:t>
            </a:r>
            <a:r>
              <a:rPr lang="uk-UA" sz="2000" b="1" dirty="0">
                <a:solidFill>
                  <a:schemeClr val="bg1"/>
                </a:solidFill>
              </a:rPr>
              <a:t>.</a:t>
            </a:r>
            <a:endParaRPr lang="uk-UA" sz="2000" b="1" dirty="0" smtClean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814" y="6057261"/>
            <a:ext cx="858342" cy="8007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6529" y="494529"/>
            <a:ext cx="10486386" cy="6166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6529" y="1169046"/>
            <a:ext cx="4292415" cy="8448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1. З ким доречно вітатися словом «Привіт!». Постав значок </a:t>
            </a:r>
            <a:r>
              <a:rPr lang="uk-UA" sz="2000" b="1" dirty="0" smtClean="0">
                <a:solidFill>
                  <a:srgbClr val="FFFF00"/>
                </a:solidFill>
                <a:latin typeface="Cambria"/>
                <a:ea typeface="Cambria"/>
              </a:rPr>
              <a:t>𝑽</a:t>
            </a:r>
            <a:r>
              <a:rPr lang="uk-UA" sz="2000" b="1" dirty="0" smtClean="0">
                <a:solidFill>
                  <a:schemeClr val="bg1"/>
                </a:solidFill>
              </a:rPr>
              <a:t>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57486" y="1184317"/>
            <a:ext cx="4941962" cy="7206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2. Покажи стрілочкою,  у якій ситуації використаєш подані ввічливі слова.</a:t>
            </a:r>
            <a:endParaRPr lang="uk-UA" sz="2400" b="1" dirty="0">
              <a:solidFill>
                <a:schemeClr val="bg1"/>
              </a:solidFill>
            </a:endParaRPr>
          </a:p>
        </p:txBody>
      </p:sp>
      <p:cxnSp>
        <p:nvCxnSpPr>
          <p:cNvPr id="53" name="Прямая со стрелкой 52"/>
          <p:cNvCxnSpPr/>
          <p:nvPr/>
        </p:nvCxnSpPr>
        <p:spPr>
          <a:xfrm>
            <a:off x="7304789" y="3415477"/>
            <a:ext cx="1305811" cy="422468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7469895" y="3415477"/>
            <a:ext cx="2717144" cy="426809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8828467" y="3465193"/>
            <a:ext cx="1414225" cy="435624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29475" y="2058091"/>
            <a:ext cx="2848611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З учителем</a:t>
            </a:r>
          </a:p>
          <a:p>
            <a:r>
              <a:rPr lang="uk-UA" sz="2800" b="1" dirty="0" smtClean="0">
                <a:solidFill>
                  <a:schemeClr val="bg1"/>
                </a:solidFill>
              </a:rPr>
              <a:t>Із друзями</a:t>
            </a:r>
          </a:p>
          <a:p>
            <a:r>
              <a:rPr lang="uk-UA" sz="2800" b="1" dirty="0" smtClean="0">
                <a:solidFill>
                  <a:schemeClr val="bg1"/>
                </a:solidFill>
              </a:rPr>
              <a:t>З </a:t>
            </a:r>
            <a:r>
              <a:rPr lang="uk-UA" sz="2800" b="1" dirty="0" err="1" smtClean="0">
                <a:solidFill>
                  <a:schemeClr val="bg1"/>
                </a:solidFill>
              </a:rPr>
              <a:t>бібліотекарем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56529" y="2058091"/>
            <a:ext cx="457200" cy="378745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56528" y="2532339"/>
            <a:ext cx="457200" cy="378745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856529" y="3002100"/>
            <a:ext cx="457200" cy="378745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19057" y="2471729"/>
            <a:ext cx="4138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  <a:latin typeface="Cambria"/>
                <a:ea typeface="Cambria"/>
              </a:rPr>
              <a:t>𝑽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87544" y="4313982"/>
            <a:ext cx="4539339" cy="138499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Коли у когось щось просиш.</a:t>
            </a:r>
          </a:p>
          <a:p>
            <a:r>
              <a:rPr lang="uk-UA" sz="2800" b="1" dirty="0" smtClean="0">
                <a:solidFill>
                  <a:schemeClr val="bg1"/>
                </a:solidFill>
              </a:rPr>
              <a:t>Коли з кимось прощаєшся.</a:t>
            </a:r>
          </a:p>
          <a:p>
            <a:r>
              <a:rPr lang="uk-UA" sz="2800" b="1" dirty="0" smtClean="0">
                <a:solidFill>
                  <a:schemeClr val="bg1"/>
                </a:solidFill>
              </a:rPr>
              <a:t>Коли хочеш вибачитися.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38838" y="4325326"/>
            <a:ext cx="423487" cy="378745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38837" y="4799574"/>
            <a:ext cx="423487" cy="378745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38838" y="5269335"/>
            <a:ext cx="423487" cy="378745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773648" y="5197097"/>
            <a:ext cx="4138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  <a:latin typeface="Cambria"/>
                <a:ea typeface="Cambria"/>
              </a:rPr>
              <a:t>𝑽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240983" y="5269335"/>
            <a:ext cx="2415758" cy="1304277"/>
          </a:xfrm>
          <a:prstGeom prst="rect">
            <a:avLst/>
          </a:prstGeom>
          <a:solidFill>
            <a:srgbClr val="00B0F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4. Розгадай ребус. Склади зі словом-відгадкою речення і </a:t>
            </a:r>
            <a:r>
              <a:rPr lang="uk-UA" sz="20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000" b="1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099" name="Picture 3" descr="D:\2 клас\1 Українська мова\1 Пономарьова\2 Значення слова\№036 - Уживаю ввічливі слова. Інтерв’ю\2024-11-13_1600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741" y="4345260"/>
            <a:ext cx="3686174" cy="166611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9822851" y="4612833"/>
            <a:ext cx="1217075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Дякую</a:t>
            </a:r>
            <a:endParaRPr lang="uk-U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7152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8" grpId="0" animBg="1"/>
      <p:bldP spid="27" grpId="0" animBg="1"/>
      <p:bldP spid="28" grpId="0" animBg="1"/>
      <p:bldP spid="29" grpId="0" animBg="1"/>
      <p:bldP spid="30" grpId="0" animBg="1"/>
      <p:bldP spid="36" grpId="0" animBg="1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84514" y="581614"/>
            <a:ext cx="9602531" cy="747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744724" y="5306759"/>
            <a:ext cx="207784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400" b="1" dirty="0" smtClean="0">
                <a:solidFill>
                  <a:schemeClr val="bg1"/>
                </a:solidFill>
              </a:rPr>
              <a:t>З усім впорав/</a:t>
            </a:r>
            <a:r>
              <a:rPr lang="uk-UA" sz="2400" b="1" dirty="0" err="1" smtClean="0">
                <a:solidFill>
                  <a:schemeClr val="bg1"/>
                </a:solidFill>
              </a:rPr>
              <a:t>лася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53123" y="5292245"/>
            <a:ext cx="198374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400" b="1" dirty="0" smtClean="0">
                <a:solidFill>
                  <a:schemeClr val="bg1"/>
                </a:solidFill>
              </a:rPr>
              <a:t>Все було легко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24791" y="5403876"/>
            <a:ext cx="212317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400" b="1" dirty="0" smtClean="0">
                <a:solidFill>
                  <a:schemeClr val="bg1"/>
                </a:solidFill>
              </a:rPr>
              <a:t>Я втомив/</a:t>
            </a:r>
            <a:r>
              <a:rPr lang="uk-UA" sz="2400" b="1" dirty="0" err="1" smtClean="0">
                <a:solidFill>
                  <a:schemeClr val="bg1"/>
                </a:solidFill>
              </a:rPr>
              <a:t>лася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35410" y="5355874"/>
            <a:ext cx="1954423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400" b="1" dirty="0" smtClean="0">
                <a:solidFill>
                  <a:schemeClr val="bg1"/>
                </a:solidFill>
              </a:rPr>
              <a:t>Урок мене здивував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84513" y="1444985"/>
            <a:ext cx="5355773" cy="120032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1463" lvl="0" indent="-271463">
              <a:buFont typeface="Wingdings" panose="05000000000000000000" pitchFamily="2" charset="2"/>
              <a:buChar char="§"/>
            </a:pPr>
            <a:r>
              <a:rPr lang="ru-RU" sz="2400" b="1" dirty="0" err="1">
                <a:solidFill>
                  <a:srgbClr val="0070C0"/>
                </a:solidFill>
              </a:rPr>
              <a:t>Що</a:t>
            </a:r>
            <a:r>
              <a:rPr lang="ru-RU" sz="2400" b="1" dirty="0">
                <a:solidFill>
                  <a:srgbClr val="0070C0"/>
                </a:solidFill>
              </a:rPr>
              <a:t> нового </a:t>
            </a:r>
            <a:r>
              <a:rPr lang="ru-RU" sz="2400" b="1" dirty="0" err="1" smtClean="0">
                <a:solidFill>
                  <a:srgbClr val="0070C0"/>
                </a:solidFill>
              </a:rPr>
              <a:t>ти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дізнав</a:t>
            </a:r>
            <a:r>
              <a:rPr lang="ru-RU" sz="2400" b="1" dirty="0" smtClean="0">
                <a:solidFill>
                  <a:srgbClr val="0070C0"/>
                </a:solidFill>
              </a:rPr>
              <a:t>/</a:t>
            </a:r>
            <a:r>
              <a:rPr lang="ru-RU" sz="2400" b="1" dirty="0" err="1" smtClean="0">
                <a:solidFill>
                  <a:srgbClr val="0070C0"/>
                </a:solidFill>
              </a:rPr>
              <a:t>лася</a:t>
            </a:r>
            <a:r>
              <a:rPr lang="ru-RU" sz="2400" b="1" dirty="0">
                <a:solidFill>
                  <a:srgbClr val="0070C0"/>
                </a:solidFill>
              </a:rPr>
              <a:t>? 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pPr marL="271463" lvl="0" indent="-271463">
              <a:buFont typeface="Wingdings" panose="05000000000000000000" pitchFamily="2" charset="2"/>
              <a:buChar char="§"/>
            </a:pPr>
            <a:r>
              <a:rPr lang="ru-RU" sz="2400" b="1" dirty="0" err="1" smtClean="0">
                <a:solidFill>
                  <a:srgbClr val="0070C0"/>
                </a:solidFill>
              </a:rPr>
              <a:t>Чого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навчив</a:t>
            </a:r>
            <a:r>
              <a:rPr lang="ru-RU" sz="2400" b="1" dirty="0" smtClean="0">
                <a:solidFill>
                  <a:srgbClr val="0070C0"/>
                </a:solidFill>
              </a:rPr>
              <a:t>/</a:t>
            </a:r>
            <a:r>
              <a:rPr lang="ru-RU" sz="2400" b="1" dirty="0" err="1" smtClean="0">
                <a:solidFill>
                  <a:srgbClr val="0070C0"/>
                </a:solidFill>
              </a:rPr>
              <a:t>лася</a:t>
            </a:r>
            <a:r>
              <a:rPr lang="ru-RU" sz="2400" b="1" dirty="0">
                <a:solidFill>
                  <a:srgbClr val="0070C0"/>
                </a:solidFill>
              </a:rPr>
              <a:t>?</a:t>
            </a:r>
          </a:p>
          <a:p>
            <a:pPr marL="271463" lvl="0" indent="-271463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0070C0"/>
                </a:solidFill>
              </a:rPr>
              <a:t>Як </a:t>
            </a:r>
            <a:r>
              <a:rPr lang="ru-RU" sz="2400" b="1" dirty="0" err="1" smtClean="0">
                <a:solidFill>
                  <a:srgbClr val="0070C0"/>
                </a:solidFill>
              </a:rPr>
              <a:t>ти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оцінюєш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свою участь на </a:t>
            </a:r>
            <a:r>
              <a:rPr lang="ru-RU" sz="2400" b="1" dirty="0" err="1">
                <a:solidFill>
                  <a:srgbClr val="0070C0"/>
                </a:solidFill>
              </a:rPr>
              <a:t>уроці</a:t>
            </a:r>
            <a:r>
              <a:rPr lang="ru-RU" sz="2400" b="1" dirty="0">
                <a:solidFill>
                  <a:srgbClr val="0070C0"/>
                </a:solidFill>
              </a:rPr>
              <a:t>?</a:t>
            </a:r>
          </a:p>
        </p:txBody>
      </p:sp>
      <p:pic>
        <p:nvPicPr>
          <p:cNvPr id="11" name="Picture 2" descr="ÐÐ°ÑÑÐ¸Ð½ÐºÐ¸ Ð¿Ð¾ Ð·Ð°Ð¿ÑÐ¾ÑÑ ÐºÐ»Ð¸Ð¿Ð°ÑÑ Ð¾Ð±ÐµÐ·ÑÑÐ½Ðº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12" y="2916213"/>
            <a:ext cx="1716828" cy="2376032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786" y="2917119"/>
            <a:ext cx="1895047" cy="237512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</p:pic>
      <p:pic>
        <p:nvPicPr>
          <p:cNvPr id="13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" t="4261" r="4123" b="1975"/>
          <a:stretch/>
        </p:blipFill>
        <p:spPr bwMode="auto">
          <a:xfrm>
            <a:off x="8716427" y="2945061"/>
            <a:ext cx="2170618" cy="230851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</p:pic>
      <p:pic>
        <p:nvPicPr>
          <p:cNvPr id="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4615" y1="30615" x2="54615" y2="30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258" y="2902326"/>
            <a:ext cx="2199800" cy="234948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</p:pic>
      <p:sp>
        <p:nvSpPr>
          <p:cNvPr id="15" name="Прямоугольник 14"/>
          <p:cNvSpPr/>
          <p:nvPr/>
        </p:nvSpPr>
        <p:spPr>
          <a:xfrm>
            <a:off x="6845344" y="1814317"/>
            <a:ext cx="4041702" cy="83099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sz="2400" b="1" dirty="0" smtClean="0">
                <a:solidFill>
                  <a:srgbClr val="0070C0"/>
                </a:solidFill>
              </a:rPr>
              <a:t>Оціни свою роботу на </a:t>
            </a:r>
            <a:r>
              <a:rPr lang="uk-UA" sz="2400" b="1" dirty="0" err="1" smtClean="0">
                <a:solidFill>
                  <a:srgbClr val="0070C0"/>
                </a:solidFill>
              </a:rPr>
              <a:t>уроці</a:t>
            </a:r>
            <a:r>
              <a:rPr lang="uk-UA" sz="2400" b="1" dirty="0" smtClean="0">
                <a:solidFill>
                  <a:srgbClr val="0070C0"/>
                </a:solidFill>
              </a:rPr>
              <a:t> разом із мавпочками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2535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1314BE3-6908-492A-AF17-6DEDF24365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5" b="24351"/>
          <a:stretch/>
        </p:blipFill>
        <p:spPr>
          <a:xfrm>
            <a:off x="5711637" y="1540273"/>
            <a:ext cx="5172372" cy="2485787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14082" y="614484"/>
            <a:ext cx="8732066" cy="7724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xmlns="" id="{71891ECB-C37E-4FC8-A2F4-E8DB089E46AF}"/>
              </a:ext>
            </a:extLst>
          </p:cNvPr>
          <p:cNvSpPr/>
          <p:nvPr/>
        </p:nvSpPr>
        <p:spPr>
          <a:xfrm>
            <a:off x="1055816" y="1540274"/>
            <a:ext cx="4474117" cy="2485787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0070C0"/>
                </a:solidFill>
              </a:rPr>
              <a:t>Добрий</a:t>
            </a:r>
            <a:r>
              <a:rPr lang="ru-RU" sz="2800" b="1" dirty="0">
                <a:solidFill>
                  <a:srgbClr val="0070C0"/>
                </a:solidFill>
              </a:rPr>
              <a:t> день, </a:t>
            </a:r>
            <a:r>
              <a:rPr lang="ru-RU" sz="2800" b="1" dirty="0" err="1">
                <a:solidFill>
                  <a:srgbClr val="0070C0"/>
                </a:solidFill>
              </a:rPr>
              <a:t>малята</a:t>
            </a:r>
            <a:r>
              <a:rPr lang="ru-RU" sz="2800" b="1" dirty="0">
                <a:solidFill>
                  <a:srgbClr val="0070C0"/>
                </a:solidFill>
              </a:rPr>
              <a:t>, </a:t>
            </a:r>
            <a:r>
              <a:rPr lang="ru-RU" sz="2800" b="1" dirty="0" smtClean="0">
                <a:solidFill>
                  <a:srgbClr val="0070C0"/>
                </a:solidFill>
              </a:rPr>
              <a:t>Хлопчики й </a:t>
            </a:r>
            <a:r>
              <a:rPr lang="ru-RU" sz="2800" b="1" dirty="0" err="1" smtClean="0">
                <a:solidFill>
                  <a:srgbClr val="0070C0"/>
                </a:solidFill>
              </a:rPr>
              <a:t>дівчата</a:t>
            </a:r>
            <a:r>
              <a:rPr lang="ru-RU" sz="2800" b="1" dirty="0">
                <a:solidFill>
                  <a:srgbClr val="0070C0"/>
                </a:solidFill>
              </a:rPr>
              <a:t>. 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З </a:t>
            </a:r>
            <a:r>
              <a:rPr lang="ru-RU" sz="2800" b="1" dirty="0" err="1">
                <a:solidFill>
                  <a:srgbClr val="0070C0"/>
                </a:solidFill>
              </a:rPr>
              <a:t>давніх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пір</a:t>
            </a:r>
            <a:r>
              <a:rPr lang="ru-RU" sz="2800" b="1" dirty="0">
                <a:solidFill>
                  <a:srgbClr val="0070C0"/>
                </a:solidFill>
              </a:rPr>
              <a:t> і </a:t>
            </a:r>
            <a:r>
              <a:rPr lang="ru-RU" sz="2800" b="1" dirty="0" err="1">
                <a:solidFill>
                  <a:srgbClr val="0070C0"/>
                </a:solidFill>
              </a:rPr>
              <a:t>понині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2800" b="1" dirty="0" err="1" smtClean="0">
                <a:solidFill>
                  <a:srgbClr val="0070C0"/>
                </a:solidFill>
              </a:rPr>
              <a:t>Кажуть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>
                <a:solidFill>
                  <a:srgbClr val="0070C0"/>
                </a:solidFill>
              </a:rPr>
              <a:t>в нас в </a:t>
            </a:r>
            <a:r>
              <a:rPr lang="ru-RU" sz="2800" b="1" dirty="0" err="1" smtClean="0">
                <a:solidFill>
                  <a:srgbClr val="0070C0"/>
                </a:solidFill>
              </a:rPr>
              <a:t>Україні</a:t>
            </a:r>
            <a:r>
              <a:rPr lang="ru-RU" sz="2800" b="1" dirty="0" smtClean="0">
                <a:solidFill>
                  <a:srgbClr val="0070C0"/>
                </a:solidFill>
              </a:rPr>
              <a:t>: 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 – </a:t>
            </a:r>
            <a:r>
              <a:rPr lang="ru-RU" sz="2800" b="1" dirty="0" err="1" smtClean="0">
                <a:solidFill>
                  <a:srgbClr val="0070C0"/>
                </a:solidFill>
              </a:rPr>
              <a:t>Здоровенькі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були</a:t>
            </a:r>
            <a:r>
              <a:rPr lang="ru-RU" sz="2800" b="1" dirty="0">
                <a:solidFill>
                  <a:srgbClr val="0070C0"/>
                </a:solidFill>
              </a:rPr>
              <a:t>!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8" name="Прямокутник: округлені кути 5">
            <a:extLst>
              <a:ext uri="{FF2B5EF4-FFF2-40B4-BE49-F238E27FC236}">
                <a16:creationId xmlns:a16="http://schemas.microsoft.com/office/drawing/2014/main" xmlns="" id="{71891ECB-C37E-4FC8-A2F4-E8DB089E46AF}"/>
              </a:ext>
            </a:extLst>
          </p:cNvPr>
          <p:cNvSpPr/>
          <p:nvPr/>
        </p:nvSpPr>
        <p:spPr>
          <a:xfrm>
            <a:off x="4040612" y="1625386"/>
            <a:ext cx="3818873" cy="2009061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Подумай. 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За </a:t>
            </a:r>
            <a:r>
              <a:rPr lang="uk-UA" sz="2800" b="1" dirty="0">
                <a:solidFill>
                  <a:srgbClr val="0070C0"/>
                </a:solidFill>
              </a:rPr>
              <a:t>що </a:t>
            </a:r>
            <a:r>
              <a:rPr lang="uk-UA" sz="2800" b="1" dirty="0" smtClean="0">
                <a:solidFill>
                  <a:srgbClr val="0070C0"/>
                </a:solidFill>
              </a:rPr>
              <a:t>ти </a:t>
            </a:r>
            <a:r>
              <a:rPr lang="uk-UA" sz="2800" b="1" dirty="0">
                <a:solidFill>
                  <a:srgbClr val="0070C0"/>
                </a:solidFill>
              </a:rPr>
              <a:t>собі </a:t>
            </a:r>
            <a:r>
              <a:rPr lang="uk-UA" sz="2800" b="1" dirty="0" smtClean="0">
                <a:solidFill>
                  <a:srgbClr val="0070C0"/>
                </a:solidFill>
              </a:rPr>
              <a:t>можеш </a:t>
            </a:r>
            <a:r>
              <a:rPr lang="uk-UA" sz="2800" b="1" dirty="0" smtClean="0">
                <a:solidFill>
                  <a:srgbClr val="0070C0"/>
                </a:solidFill>
              </a:rPr>
              <a:t>подякувати сьогодні? </a:t>
            </a:r>
            <a:endParaRPr lang="uk-UA" sz="28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Вислови вдячність …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9" name="Прямокутник: округлені кути 5">
            <a:extLst>
              <a:ext uri="{FF2B5EF4-FFF2-40B4-BE49-F238E27FC236}">
                <a16:creationId xmlns:a16="http://schemas.microsoft.com/office/drawing/2014/main" xmlns="" id="{71891ECB-C37E-4FC8-A2F4-E8DB089E46AF}"/>
              </a:ext>
            </a:extLst>
          </p:cNvPr>
          <p:cNvSpPr/>
          <p:nvPr/>
        </p:nvSpPr>
        <p:spPr>
          <a:xfrm>
            <a:off x="1212537" y="1578267"/>
            <a:ext cx="2605911" cy="695265"/>
          </a:xfrm>
          <a:prstGeom prst="horizontalScroll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своїй пам’яті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0" name="Прямокутник: округлені кути 5">
            <a:extLst>
              <a:ext uri="{FF2B5EF4-FFF2-40B4-BE49-F238E27FC236}">
                <a16:creationId xmlns:a16="http://schemas.microsoft.com/office/drawing/2014/main" xmlns="" id="{71891ECB-C37E-4FC8-A2F4-E8DB089E46AF}"/>
              </a:ext>
            </a:extLst>
          </p:cNvPr>
          <p:cNvSpPr/>
          <p:nvPr/>
        </p:nvSpPr>
        <p:spPr>
          <a:xfrm>
            <a:off x="3831017" y="3748849"/>
            <a:ext cx="4214940" cy="1267837"/>
          </a:xfrm>
          <a:prstGeom prst="horizontalScroll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вмінню </a:t>
            </a:r>
            <a:r>
              <a:rPr lang="uk-UA" sz="2800" b="1" dirty="0">
                <a:solidFill>
                  <a:schemeClr val="bg1"/>
                </a:solidFill>
              </a:rPr>
              <a:t>бути </a:t>
            </a:r>
            <a:r>
              <a:rPr lang="uk-UA" sz="2800" b="1" dirty="0" smtClean="0">
                <a:solidFill>
                  <a:schemeClr val="bg1"/>
                </a:solidFill>
              </a:rPr>
              <a:t>добродушним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5">
            <a:extLst>
              <a:ext uri="{FF2B5EF4-FFF2-40B4-BE49-F238E27FC236}">
                <a16:creationId xmlns:a16="http://schemas.microsoft.com/office/drawing/2014/main" xmlns="" id="{71891ECB-C37E-4FC8-A2F4-E8DB089E46AF}"/>
              </a:ext>
            </a:extLst>
          </p:cNvPr>
          <p:cNvSpPr/>
          <p:nvPr/>
        </p:nvSpPr>
        <p:spPr>
          <a:xfrm>
            <a:off x="2389024" y="2968797"/>
            <a:ext cx="1441993" cy="695265"/>
          </a:xfrm>
          <a:prstGeom prst="horizontalScroll">
            <a:avLst/>
          </a:prstGeom>
          <a:solidFill>
            <a:srgbClr val="00B0F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увазі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2" name="Прямокутник: округлені кути 5">
            <a:extLst>
              <a:ext uri="{FF2B5EF4-FFF2-40B4-BE49-F238E27FC236}">
                <a16:creationId xmlns:a16="http://schemas.microsoft.com/office/drawing/2014/main" xmlns="" id="{71891ECB-C37E-4FC8-A2F4-E8DB089E46AF}"/>
              </a:ext>
            </a:extLst>
          </p:cNvPr>
          <p:cNvSpPr/>
          <p:nvPr/>
        </p:nvSpPr>
        <p:spPr>
          <a:xfrm>
            <a:off x="7988785" y="2273532"/>
            <a:ext cx="2895223" cy="695265"/>
          </a:xfrm>
          <a:prstGeom prst="horizontalScroll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працьовитості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кутник: округлені кути 5">
            <a:extLst>
              <a:ext uri="{FF2B5EF4-FFF2-40B4-BE49-F238E27FC236}">
                <a16:creationId xmlns:a16="http://schemas.microsoft.com/office/drawing/2014/main" xmlns="" id="{71891ECB-C37E-4FC8-A2F4-E8DB089E46AF}"/>
              </a:ext>
            </a:extLst>
          </p:cNvPr>
          <p:cNvSpPr/>
          <p:nvPr/>
        </p:nvSpPr>
        <p:spPr>
          <a:xfrm>
            <a:off x="7988786" y="1662689"/>
            <a:ext cx="2114439" cy="695265"/>
          </a:xfrm>
          <a:prstGeom prst="horizontalScroll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старанню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4" name="Прямокутник: округлені кути 5">
            <a:extLst>
              <a:ext uri="{FF2B5EF4-FFF2-40B4-BE49-F238E27FC236}">
                <a16:creationId xmlns:a16="http://schemas.microsoft.com/office/drawing/2014/main" xmlns="" id="{71891ECB-C37E-4FC8-A2F4-E8DB089E46AF}"/>
              </a:ext>
            </a:extLst>
          </p:cNvPr>
          <p:cNvSpPr/>
          <p:nvPr/>
        </p:nvSpPr>
        <p:spPr>
          <a:xfrm>
            <a:off x="696686" y="2273532"/>
            <a:ext cx="3121762" cy="695265"/>
          </a:xfrm>
          <a:prstGeom prst="horizontalScroll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почуттю гумору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5" name="Прямокутник: округлені кути 5">
            <a:extLst>
              <a:ext uri="{FF2B5EF4-FFF2-40B4-BE49-F238E27FC236}">
                <a16:creationId xmlns:a16="http://schemas.microsoft.com/office/drawing/2014/main" xmlns="" id="{71891ECB-C37E-4FC8-A2F4-E8DB089E46AF}"/>
              </a:ext>
            </a:extLst>
          </p:cNvPr>
          <p:cNvSpPr/>
          <p:nvPr/>
        </p:nvSpPr>
        <p:spPr>
          <a:xfrm>
            <a:off x="7988786" y="2968797"/>
            <a:ext cx="1634186" cy="695265"/>
          </a:xfrm>
          <a:prstGeom prst="horizontalScroll">
            <a:avLst/>
          </a:pr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розуму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!!!_Эсмира Настрій\Успешный\_free_2024-01-13-18-31-14_00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399" y="3832172"/>
            <a:ext cx="2717933" cy="271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49808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43281" y="1540203"/>
            <a:ext cx="5699241" cy="153888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Arial" pitchFamily="34" charset="0"/>
              </a:rPr>
              <a:t>Юнак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Arial" pitchFamily="34" charset="0"/>
              </a:rPr>
              <a:t>, хлопець, дідусь, парубок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Arial" pitchFamily="34" charset="0"/>
              </a:rPr>
              <a:t>.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a typeface="Times New Roman" panose="02020603050405020304" pitchFamily="18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uk-UA" sz="2800" b="1" dirty="0">
                <a:solidFill>
                  <a:srgbClr val="FFFF00"/>
                </a:solidFill>
                <a:ea typeface="Times New Roman" panose="02020603050405020304" pitchFamily="18" charset="0"/>
                <a:cs typeface="Arial" pitchFamily="34" charset="0"/>
              </a:rPr>
              <a:t>Будинок, човен, хата, дім</a:t>
            </a:r>
            <a:r>
              <a:rPr lang="uk-UA" sz="2800" b="1" dirty="0" smtClean="0">
                <a:solidFill>
                  <a:srgbClr val="FFFF00"/>
                </a:solidFill>
                <a:ea typeface="Times New Roman" panose="02020603050405020304" pitchFamily="18" charset="0"/>
                <a:cs typeface="Arial" pitchFamily="34" charset="0"/>
              </a:rPr>
              <a:t>.</a:t>
            </a:r>
            <a:endParaRPr lang="en-US" sz="2800" b="1" dirty="0">
              <a:solidFill>
                <a:srgbClr val="FFFF00"/>
              </a:solidFill>
              <a:ea typeface="Times New Roman" panose="02020603050405020304" pitchFamily="18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uk-UA" sz="2800" b="1" dirty="0">
                <a:solidFill>
                  <a:srgbClr val="FF0000"/>
                </a:solidFill>
                <a:ea typeface="Times New Roman" panose="02020603050405020304" pitchFamily="18" charset="0"/>
                <a:cs typeface="Arial" pitchFamily="34" charset="0"/>
              </a:rPr>
              <a:t>Книга, підручник, аркуш, посібник</a:t>
            </a:r>
            <a:r>
              <a:rPr lang="uk-UA" sz="28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6442" y="646598"/>
            <a:ext cx="10361158" cy="790316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 «Знайди зайве слово» </a:t>
            </a:r>
            <a:r>
              <a:rPr lang="uk-UA" sz="4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80278" y="3617357"/>
            <a:ext cx="6215500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Мама приготувала смачну … . </a:t>
            </a:r>
          </a:p>
          <a:p>
            <a:r>
              <a:rPr lang="uk-UA" sz="2800" b="1" dirty="0" smtClean="0">
                <a:solidFill>
                  <a:schemeClr val="bg1"/>
                </a:solidFill>
              </a:rPr>
              <a:t>Для рослин навесні потрібна … . </a:t>
            </a:r>
          </a:p>
          <a:p>
            <a:r>
              <a:rPr lang="uk-UA" sz="2800" b="1" dirty="0" smtClean="0">
                <a:solidFill>
                  <a:schemeClr val="bg1"/>
                </a:solidFill>
              </a:rPr>
              <a:t>У дорогу туристи взяли із собою …	. </a:t>
            </a:r>
          </a:p>
          <a:p>
            <a:r>
              <a:rPr lang="uk-UA" sz="2800" b="1" dirty="0" smtClean="0">
                <a:solidFill>
                  <a:schemeClr val="bg1"/>
                </a:solidFill>
              </a:rPr>
              <a:t>Для птахів Маринка насипала …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80278" y="2740532"/>
            <a:ext cx="4127150" cy="830997"/>
          </a:xfrm>
          <a:prstGeom prst="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075" algn="l"/>
              </a:tabLst>
            </a:pPr>
            <a:r>
              <a:rPr kumimoji="0" lang="uk-UA" sz="24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Прочитай</a:t>
            </a:r>
            <a:r>
              <a:rPr kumimoji="0" lang="uk-UA" sz="2400" b="1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речення. </a:t>
            </a:r>
            <a:r>
              <a:rPr kumimoji="0" lang="uk-UA" sz="24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Встав у речення слова з довідки.</a:t>
            </a:r>
            <a:endParaRPr kumimoji="0" lang="uk-UA" sz="2400" b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8068767" y="1970336"/>
            <a:ext cx="1034143" cy="2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7100333" y="2481959"/>
            <a:ext cx="1034143" cy="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8392901" y="2960929"/>
            <a:ext cx="1034143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880278" y="5490530"/>
            <a:ext cx="5709059" cy="461665"/>
          </a:xfrm>
          <a:prstGeom prst="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075" algn="l"/>
              </a:tabLst>
            </a:pPr>
            <a:r>
              <a:rPr kumimoji="0" lang="uk-UA" sz="2400" b="1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  <a:cs typeface="Times New Roman" pitchFamily="18" charset="0"/>
              </a:rPr>
              <a:t>Довідка</a:t>
            </a:r>
            <a:r>
              <a:rPr kumimoji="0" lang="uk-UA" sz="24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  <a:cs typeface="Times New Roman" pitchFamily="18" charset="0"/>
              </a:rPr>
              <a:t>: їжа, страва, харч, корм, пожива.</a:t>
            </a:r>
            <a:endParaRPr kumimoji="0" lang="uk-UA" sz="2400" b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991817" y="4416114"/>
            <a:ext cx="814903" cy="523220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075" algn="l"/>
              </a:tabLst>
            </a:pPr>
            <a:r>
              <a:rPr kumimoji="0" lang="uk-UA" sz="2800" b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Times New Roman" pitchFamily="18" charset="0"/>
              </a:rPr>
              <a:t>їжу.</a:t>
            </a:r>
            <a:endParaRPr kumimoji="0" lang="uk-UA" sz="2800" b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5140690" y="3641107"/>
            <a:ext cx="1275670" cy="523220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075" algn="l"/>
              </a:tabLst>
            </a:pPr>
            <a:r>
              <a:rPr kumimoji="0" lang="uk-UA" sz="2800" b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Times New Roman" pitchFamily="18" charset="0"/>
              </a:rPr>
              <a:t>страву.</a:t>
            </a:r>
            <a:endParaRPr kumimoji="0" lang="uk-UA" sz="2800" b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5694755" y="4890543"/>
            <a:ext cx="1118961" cy="523220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075" algn="l"/>
              </a:tabLst>
            </a:pPr>
            <a:r>
              <a:rPr kumimoji="0" lang="uk-UA" sz="2800" b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Times New Roman" pitchFamily="18" charset="0"/>
              </a:rPr>
              <a:t>корм.</a:t>
            </a:r>
            <a:endParaRPr kumimoji="0" lang="uk-UA" sz="2800" b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5513455" y="4048687"/>
            <a:ext cx="1481559" cy="523220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075" algn="l"/>
              </a:tabLst>
            </a:pPr>
            <a:r>
              <a:rPr kumimoji="0" lang="uk-UA" sz="2800" b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Times New Roman" pitchFamily="18" charset="0"/>
              </a:rPr>
              <a:t>пожива.</a:t>
            </a:r>
            <a:endParaRPr kumimoji="0" lang="uk-UA" sz="2800" b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3075" name="Picture 3" descr="D:\Картинки до тестів\!!!!!!Эсмира\_free_2023-10-14-19-34_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01" y="3212615"/>
            <a:ext cx="2826059" cy="2826059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906623" y="1540203"/>
            <a:ext cx="4100805" cy="1200329"/>
          </a:xfrm>
          <a:prstGeom prst="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075" algn="l"/>
              </a:tabLst>
            </a:pPr>
            <a:r>
              <a:rPr kumimoji="0" lang="uk-UA" sz="24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Прочитай</a:t>
            </a:r>
            <a:r>
              <a:rPr kumimoji="0" lang="uk-UA" sz="2400" b="1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рядки близьких за значенням слів. </a:t>
            </a:r>
            <a:r>
              <a:rPr kumimoji="0" lang="uk-UA" sz="2400" b="1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Поясни, яке </a:t>
            </a:r>
            <a:r>
              <a:rPr kumimoji="0" lang="uk-UA" sz="2400" b="1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 них не є синонімом</a:t>
            </a:r>
            <a:endParaRPr kumimoji="0" lang="uk-UA" sz="2400" b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96835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6" grpId="0" animBg="1"/>
      <p:bldP spid="10" grpId="0" animBg="1"/>
      <p:bldP spid="12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04187" y="599721"/>
            <a:ext cx="8756193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192486" y="1698865"/>
            <a:ext cx="5267894" cy="296251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rgbClr val="0070C0"/>
                </a:solidFill>
              </a:rPr>
              <a:t>Сьогодні</a:t>
            </a:r>
            <a:r>
              <a:rPr lang="ru-RU" sz="2800" b="1" dirty="0">
                <a:solidFill>
                  <a:srgbClr val="0070C0"/>
                </a:solidFill>
              </a:rPr>
              <a:t> на </a:t>
            </a:r>
            <a:r>
              <a:rPr lang="ru-RU" sz="2800" b="1" dirty="0" err="1">
                <a:solidFill>
                  <a:srgbClr val="0070C0"/>
                </a:solidFill>
              </a:rPr>
              <a:t>уроці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української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мови</a:t>
            </a:r>
            <a:r>
              <a:rPr lang="ru-RU" sz="2800" b="1" dirty="0" smtClean="0">
                <a:solidFill>
                  <a:srgbClr val="0070C0"/>
                </a:solidFill>
              </a:rPr>
              <a:t> ми </a:t>
            </a:r>
            <a:r>
              <a:rPr lang="ru-RU" sz="2800" b="1" dirty="0" err="1" smtClean="0">
                <a:solidFill>
                  <a:srgbClr val="0070C0"/>
                </a:solidFill>
              </a:rPr>
              <a:t>будемо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uk-UA" sz="2800" b="1" dirty="0" smtClean="0">
                <a:solidFill>
                  <a:srgbClr val="0070C0"/>
                </a:solidFill>
              </a:rPr>
              <a:t>вчитися </a:t>
            </a:r>
            <a:r>
              <a:rPr lang="uk-UA" sz="2800" b="1" dirty="0" smtClean="0">
                <a:solidFill>
                  <a:srgbClr val="0070C0"/>
                </a:solidFill>
              </a:rPr>
              <a:t>використовувати в мовленні слова ввічливості, чемно спілкуватися з однолітками й дорослими людьми.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b="2098"/>
          <a:stretch/>
        </p:blipFill>
        <p:spPr bwMode="auto">
          <a:xfrm>
            <a:off x="643640" y="1600892"/>
            <a:ext cx="4102531" cy="390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8459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5286" y="494529"/>
            <a:ext cx="10276114" cy="6593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Послухай </a:t>
            </a:r>
            <a:r>
              <a:rPr lang="uk-UA" sz="3600" b="1" dirty="0" smtClean="0">
                <a:solidFill>
                  <a:schemeClr val="bg1"/>
                </a:solidFill>
              </a:rPr>
              <a:t>текст. Дай відповіді на запитання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129" r="129"/>
          <a:stretch/>
        </p:blipFill>
        <p:spPr>
          <a:xfrm>
            <a:off x="979716" y="1227800"/>
            <a:ext cx="8717179" cy="386417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509658" y="4373179"/>
            <a:ext cx="4822371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58775" indent="-358775">
              <a:buAutoNum type="arabicPeriod"/>
            </a:pPr>
            <a:r>
              <a:rPr lang="uk-UA" sz="2400" b="1" dirty="0"/>
              <a:t>Де жило мавпеня?</a:t>
            </a:r>
          </a:p>
          <a:p>
            <a:pPr marL="358775" indent="-358775">
              <a:buAutoNum type="arabicPeriod"/>
            </a:pPr>
            <a:r>
              <a:rPr lang="uk-UA" sz="2400" b="1" dirty="0"/>
              <a:t>Чому всі цуралися мавпеняти?</a:t>
            </a:r>
          </a:p>
          <a:p>
            <a:pPr marL="358775" indent="-358775">
              <a:buAutoNum type="arabicPeriod"/>
            </a:pPr>
            <a:r>
              <a:rPr lang="uk-UA" sz="2400" b="1" dirty="0"/>
              <a:t>Чи шкода тобі мавпеняти?</a:t>
            </a:r>
          </a:p>
          <a:p>
            <a:pPr marL="358775" indent="-358775">
              <a:buAutoNum type="arabicPeriod"/>
            </a:pPr>
            <a:r>
              <a:rPr lang="uk-UA" sz="2400" b="1" dirty="0"/>
              <a:t>Підкажи мавпеняті, як можна виправити ситуацію.</a:t>
            </a:r>
          </a:p>
        </p:txBody>
      </p:sp>
      <p:sp>
        <p:nvSpPr>
          <p:cNvPr id="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9282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49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5674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t="1192" r="49956" b="65897"/>
          <a:stretch/>
        </p:blipFill>
        <p:spPr>
          <a:xfrm>
            <a:off x="2592000" y="2408094"/>
            <a:ext cx="8928000" cy="3132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3697367" y="1295401"/>
            <a:ext cx="7131250" cy="914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Які </a:t>
            </a:r>
            <a:r>
              <a:rPr lang="uk-UA" sz="2400" b="1" dirty="0">
                <a:solidFill>
                  <a:srgbClr val="0070C0"/>
                </a:solidFill>
              </a:rPr>
              <a:t>ввічливі слова треба вживати під час </a:t>
            </a:r>
            <a:r>
              <a:rPr lang="uk-UA" sz="2400" b="1" u="sng" dirty="0">
                <a:solidFill>
                  <a:srgbClr val="0070C0"/>
                </a:solidFill>
              </a:rPr>
              <a:t>вітання, вибачення і прощання</a:t>
            </a:r>
            <a:r>
              <a:rPr lang="uk-UA" sz="2400" b="1" dirty="0">
                <a:solidFill>
                  <a:srgbClr val="0070C0"/>
                </a:solidFill>
              </a:rPr>
              <a:t>. </a:t>
            </a:r>
            <a:r>
              <a:rPr lang="uk-UA" sz="2400" b="1" dirty="0" err="1">
                <a:solidFill>
                  <a:srgbClr val="0070C0"/>
                </a:solidFill>
              </a:rPr>
              <a:t>Запиши</a:t>
            </a:r>
            <a:r>
              <a:rPr lang="uk-UA" sz="2400" b="1" dirty="0">
                <a:solidFill>
                  <a:srgbClr val="0070C0"/>
                </a:solidFill>
              </a:rPr>
              <a:t> </a:t>
            </a:r>
            <a:r>
              <a:rPr lang="uk-UA" sz="2400" b="1" dirty="0" smtClean="0">
                <a:solidFill>
                  <a:srgbClr val="0070C0"/>
                </a:solidFill>
              </a:rPr>
              <a:t>їх.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" t="79867" r="38570" b="7689"/>
          <a:stretch/>
        </p:blipFill>
        <p:spPr>
          <a:xfrm>
            <a:off x="3006961" y="2432339"/>
            <a:ext cx="1980520" cy="6633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15350" r="42207" b="67405"/>
          <a:stretch/>
        </p:blipFill>
        <p:spPr>
          <a:xfrm>
            <a:off x="4987481" y="2441235"/>
            <a:ext cx="1999472" cy="91918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" t="36151" r="47738" b="52472"/>
          <a:stretch/>
        </p:blipFill>
        <p:spPr>
          <a:xfrm>
            <a:off x="6887471" y="2684908"/>
            <a:ext cx="1785378" cy="60647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7479" r="47486" b="36473"/>
          <a:stretch/>
        </p:blipFill>
        <p:spPr>
          <a:xfrm>
            <a:off x="8389840" y="2421453"/>
            <a:ext cx="1785378" cy="85543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" t="79655" r="28881" b="8186"/>
          <a:stretch/>
        </p:blipFill>
        <p:spPr>
          <a:xfrm>
            <a:off x="2639961" y="3898568"/>
            <a:ext cx="2420350" cy="648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2" t="63479" r="44972" b="20473"/>
          <a:stretch/>
        </p:blipFill>
        <p:spPr>
          <a:xfrm>
            <a:off x="2718572" y="3162190"/>
            <a:ext cx="1785378" cy="85543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6" t="52681" r="14478" b="36117"/>
          <a:stretch/>
        </p:blipFill>
        <p:spPr>
          <a:xfrm>
            <a:off x="10251976" y="2694269"/>
            <a:ext cx="1153282" cy="5971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t="15617" r="45961" b="68531"/>
          <a:stretch/>
        </p:blipFill>
        <p:spPr>
          <a:xfrm>
            <a:off x="5191676" y="3942112"/>
            <a:ext cx="1743333" cy="84493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4" t="31339" r="20672" b="52809"/>
          <a:stretch/>
        </p:blipFill>
        <p:spPr>
          <a:xfrm>
            <a:off x="7057436" y="3915050"/>
            <a:ext cx="2664808" cy="84493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3" t="47857" r="51335" b="40660"/>
          <a:stretch/>
        </p:blipFill>
        <p:spPr>
          <a:xfrm>
            <a:off x="9828000" y="3930837"/>
            <a:ext cx="1512000" cy="6120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" t="63977" r="24893" b="20171"/>
          <a:stretch/>
        </p:blipFill>
        <p:spPr>
          <a:xfrm>
            <a:off x="2639961" y="4655132"/>
            <a:ext cx="2664808" cy="8449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5" t="34563" r="42130" b="56681"/>
          <a:stretch/>
        </p:blipFill>
        <p:spPr>
          <a:xfrm>
            <a:off x="9819228" y="2589564"/>
            <a:ext cx="429052" cy="572068"/>
          </a:xfrm>
          <a:prstGeom prst="rect">
            <a:avLst/>
          </a:prstGeom>
        </p:spPr>
      </p:pic>
      <p:sp>
        <p:nvSpPr>
          <p:cNvPr id="2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9282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49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33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" t="4261" r="4123" b="1975"/>
          <a:stretch/>
        </p:blipFill>
        <p:spPr bwMode="auto">
          <a:xfrm flipH="1">
            <a:off x="308768" y="1280775"/>
            <a:ext cx="2600221" cy="261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925286" y="494529"/>
            <a:ext cx="10276114" cy="6593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Нагадай мавпеняті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609087" y="5569343"/>
            <a:ext cx="891091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</a:rPr>
              <a:t>Прощання</a:t>
            </a:r>
            <a:r>
              <a:rPr lang="uk-UA" sz="2800" b="1" dirty="0">
                <a:solidFill>
                  <a:srgbClr val="FFFF00"/>
                </a:solidFill>
              </a:rPr>
              <a:t>. </a:t>
            </a:r>
            <a:r>
              <a:rPr lang="uk-UA" sz="2800" b="1" dirty="0">
                <a:solidFill>
                  <a:schemeClr val="bg1"/>
                </a:solidFill>
              </a:rPr>
              <a:t>До зустрічі. До побачення. Прощавай.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06740" y="3978081"/>
            <a:ext cx="2064317" cy="15803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u="sng" dirty="0" smtClean="0">
                <a:solidFill>
                  <a:srgbClr val="0070C0"/>
                </a:solidFill>
              </a:rPr>
              <a:t>Слова прощання</a:t>
            </a:r>
            <a:r>
              <a:rPr lang="uk-UA" sz="2400" b="1" dirty="0" smtClean="0">
                <a:solidFill>
                  <a:srgbClr val="0070C0"/>
                </a:solidFill>
              </a:rPr>
              <a:t> </a:t>
            </a:r>
            <a:r>
              <a:rPr lang="uk-UA" sz="24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400" b="1" dirty="0" smtClean="0">
                <a:solidFill>
                  <a:srgbClr val="0070C0"/>
                </a:solidFill>
              </a:rPr>
              <a:t> самостійно</a:t>
            </a:r>
            <a:endParaRPr lang="uk-U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672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80895" y="494528"/>
            <a:ext cx="10768847" cy="9850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Допоможи </a:t>
            </a:r>
            <a:r>
              <a:rPr lang="uk-UA" sz="3200" b="1" dirty="0">
                <a:solidFill>
                  <a:schemeClr val="bg1"/>
                </a:solidFill>
              </a:rPr>
              <a:t>мавпеняті дібрати ввічливі слова, потрібні в поданих ситуаціях. </a:t>
            </a:r>
            <a:r>
              <a:rPr lang="uk-UA" sz="3200" b="1" dirty="0" err="1">
                <a:solidFill>
                  <a:schemeClr val="bg1"/>
                </a:solidFill>
              </a:rPr>
              <a:t>Запиши</a:t>
            </a:r>
            <a:r>
              <a:rPr lang="uk-UA" sz="3200" b="1" dirty="0">
                <a:solidFill>
                  <a:schemeClr val="bg1"/>
                </a:solidFill>
              </a:rPr>
              <a:t> ці слова</a:t>
            </a:r>
            <a:r>
              <a:rPr lang="uk-UA" sz="3200" b="1" dirty="0" smtClean="0">
                <a:solidFill>
                  <a:schemeClr val="bg1"/>
                </a:solidFill>
              </a:rPr>
              <a:t>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807" y="1479603"/>
            <a:ext cx="10888591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uk-UA" sz="2800" b="1" dirty="0">
                <a:solidFill>
                  <a:srgbClr val="FFFF00"/>
                </a:solidFill>
              </a:rPr>
              <a:t>Хочу приєднатися до гри інших мавпенят. </a:t>
            </a:r>
            <a:endParaRPr lang="en-US" sz="2800" b="1" dirty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2</a:t>
            </a:r>
            <a:r>
              <a:rPr lang="en-US" sz="2800" b="1" dirty="0">
                <a:solidFill>
                  <a:srgbClr val="FFFF00"/>
                </a:solidFill>
              </a:rPr>
              <a:t>. </a:t>
            </a:r>
            <a:r>
              <a:rPr lang="uk-UA" sz="2800" b="1" dirty="0">
                <a:solidFill>
                  <a:srgbClr val="FFFF00"/>
                </a:solidFill>
              </a:rPr>
              <a:t>Хочу про щось запитати в мами, коли вона розмовляє із сусідкою. </a:t>
            </a:r>
            <a:endParaRPr lang="en-US" sz="2800" b="1" dirty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3</a:t>
            </a:r>
            <a:r>
              <a:rPr lang="en-US" sz="2800" b="1" dirty="0">
                <a:solidFill>
                  <a:srgbClr val="FFFF00"/>
                </a:solidFill>
              </a:rPr>
              <a:t>. </a:t>
            </a:r>
            <a:r>
              <a:rPr lang="uk-UA" sz="2800" b="1" dirty="0">
                <a:solidFill>
                  <a:srgbClr val="FFFF00"/>
                </a:solidFill>
              </a:rPr>
              <a:t>З'їв обід, приготовлений бабусею. </a:t>
            </a:r>
            <a:endParaRPr lang="en-US" sz="2800" b="1" dirty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4</a:t>
            </a:r>
            <a:r>
              <a:rPr lang="en-US" sz="2800" b="1" dirty="0">
                <a:solidFill>
                  <a:srgbClr val="FFFF00"/>
                </a:solidFill>
              </a:rPr>
              <a:t>. </a:t>
            </a:r>
            <a:r>
              <a:rPr lang="uk-UA" sz="2800" b="1" dirty="0">
                <a:solidFill>
                  <a:srgbClr val="FFFF00"/>
                </a:solidFill>
              </a:rPr>
              <a:t>Зустрічаю знайомого. </a:t>
            </a:r>
            <a:endParaRPr lang="en-US" sz="2800" b="1" dirty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5</a:t>
            </a:r>
            <a:r>
              <a:rPr lang="en-US" sz="2800" b="1" dirty="0">
                <a:solidFill>
                  <a:srgbClr val="FFFF00"/>
                </a:solidFill>
              </a:rPr>
              <a:t>. </a:t>
            </a:r>
            <a:r>
              <a:rPr lang="uk-UA" sz="2800" b="1" dirty="0">
                <a:solidFill>
                  <a:srgbClr val="FFFF00"/>
                </a:solidFill>
              </a:rPr>
              <a:t>Прощаюся з друзями. </a:t>
            </a:r>
            <a:endParaRPr lang="en-US" sz="2800" b="1" dirty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6</a:t>
            </a:r>
            <a:r>
              <a:rPr lang="en-US" sz="2800" b="1" dirty="0">
                <a:solidFill>
                  <a:srgbClr val="FFFF00"/>
                </a:solidFill>
              </a:rPr>
              <a:t>. </a:t>
            </a:r>
            <a:r>
              <a:rPr lang="uk-UA" sz="2800" b="1" dirty="0">
                <a:solidFill>
                  <a:srgbClr val="FFFF00"/>
                </a:solidFill>
              </a:rPr>
              <a:t>Проводжу родичів у далеку дорогу. 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9282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49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" t="1194" r="53208" b="81026"/>
          <a:stretch/>
        </p:blipFill>
        <p:spPr>
          <a:xfrm>
            <a:off x="2656114" y="4338901"/>
            <a:ext cx="8806543" cy="1692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4" t="63483" r="62886" b="20000"/>
          <a:stretch/>
        </p:blipFill>
        <p:spPr>
          <a:xfrm>
            <a:off x="3144284" y="4365041"/>
            <a:ext cx="1102660" cy="86340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2" t="63483" r="17016" b="20000"/>
          <a:stretch/>
        </p:blipFill>
        <p:spPr>
          <a:xfrm>
            <a:off x="4450039" y="4356362"/>
            <a:ext cx="1350028" cy="86340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79801" r="50469" b="3682"/>
          <a:stretch/>
        </p:blipFill>
        <p:spPr>
          <a:xfrm>
            <a:off x="8670415" y="4356362"/>
            <a:ext cx="1652968" cy="86340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t="31244" r="21204" b="52239"/>
          <a:stretch/>
        </p:blipFill>
        <p:spPr>
          <a:xfrm>
            <a:off x="5970165" y="4378864"/>
            <a:ext cx="2611014" cy="86340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" t="63085" r="42748" b="19801"/>
          <a:stretch/>
        </p:blipFill>
        <p:spPr>
          <a:xfrm>
            <a:off x="2774998" y="5094935"/>
            <a:ext cx="1841233" cy="8946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6" t="79323" r="13862" b="3562"/>
          <a:stretch/>
        </p:blipFill>
        <p:spPr>
          <a:xfrm>
            <a:off x="5416303" y="5084810"/>
            <a:ext cx="1914051" cy="89461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" t="79323" r="71223" b="3562"/>
          <a:stretch/>
        </p:blipFill>
        <p:spPr>
          <a:xfrm>
            <a:off x="4702852" y="5108770"/>
            <a:ext cx="844402" cy="89461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0" t="15586" r="34297" b="69688"/>
          <a:stretch/>
        </p:blipFill>
        <p:spPr>
          <a:xfrm>
            <a:off x="7540935" y="5147226"/>
            <a:ext cx="2080489" cy="76978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 t="33297" r="51991" b="51977"/>
          <a:stretch/>
        </p:blipFill>
        <p:spPr>
          <a:xfrm>
            <a:off x="9621424" y="5219765"/>
            <a:ext cx="1634478" cy="769781"/>
          </a:xfrm>
          <a:prstGeom prst="rect">
            <a:avLst/>
          </a:prstGeom>
        </p:spPr>
      </p:pic>
      <p:pic>
        <p:nvPicPr>
          <p:cNvPr id="23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" t="4261" r="4123" b="1975"/>
          <a:stretch/>
        </p:blipFill>
        <p:spPr bwMode="auto">
          <a:xfrm>
            <a:off x="9496899" y="2403380"/>
            <a:ext cx="2263393" cy="240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9619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7614" y="1099455"/>
            <a:ext cx="5842815" cy="100009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Мавпеня </a:t>
            </a:r>
            <a:r>
              <a:rPr lang="uk-UA" sz="2000" b="1" dirty="0">
                <a:solidFill>
                  <a:srgbClr val="0070C0"/>
                </a:solidFill>
              </a:rPr>
              <a:t>почало вживати чемні слова, і його стали називати ввічливим. Поясни, як ти розумієш значення цього слова. Перевір себе за словником.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2659" r="1519" b="-30"/>
          <a:stretch/>
        </p:blipFill>
        <p:spPr>
          <a:xfrm>
            <a:off x="1226571" y="2034620"/>
            <a:ext cx="10061915" cy="47768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6800" y="2230177"/>
            <a:ext cx="66420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ВВІЧЛИВИЙ</a:t>
            </a:r>
            <a:r>
              <a:rPr lang="uk-UA" sz="2800" dirty="0" smtClean="0">
                <a:solidFill>
                  <a:srgbClr val="FF0000"/>
                </a:solidFill>
              </a:rPr>
              <a:t> </a:t>
            </a:r>
            <a:r>
              <a:rPr lang="uk-UA" sz="2800" dirty="0">
                <a:solidFill>
                  <a:srgbClr val="0070C0"/>
                </a:solidFill>
              </a:rPr>
              <a:t>– </a:t>
            </a:r>
            <a:r>
              <a:rPr lang="uk-UA" sz="2800" b="1" dirty="0">
                <a:solidFill>
                  <a:srgbClr val="0070C0"/>
                </a:solidFill>
              </a:rPr>
              <a:t>утворилося від вислову «дивитись у вічі», що означає бути відвертим, чесним, не мати прихованих злих намірів.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9282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50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5286" y="440099"/>
            <a:ext cx="10276114" cy="6593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Словник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97059" y="3814451"/>
            <a:ext cx="70184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  Колись давно люди дякували словами «Спаси Бог». Із часом ці слова об'єдналися, трохи змінилися і стали звичайними – «Спасибі».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30168" y="1099455"/>
            <a:ext cx="4656289" cy="100009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Чи </a:t>
            </a:r>
            <a:r>
              <a:rPr lang="uk-UA" sz="2000" b="1" dirty="0">
                <a:solidFill>
                  <a:srgbClr val="0070C0"/>
                </a:solidFill>
              </a:rPr>
              <a:t>знаєш ти, як утворилося слово спасибі? Родзинка знайшла інформацію про це слово в інтернеті. Прочитай її.</a:t>
            </a:r>
          </a:p>
        </p:txBody>
      </p:sp>
    </p:spTree>
    <p:extLst>
      <p:ext uri="{BB962C8B-B14F-4D97-AF65-F5344CB8AC3E}">
        <p14:creationId xmlns:p14="http://schemas.microsoft.com/office/powerpoint/2010/main" val="19235221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" t="1194" r="53208" b="81026"/>
          <a:stretch/>
        </p:blipFill>
        <p:spPr>
          <a:xfrm>
            <a:off x="3051953" y="2107330"/>
            <a:ext cx="8225647" cy="1692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914400" y="538073"/>
            <a:ext cx="10363200" cy="8008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Добери </a:t>
            </a:r>
            <a:r>
              <a:rPr lang="uk-UA" sz="3200" b="1" dirty="0">
                <a:solidFill>
                  <a:schemeClr val="bg1"/>
                </a:solidFill>
              </a:rPr>
              <a:t>до слова спасибі близьке за значенням слово.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" t="47232" r="45966" b="39236"/>
          <a:stretch/>
        </p:blipFill>
        <p:spPr>
          <a:xfrm>
            <a:off x="3826899" y="2057323"/>
            <a:ext cx="1891516" cy="7890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8" t="46635" r="30535" b="39833"/>
          <a:stretch/>
        </p:blipFill>
        <p:spPr>
          <a:xfrm>
            <a:off x="5762084" y="2083205"/>
            <a:ext cx="357801" cy="7890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t="83649" r="47373" b="2819"/>
          <a:stretch/>
        </p:blipFill>
        <p:spPr>
          <a:xfrm>
            <a:off x="4943469" y="3049316"/>
            <a:ext cx="1891516" cy="7890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66734" r="51032" b="19734"/>
          <a:stretch/>
        </p:blipFill>
        <p:spPr>
          <a:xfrm>
            <a:off x="6119885" y="2260217"/>
            <a:ext cx="1891516" cy="78909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6" t="84047" r="22716" b="2421"/>
          <a:stretch/>
        </p:blipFill>
        <p:spPr>
          <a:xfrm>
            <a:off x="6834730" y="3071526"/>
            <a:ext cx="947094" cy="7890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3" t="15990" r="55254" b="70676"/>
          <a:stretch/>
        </p:blipFill>
        <p:spPr>
          <a:xfrm>
            <a:off x="7878017" y="2894690"/>
            <a:ext cx="1496967" cy="77749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9" t="16189" r="37697" b="70477"/>
          <a:stretch/>
        </p:blipFill>
        <p:spPr>
          <a:xfrm>
            <a:off x="9374984" y="2888596"/>
            <a:ext cx="457039" cy="7774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2" t="33702" r="56500" b="52271"/>
          <a:stretch/>
        </p:blipFill>
        <p:spPr>
          <a:xfrm>
            <a:off x="9832023" y="2964216"/>
            <a:ext cx="1445577" cy="81787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79801" r="53543" b="3682"/>
          <a:stretch/>
        </p:blipFill>
        <p:spPr>
          <a:xfrm>
            <a:off x="3055435" y="2836072"/>
            <a:ext cx="1717222" cy="963165"/>
          </a:xfrm>
          <a:prstGeom prst="rect">
            <a:avLst/>
          </a:prstGeom>
        </p:spPr>
      </p:pic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09"/>
          <a:stretch/>
        </p:blipFill>
        <p:spPr bwMode="auto">
          <a:xfrm>
            <a:off x="546410" y="1425678"/>
            <a:ext cx="2070117" cy="285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8"/>
          <a:stretch/>
        </p:blipFill>
        <p:spPr bwMode="auto">
          <a:xfrm>
            <a:off x="9916651" y="3849738"/>
            <a:ext cx="1684779" cy="235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9282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50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51953" y="1419815"/>
            <a:ext cx="4959448" cy="50695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Склади </a:t>
            </a:r>
            <a:r>
              <a:rPr lang="uk-UA" sz="2400" b="1" dirty="0">
                <a:solidFill>
                  <a:srgbClr val="0070C0"/>
                </a:solidFill>
              </a:rPr>
              <a:t>і запиши з ним </a:t>
            </a:r>
            <a:r>
              <a:rPr lang="uk-UA" sz="2400" b="1" dirty="0" smtClean="0">
                <a:solidFill>
                  <a:srgbClr val="0070C0"/>
                </a:solidFill>
              </a:rPr>
              <a:t>речення 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8599" y="4490451"/>
            <a:ext cx="7464904" cy="1669781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3" name="Прямоугольник 22"/>
          <p:cNvSpPr/>
          <p:nvPr/>
        </p:nvSpPr>
        <p:spPr>
          <a:xfrm>
            <a:off x="3051953" y="3905359"/>
            <a:ext cx="4862909" cy="50020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Прочитай</a:t>
            </a:r>
            <a:r>
              <a:rPr lang="uk-UA" sz="2400" b="1" dirty="0">
                <a:solidFill>
                  <a:srgbClr val="0070C0"/>
                </a:solidFill>
              </a:rPr>
              <a:t>, як правильно говорити.</a:t>
            </a:r>
          </a:p>
        </p:txBody>
      </p:sp>
    </p:spTree>
    <p:extLst>
      <p:ext uri="{BB962C8B-B14F-4D97-AF65-F5344CB8AC3E}">
        <p14:creationId xmlns:p14="http://schemas.microsoft.com/office/powerpoint/2010/main" val="33384469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16307</TotalTime>
  <Words>665</Words>
  <Application>Microsoft Office PowerPoint</Application>
  <PresentationFormat>Произвольный</PresentationFormat>
  <Paragraphs>119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Гра «Знайди зайве слово»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1026</cp:revision>
  <dcterms:created xsi:type="dcterms:W3CDTF">2018-01-05T16:38:53Z</dcterms:created>
  <dcterms:modified xsi:type="dcterms:W3CDTF">2024-11-14T14:45:33Z</dcterms:modified>
</cp:coreProperties>
</file>