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680" r:id="rId3"/>
    <p:sldId id="681" r:id="rId4"/>
    <p:sldId id="683" r:id="rId5"/>
    <p:sldId id="638" r:id="rId6"/>
    <p:sldId id="668" r:id="rId7"/>
    <p:sldId id="674" r:id="rId8"/>
    <p:sldId id="673" r:id="rId9"/>
    <p:sldId id="682" r:id="rId10"/>
    <p:sldId id="679" r:id="rId11"/>
    <p:sldId id="27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2" clrIdx="0">
    <p:extLst/>
  </p:cmAuthor>
  <p:cmAuthor id="2" name="Василь Цупа" initials="ВЦ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3242"/>
    <a:srgbClr val="92193A"/>
    <a:srgbClr val="D3514F"/>
    <a:srgbClr val="F17D66"/>
    <a:srgbClr val="FF4747"/>
    <a:srgbClr val="00B050"/>
    <a:srgbClr val="FFFF00"/>
    <a:srgbClr val="FFFFFF"/>
    <a:srgbClr val="FFB441"/>
    <a:srgbClr val="FCC6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6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14.11.2024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14.11.2024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14.11.2024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display?v=pgc5zjr4k19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86539" y="4399492"/>
            <a:ext cx="9731830" cy="1736646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rgbClr val="0070C0"/>
                </a:solidFill>
              </a:rPr>
              <a:t>Об’єдную слова в групи </a:t>
            </a:r>
            <a:endParaRPr lang="uk-UA" sz="4800" b="1" dirty="0" smtClean="0">
              <a:solidFill>
                <a:srgbClr val="0070C0"/>
              </a:solidFill>
            </a:endParaRPr>
          </a:p>
          <a:p>
            <a:pPr algn="ctr"/>
            <a:r>
              <a:rPr lang="uk-UA" sz="4800" b="1" dirty="0" smtClean="0">
                <a:solidFill>
                  <a:srgbClr val="0070C0"/>
                </a:solidFill>
              </a:rPr>
              <a:t>за </a:t>
            </a:r>
            <a:r>
              <a:rPr lang="uk-UA" sz="4800" b="1" dirty="0">
                <a:solidFill>
                  <a:srgbClr val="0070C0"/>
                </a:solidFill>
              </a:rPr>
              <a:t>певною </a:t>
            </a:r>
            <a:r>
              <a:rPr lang="uk-UA" sz="4800" b="1" dirty="0" smtClean="0">
                <a:solidFill>
                  <a:srgbClr val="0070C0"/>
                </a:solidFill>
              </a:rPr>
              <a:t>ознакою</a:t>
            </a:r>
            <a:endParaRPr lang="uk-UA" sz="138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555FA8F-025B-4DEC-9267-C148F2D810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1186539" y="1015751"/>
            <a:ext cx="3581401" cy="2965401"/>
          </a:xfrm>
          <a:prstGeom prst="round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889841" y="1301735"/>
            <a:ext cx="3137388" cy="214526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pPr algn="ctr"/>
            <a:r>
              <a:rPr lang="uk-UA" sz="2400" b="1" i="1" dirty="0">
                <a:solidFill>
                  <a:srgbClr val="0070C0"/>
                </a:solidFill>
              </a:rPr>
              <a:t>2 </a:t>
            </a:r>
            <a:r>
              <a:rPr lang="uk-UA" sz="2400" b="1" i="1" dirty="0" smtClean="0">
                <a:solidFill>
                  <a:srgbClr val="0070C0"/>
                </a:solidFill>
              </a:rPr>
              <a:t>клас </a:t>
            </a:r>
          </a:p>
          <a:p>
            <a:pPr algn="ctr"/>
            <a:r>
              <a:rPr lang="uk-UA" sz="2400" b="1" i="1" dirty="0" smtClean="0">
                <a:solidFill>
                  <a:srgbClr val="0070C0"/>
                </a:solidFill>
              </a:rPr>
              <a:t>Розділ 2</a:t>
            </a:r>
            <a:r>
              <a:rPr lang="uk-UA" sz="2400" b="1" dirty="0" smtClean="0">
                <a:solidFill>
                  <a:srgbClr val="0070C0"/>
                </a:solidFill>
              </a:rPr>
              <a:t>. Досліджую значення слова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Урок </a:t>
            </a:r>
            <a:r>
              <a:rPr lang="en-US" sz="2400" b="1" dirty="0" smtClean="0">
                <a:solidFill>
                  <a:srgbClr val="0070C0"/>
                </a:solidFill>
              </a:rPr>
              <a:t>37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84514" y="581614"/>
            <a:ext cx="9602531" cy="747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744724" y="5306759"/>
            <a:ext cx="2077841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400" b="1" dirty="0" smtClean="0">
                <a:solidFill>
                  <a:schemeClr val="bg1"/>
                </a:solidFill>
              </a:rPr>
              <a:t>З усім впорав/</a:t>
            </a:r>
            <a:r>
              <a:rPr lang="uk-UA" sz="2400" b="1" dirty="0" err="1" smtClean="0">
                <a:solidFill>
                  <a:schemeClr val="bg1"/>
                </a:solidFill>
              </a:rPr>
              <a:t>лася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53123" y="5292245"/>
            <a:ext cx="1983741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400" b="1" dirty="0" smtClean="0">
                <a:solidFill>
                  <a:schemeClr val="bg1"/>
                </a:solidFill>
              </a:rPr>
              <a:t>Все було легко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24791" y="5403876"/>
            <a:ext cx="212317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400" b="1" dirty="0" smtClean="0">
                <a:solidFill>
                  <a:schemeClr val="bg1"/>
                </a:solidFill>
              </a:rPr>
              <a:t>Я втомив/</a:t>
            </a:r>
            <a:r>
              <a:rPr lang="uk-UA" sz="2400" b="1" dirty="0" err="1" smtClean="0">
                <a:solidFill>
                  <a:schemeClr val="bg1"/>
                </a:solidFill>
              </a:rPr>
              <a:t>лася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35410" y="5355874"/>
            <a:ext cx="1954423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400" b="1" dirty="0" smtClean="0">
                <a:solidFill>
                  <a:schemeClr val="bg1"/>
                </a:solidFill>
              </a:rPr>
              <a:t>Урок мене здивував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4513" y="1444985"/>
            <a:ext cx="5355773" cy="120032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1463" lvl="0" indent="-271463">
              <a:buFont typeface="Wingdings" panose="05000000000000000000" pitchFamily="2" charset="2"/>
              <a:buChar char="§"/>
            </a:pPr>
            <a:r>
              <a:rPr lang="ru-RU" sz="2400" b="1" dirty="0" err="1">
                <a:solidFill>
                  <a:srgbClr val="0070C0"/>
                </a:solidFill>
              </a:rPr>
              <a:t>Що</a:t>
            </a:r>
            <a:r>
              <a:rPr lang="ru-RU" sz="2400" b="1" dirty="0">
                <a:solidFill>
                  <a:srgbClr val="0070C0"/>
                </a:solidFill>
              </a:rPr>
              <a:t> нового </a:t>
            </a:r>
            <a:r>
              <a:rPr lang="ru-RU" sz="2400" b="1" dirty="0" err="1" smtClean="0">
                <a:solidFill>
                  <a:srgbClr val="0070C0"/>
                </a:solidFill>
              </a:rPr>
              <a:t>ти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дізнав</a:t>
            </a:r>
            <a:r>
              <a:rPr lang="ru-RU" sz="2400" b="1" dirty="0" smtClean="0">
                <a:solidFill>
                  <a:srgbClr val="0070C0"/>
                </a:solidFill>
              </a:rPr>
              <a:t>/</a:t>
            </a:r>
            <a:r>
              <a:rPr lang="ru-RU" sz="2400" b="1" dirty="0" err="1" smtClean="0">
                <a:solidFill>
                  <a:srgbClr val="0070C0"/>
                </a:solidFill>
              </a:rPr>
              <a:t>лася</a:t>
            </a:r>
            <a:r>
              <a:rPr lang="ru-RU" sz="2400" b="1" dirty="0">
                <a:solidFill>
                  <a:srgbClr val="0070C0"/>
                </a:solidFill>
              </a:rPr>
              <a:t>?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 marL="271463" lvl="0" indent="-271463">
              <a:buFont typeface="Wingdings" panose="05000000000000000000" pitchFamily="2" charset="2"/>
              <a:buChar char="§"/>
            </a:pPr>
            <a:r>
              <a:rPr lang="ru-RU" sz="2400" b="1" dirty="0" err="1" smtClean="0">
                <a:solidFill>
                  <a:srgbClr val="0070C0"/>
                </a:solidFill>
              </a:rPr>
              <a:t>Чого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навчив</a:t>
            </a:r>
            <a:r>
              <a:rPr lang="ru-RU" sz="2400" b="1" dirty="0" smtClean="0">
                <a:solidFill>
                  <a:srgbClr val="0070C0"/>
                </a:solidFill>
              </a:rPr>
              <a:t>/</a:t>
            </a:r>
            <a:r>
              <a:rPr lang="ru-RU" sz="2400" b="1" dirty="0" err="1" smtClean="0">
                <a:solidFill>
                  <a:srgbClr val="0070C0"/>
                </a:solidFill>
              </a:rPr>
              <a:t>лася</a:t>
            </a:r>
            <a:r>
              <a:rPr lang="ru-RU" sz="2400" b="1" dirty="0">
                <a:solidFill>
                  <a:srgbClr val="0070C0"/>
                </a:solidFill>
              </a:rPr>
              <a:t>?</a:t>
            </a:r>
          </a:p>
          <a:p>
            <a:pPr marL="271463" lvl="0" indent="-271463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0070C0"/>
                </a:solidFill>
              </a:rPr>
              <a:t>Як </a:t>
            </a:r>
            <a:r>
              <a:rPr lang="ru-RU" sz="2400" b="1" dirty="0" err="1" smtClean="0">
                <a:solidFill>
                  <a:srgbClr val="0070C0"/>
                </a:solidFill>
              </a:rPr>
              <a:t>ти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оцінюєш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свою участь на </a:t>
            </a:r>
            <a:r>
              <a:rPr lang="ru-RU" sz="2400" b="1" dirty="0" err="1">
                <a:solidFill>
                  <a:srgbClr val="0070C0"/>
                </a:solidFill>
              </a:rPr>
              <a:t>уроці</a:t>
            </a:r>
            <a:r>
              <a:rPr lang="ru-RU" sz="2400" b="1" dirty="0">
                <a:solidFill>
                  <a:srgbClr val="0070C0"/>
                </a:solidFill>
              </a:rPr>
              <a:t>?</a:t>
            </a:r>
          </a:p>
        </p:txBody>
      </p:sp>
      <p:pic>
        <p:nvPicPr>
          <p:cNvPr id="11" name="Picture 2" descr="ÐÐ°ÑÑÐ¸Ð½ÐºÐ¸ Ð¿Ð¾ Ð·Ð°Ð¿ÑÐ¾ÑÑ ÐºÐ»Ð¸Ð¿Ð°ÑÑ Ð¾Ð±ÐµÐ·ÑÑÐ½ÐºÐ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712" y="2916213"/>
            <a:ext cx="1716828" cy="2376032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786" y="2917119"/>
            <a:ext cx="1895047" cy="237512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  <a:extLst/>
        </p:spPr>
      </p:pic>
      <p:pic>
        <p:nvPicPr>
          <p:cNvPr id="13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" t="4261" r="4123" b="1975"/>
          <a:stretch/>
        </p:blipFill>
        <p:spPr bwMode="auto">
          <a:xfrm>
            <a:off x="8716427" y="2945061"/>
            <a:ext cx="2170618" cy="230851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  <a:extLst/>
        </p:spPr>
      </p:pic>
      <p:pic>
        <p:nvPicPr>
          <p:cNvPr id="1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4615" y1="30615" x2="54615" y2="30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258" y="2902326"/>
            <a:ext cx="2199800" cy="234948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  <a:extLst/>
        </p:spPr>
      </p:pic>
      <p:sp>
        <p:nvSpPr>
          <p:cNvPr id="15" name="Прямоугольник 14"/>
          <p:cNvSpPr/>
          <p:nvPr/>
        </p:nvSpPr>
        <p:spPr>
          <a:xfrm>
            <a:off x="6845344" y="1814317"/>
            <a:ext cx="4041702" cy="830997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uk-UA" sz="2400" b="1" dirty="0" smtClean="0">
                <a:solidFill>
                  <a:srgbClr val="0070C0"/>
                </a:solidFill>
              </a:rPr>
              <a:t>Оціни свою роботу на </a:t>
            </a:r>
            <a:r>
              <a:rPr lang="uk-UA" sz="2400" b="1" dirty="0" err="1" smtClean="0">
                <a:solidFill>
                  <a:srgbClr val="0070C0"/>
                </a:solidFill>
              </a:rPr>
              <a:t>уроці</a:t>
            </a:r>
            <a:r>
              <a:rPr lang="uk-UA" sz="2400" b="1" dirty="0" smtClean="0">
                <a:solidFill>
                  <a:srgbClr val="0070C0"/>
                </a:solidFill>
              </a:rPr>
              <a:t> разом із мавпочками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52002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7805" y="647501"/>
            <a:ext cx="9952966" cy="102889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Д</a:t>
            </a:r>
            <a:r>
              <a:rPr lang="uk-UA" sz="3200" b="1" dirty="0" smtClean="0">
                <a:solidFill>
                  <a:schemeClr val="bg1"/>
                </a:solidFill>
              </a:rPr>
              <a:t>ля </a:t>
            </a:r>
            <a:r>
              <a:rPr lang="uk-UA" sz="3200" b="1" dirty="0">
                <a:solidFill>
                  <a:schemeClr val="bg1"/>
                </a:solidFill>
              </a:rPr>
              <a:t>відкриття інтерактивного завдання натисніть на помаранчевий </a:t>
            </a:r>
            <a:r>
              <a:rPr lang="uk-UA" sz="3200" b="1" dirty="0" smtClean="0">
                <a:solidFill>
                  <a:schemeClr val="bg1"/>
                </a:solidFill>
              </a:rPr>
              <a:t>прямокутник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hlinkClick r:id="rId2"/>
            <a:extLst>
              <a:ext uri="{FF2B5EF4-FFF2-40B4-BE49-F238E27FC236}">
                <a16:creationId xmlns:a16="http://schemas.microsoft.com/office/drawing/2014/main" xmlns="" id="{8643C996-07F1-4E83-B056-0B2B0A2B5055}"/>
              </a:ext>
            </a:extLst>
          </p:cNvPr>
          <p:cNvSpPr/>
          <p:nvPr/>
        </p:nvSpPr>
        <p:spPr>
          <a:xfrm>
            <a:off x="1039316" y="1839687"/>
            <a:ext cx="10109944" cy="4095892"/>
          </a:xfrm>
          <a:prstGeom prst="rect">
            <a:avLst/>
          </a:prstGeom>
          <a:solidFill>
            <a:srgbClr val="C55A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/>
              <a:t>Відкрити онлайнове інтерактивне завдання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104382558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1314BE3-6908-492A-AF17-6DEDF24365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5" b="24351"/>
          <a:stretch/>
        </p:blipFill>
        <p:spPr>
          <a:xfrm>
            <a:off x="5711637" y="1540273"/>
            <a:ext cx="5172372" cy="2485787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714082" y="614484"/>
            <a:ext cx="8732066" cy="7724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xmlns="" id="{71891ECB-C37E-4FC8-A2F4-E8DB089E46AF}"/>
              </a:ext>
            </a:extLst>
          </p:cNvPr>
          <p:cNvSpPr/>
          <p:nvPr/>
        </p:nvSpPr>
        <p:spPr>
          <a:xfrm>
            <a:off x="1055816" y="1540274"/>
            <a:ext cx="4474117" cy="2485787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0070C0"/>
                </a:solidFill>
              </a:rPr>
              <a:t>Добрий</a:t>
            </a:r>
            <a:r>
              <a:rPr lang="ru-RU" sz="2800" b="1" dirty="0">
                <a:solidFill>
                  <a:srgbClr val="0070C0"/>
                </a:solidFill>
              </a:rPr>
              <a:t> день, </a:t>
            </a:r>
            <a:r>
              <a:rPr lang="ru-RU" sz="2800" b="1" dirty="0" err="1">
                <a:solidFill>
                  <a:srgbClr val="0070C0"/>
                </a:solidFill>
              </a:rPr>
              <a:t>малята</a:t>
            </a:r>
            <a:r>
              <a:rPr lang="ru-RU" sz="2800" b="1" dirty="0">
                <a:solidFill>
                  <a:srgbClr val="0070C0"/>
                </a:solidFill>
              </a:rPr>
              <a:t>, </a:t>
            </a:r>
            <a:r>
              <a:rPr lang="ru-RU" sz="2800" b="1" dirty="0" smtClean="0">
                <a:solidFill>
                  <a:srgbClr val="0070C0"/>
                </a:solidFill>
              </a:rPr>
              <a:t>Хлопчики й </a:t>
            </a:r>
            <a:r>
              <a:rPr lang="ru-RU" sz="2800" b="1" dirty="0" err="1" smtClean="0">
                <a:solidFill>
                  <a:srgbClr val="0070C0"/>
                </a:solidFill>
              </a:rPr>
              <a:t>дівчата</a:t>
            </a:r>
            <a:r>
              <a:rPr lang="ru-RU" sz="2800" b="1" dirty="0">
                <a:solidFill>
                  <a:srgbClr val="0070C0"/>
                </a:solidFill>
              </a:rPr>
              <a:t>. 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З </a:t>
            </a:r>
            <a:r>
              <a:rPr lang="ru-RU" sz="2800" b="1" dirty="0" err="1">
                <a:solidFill>
                  <a:srgbClr val="0070C0"/>
                </a:solidFill>
              </a:rPr>
              <a:t>давніх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пір</a:t>
            </a:r>
            <a:r>
              <a:rPr lang="ru-RU" sz="2800" b="1" dirty="0">
                <a:solidFill>
                  <a:srgbClr val="0070C0"/>
                </a:solidFill>
              </a:rPr>
              <a:t> і </a:t>
            </a:r>
            <a:r>
              <a:rPr lang="ru-RU" sz="2800" b="1" dirty="0" err="1">
                <a:solidFill>
                  <a:srgbClr val="0070C0"/>
                </a:solidFill>
              </a:rPr>
              <a:t>понині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800" b="1" dirty="0" err="1" smtClean="0">
                <a:solidFill>
                  <a:srgbClr val="0070C0"/>
                </a:solidFill>
              </a:rPr>
              <a:t>Кажуть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>
                <a:solidFill>
                  <a:srgbClr val="0070C0"/>
                </a:solidFill>
              </a:rPr>
              <a:t>в нас в </a:t>
            </a:r>
            <a:r>
              <a:rPr lang="ru-RU" sz="2800" b="1" dirty="0" err="1" smtClean="0">
                <a:solidFill>
                  <a:srgbClr val="0070C0"/>
                </a:solidFill>
              </a:rPr>
              <a:t>Україні</a:t>
            </a:r>
            <a:r>
              <a:rPr lang="ru-RU" sz="2800" b="1" dirty="0" smtClean="0">
                <a:solidFill>
                  <a:srgbClr val="0070C0"/>
                </a:solidFill>
              </a:rPr>
              <a:t>: 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 – </a:t>
            </a:r>
            <a:r>
              <a:rPr lang="ru-RU" sz="2800" b="1" dirty="0" err="1" smtClean="0">
                <a:solidFill>
                  <a:srgbClr val="0070C0"/>
                </a:solidFill>
              </a:rPr>
              <a:t>Здоровенькі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були</a:t>
            </a:r>
            <a:r>
              <a:rPr lang="ru-RU" sz="2800" b="1" dirty="0">
                <a:solidFill>
                  <a:srgbClr val="0070C0"/>
                </a:solidFill>
              </a:rPr>
              <a:t>! 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8" name="Прямокутник: округлені кути 5">
            <a:extLst>
              <a:ext uri="{FF2B5EF4-FFF2-40B4-BE49-F238E27FC236}">
                <a16:creationId xmlns:a16="http://schemas.microsoft.com/office/drawing/2014/main" xmlns="" id="{71891ECB-C37E-4FC8-A2F4-E8DB089E46AF}"/>
              </a:ext>
            </a:extLst>
          </p:cNvPr>
          <p:cNvSpPr/>
          <p:nvPr/>
        </p:nvSpPr>
        <p:spPr>
          <a:xfrm>
            <a:off x="4040613" y="1625386"/>
            <a:ext cx="3862416" cy="2009061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Подумай. </a:t>
            </a:r>
          </a:p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За </a:t>
            </a:r>
            <a:r>
              <a:rPr lang="uk-UA" sz="2800" b="1" dirty="0">
                <a:solidFill>
                  <a:srgbClr val="0070C0"/>
                </a:solidFill>
              </a:rPr>
              <a:t>що </a:t>
            </a:r>
            <a:r>
              <a:rPr lang="uk-UA" sz="2800" b="1" dirty="0" smtClean="0">
                <a:solidFill>
                  <a:srgbClr val="0070C0"/>
                </a:solidFill>
              </a:rPr>
              <a:t>ти </a:t>
            </a:r>
            <a:r>
              <a:rPr lang="uk-UA" sz="2800" b="1" dirty="0">
                <a:solidFill>
                  <a:srgbClr val="0070C0"/>
                </a:solidFill>
              </a:rPr>
              <a:t>собі </a:t>
            </a:r>
            <a:r>
              <a:rPr lang="uk-UA" sz="2800" b="1" dirty="0" smtClean="0">
                <a:solidFill>
                  <a:srgbClr val="0070C0"/>
                </a:solidFill>
              </a:rPr>
              <a:t>можеш </a:t>
            </a:r>
            <a:r>
              <a:rPr lang="uk-UA" sz="2800" b="1" dirty="0" smtClean="0">
                <a:solidFill>
                  <a:srgbClr val="0070C0"/>
                </a:solidFill>
              </a:rPr>
              <a:t>подякувати сьогодні? </a:t>
            </a:r>
            <a:endParaRPr lang="uk-UA" sz="2800" b="1" dirty="0" smtClean="0">
              <a:solidFill>
                <a:srgbClr val="0070C0"/>
              </a:solidFill>
            </a:endParaRPr>
          </a:p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Вислови вдячність … 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9" name="Прямокутник: округлені кути 5">
            <a:extLst>
              <a:ext uri="{FF2B5EF4-FFF2-40B4-BE49-F238E27FC236}">
                <a16:creationId xmlns:a16="http://schemas.microsoft.com/office/drawing/2014/main" xmlns="" id="{71891ECB-C37E-4FC8-A2F4-E8DB089E46AF}"/>
              </a:ext>
            </a:extLst>
          </p:cNvPr>
          <p:cNvSpPr/>
          <p:nvPr/>
        </p:nvSpPr>
        <p:spPr>
          <a:xfrm>
            <a:off x="1212537" y="1578267"/>
            <a:ext cx="2605911" cy="695265"/>
          </a:xfrm>
          <a:prstGeom prst="horizontalScroll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своїй пам’яті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кутник: округлені кути 5">
            <a:extLst>
              <a:ext uri="{FF2B5EF4-FFF2-40B4-BE49-F238E27FC236}">
                <a16:creationId xmlns:a16="http://schemas.microsoft.com/office/drawing/2014/main" xmlns="" id="{71891ECB-C37E-4FC8-A2F4-E8DB089E46AF}"/>
              </a:ext>
            </a:extLst>
          </p:cNvPr>
          <p:cNvSpPr/>
          <p:nvPr/>
        </p:nvSpPr>
        <p:spPr>
          <a:xfrm>
            <a:off x="3831017" y="3748849"/>
            <a:ext cx="4214940" cy="1267837"/>
          </a:xfrm>
          <a:prstGeom prst="horizontalScroll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вмінню </a:t>
            </a:r>
            <a:r>
              <a:rPr lang="uk-UA" sz="2800" b="1" dirty="0">
                <a:solidFill>
                  <a:schemeClr val="bg1"/>
                </a:solidFill>
              </a:rPr>
              <a:t>бути </a:t>
            </a:r>
            <a:r>
              <a:rPr lang="uk-UA" sz="2800" b="1" dirty="0" smtClean="0">
                <a:solidFill>
                  <a:schemeClr val="bg1"/>
                </a:solidFill>
              </a:rPr>
              <a:t>добродушним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кутник: округлені кути 5">
            <a:extLst>
              <a:ext uri="{FF2B5EF4-FFF2-40B4-BE49-F238E27FC236}">
                <a16:creationId xmlns:a16="http://schemas.microsoft.com/office/drawing/2014/main" xmlns="" id="{71891ECB-C37E-4FC8-A2F4-E8DB089E46AF}"/>
              </a:ext>
            </a:extLst>
          </p:cNvPr>
          <p:cNvSpPr/>
          <p:nvPr/>
        </p:nvSpPr>
        <p:spPr>
          <a:xfrm>
            <a:off x="2389024" y="2968797"/>
            <a:ext cx="1441993" cy="695265"/>
          </a:xfrm>
          <a:prstGeom prst="horizontalScroll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увазі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2" name="Прямокутник: округлені кути 5">
            <a:extLst>
              <a:ext uri="{FF2B5EF4-FFF2-40B4-BE49-F238E27FC236}">
                <a16:creationId xmlns:a16="http://schemas.microsoft.com/office/drawing/2014/main" xmlns="" id="{71891ECB-C37E-4FC8-A2F4-E8DB089E46AF}"/>
              </a:ext>
            </a:extLst>
          </p:cNvPr>
          <p:cNvSpPr/>
          <p:nvPr/>
        </p:nvSpPr>
        <p:spPr>
          <a:xfrm>
            <a:off x="7988785" y="2273532"/>
            <a:ext cx="2895223" cy="695265"/>
          </a:xfrm>
          <a:prstGeom prst="horizontalScroll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працьовитості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3" name="Прямокутник: округлені кути 5">
            <a:extLst>
              <a:ext uri="{FF2B5EF4-FFF2-40B4-BE49-F238E27FC236}">
                <a16:creationId xmlns:a16="http://schemas.microsoft.com/office/drawing/2014/main" xmlns="" id="{71891ECB-C37E-4FC8-A2F4-E8DB089E46AF}"/>
              </a:ext>
            </a:extLst>
          </p:cNvPr>
          <p:cNvSpPr/>
          <p:nvPr/>
        </p:nvSpPr>
        <p:spPr>
          <a:xfrm>
            <a:off x="7988786" y="1662689"/>
            <a:ext cx="2114439" cy="695265"/>
          </a:xfrm>
          <a:prstGeom prst="horizontalScroll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старанню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4" name="Прямокутник: округлені кути 5">
            <a:extLst>
              <a:ext uri="{FF2B5EF4-FFF2-40B4-BE49-F238E27FC236}">
                <a16:creationId xmlns:a16="http://schemas.microsoft.com/office/drawing/2014/main" xmlns="" id="{71891ECB-C37E-4FC8-A2F4-E8DB089E46AF}"/>
              </a:ext>
            </a:extLst>
          </p:cNvPr>
          <p:cNvSpPr/>
          <p:nvPr/>
        </p:nvSpPr>
        <p:spPr>
          <a:xfrm>
            <a:off x="696686" y="2273532"/>
            <a:ext cx="3121762" cy="695265"/>
          </a:xfrm>
          <a:prstGeom prst="horizontalScroll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почуттю гумору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5" name="Прямокутник: округлені кути 5">
            <a:extLst>
              <a:ext uri="{FF2B5EF4-FFF2-40B4-BE49-F238E27FC236}">
                <a16:creationId xmlns:a16="http://schemas.microsoft.com/office/drawing/2014/main" xmlns="" id="{71891ECB-C37E-4FC8-A2F4-E8DB089E46AF}"/>
              </a:ext>
            </a:extLst>
          </p:cNvPr>
          <p:cNvSpPr/>
          <p:nvPr/>
        </p:nvSpPr>
        <p:spPr>
          <a:xfrm>
            <a:off x="7988786" y="2968797"/>
            <a:ext cx="1634186" cy="695265"/>
          </a:xfrm>
          <a:prstGeom prst="horizontalScroll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розуму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!!!_Эсмира Настрій\Успешный\_free_2024-01-13-18-31-14_00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399" y="3832172"/>
            <a:ext cx="2717933" cy="271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78586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23840" y="599721"/>
            <a:ext cx="9979589" cy="7399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Знайди «зайве</a:t>
            </a:r>
            <a:r>
              <a:rPr lang="uk-UA" sz="4000" b="1" dirty="0" smtClean="0"/>
              <a:t>» слово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123840" y="2046318"/>
            <a:ext cx="5480394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/>
              <a:t>Зима</a:t>
            </a:r>
            <a:r>
              <a:rPr lang="ru-RU" sz="2800" b="1" dirty="0"/>
              <a:t>, </a:t>
            </a:r>
            <a:r>
              <a:rPr lang="ru-RU" sz="2800" b="1" dirty="0" err="1"/>
              <a:t>субота</a:t>
            </a:r>
            <a:r>
              <a:rPr lang="ru-RU" sz="2800" b="1" dirty="0"/>
              <a:t>, </a:t>
            </a:r>
            <a:r>
              <a:rPr lang="ru-RU" sz="2800" b="1" dirty="0" err="1"/>
              <a:t>літо</a:t>
            </a:r>
            <a:r>
              <a:rPr lang="ru-RU" sz="2800" b="1" dirty="0"/>
              <a:t>, </a:t>
            </a:r>
            <a:r>
              <a:rPr lang="ru-RU" sz="2800" b="1" dirty="0" err="1"/>
              <a:t>осінь</a:t>
            </a:r>
            <a:r>
              <a:rPr lang="ru-RU" sz="2800" b="1" dirty="0"/>
              <a:t>, </a:t>
            </a:r>
            <a:r>
              <a:rPr lang="ru-RU" sz="2800" b="1" dirty="0" smtClean="0"/>
              <a:t>весна.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315646" y="1449190"/>
            <a:ext cx="9533274" cy="442674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Прочитай слова в кожному рядку. За </a:t>
            </a:r>
            <a:r>
              <a:rPr lang="ru-RU" sz="2000" b="1" dirty="0" err="1">
                <a:solidFill>
                  <a:srgbClr val="0070C0"/>
                </a:solidFill>
              </a:rPr>
              <a:t>якою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ознакою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об'єднані</a:t>
            </a:r>
            <a:r>
              <a:rPr lang="ru-RU" sz="2000" b="1" dirty="0">
                <a:solidFill>
                  <a:srgbClr val="0070C0"/>
                </a:solidFill>
              </a:rPr>
              <a:t> слова</a:t>
            </a:r>
            <a:r>
              <a:rPr lang="ru-RU" sz="2000" b="1" dirty="0" smtClean="0">
                <a:solidFill>
                  <a:srgbClr val="0070C0"/>
                </a:solidFill>
              </a:rPr>
              <a:t>? Яке «</a:t>
            </a:r>
            <a:r>
              <a:rPr lang="ru-RU" sz="2000" b="1" dirty="0" err="1" smtClean="0">
                <a:solidFill>
                  <a:srgbClr val="0070C0"/>
                </a:solidFill>
              </a:rPr>
              <a:t>зайве</a:t>
            </a:r>
            <a:r>
              <a:rPr lang="ru-RU" sz="2000" b="1" dirty="0" smtClean="0">
                <a:solidFill>
                  <a:srgbClr val="0070C0"/>
                </a:solidFill>
              </a:rPr>
              <a:t>»?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3840" y="3730723"/>
            <a:ext cx="7290817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/>
              <a:t>Береза</a:t>
            </a:r>
            <a:r>
              <a:rPr lang="ru-RU" sz="2800" b="1" dirty="0"/>
              <a:t>, </a:t>
            </a:r>
            <a:r>
              <a:rPr lang="ru-RU" sz="2800" b="1" dirty="0" err="1" smtClean="0"/>
              <a:t>ялина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яблуня</a:t>
            </a:r>
            <a:r>
              <a:rPr lang="ru-RU" sz="2800" b="1" dirty="0"/>
              <a:t>, клен, весна, тополя.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23839" y="4588861"/>
            <a:ext cx="8477361" cy="578882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err="1" smtClean="0"/>
              <a:t>Понеділок</a:t>
            </a:r>
            <a:r>
              <a:rPr lang="ru-RU" sz="2800" b="1" dirty="0"/>
              <a:t>, середа, </a:t>
            </a:r>
            <a:r>
              <a:rPr lang="ru-RU" sz="2800" b="1" dirty="0" err="1"/>
              <a:t>вівторок</a:t>
            </a:r>
            <a:r>
              <a:rPr lang="ru-RU" sz="2800" b="1" dirty="0"/>
              <a:t>, </a:t>
            </a:r>
            <a:r>
              <a:rPr lang="ru-RU" sz="2800" b="1" dirty="0" err="1"/>
              <a:t>четвер</a:t>
            </a:r>
            <a:r>
              <a:rPr lang="ru-RU" sz="2800" b="1" dirty="0"/>
              <a:t>, </a:t>
            </a:r>
            <a:r>
              <a:rPr lang="ru-RU" sz="2800" b="1" dirty="0" smtClean="0"/>
              <a:t>зима</a:t>
            </a:r>
            <a:r>
              <a:rPr lang="ru-RU" sz="2800" b="1" dirty="0"/>
              <a:t>, </a:t>
            </a:r>
            <a:r>
              <a:rPr lang="ru-RU" sz="2800" b="1" dirty="0" err="1" smtClean="0"/>
              <a:t>п'ятниця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123839" y="2900771"/>
            <a:ext cx="6702989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err="1" smtClean="0"/>
              <a:t>Мавпа</a:t>
            </a:r>
            <a:r>
              <a:rPr lang="ru-RU" sz="2800" b="1" dirty="0"/>
              <a:t>, </a:t>
            </a:r>
            <a:r>
              <a:rPr lang="ru-RU" sz="2800" b="1" dirty="0" err="1" smtClean="0"/>
              <a:t>ведмідь</a:t>
            </a:r>
            <a:r>
              <a:rPr lang="ru-RU" sz="2800" b="1" dirty="0"/>
              <a:t>, </a:t>
            </a:r>
            <a:r>
              <a:rPr lang="ru-RU" sz="2800" b="1" dirty="0" smtClean="0"/>
              <a:t>береза</a:t>
            </a:r>
            <a:r>
              <a:rPr lang="ru-RU" sz="2800" b="1" dirty="0"/>
              <a:t>, </a:t>
            </a:r>
            <a:r>
              <a:rPr lang="ru-RU" sz="2800" b="1" dirty="0" err="1" smtClean="0"/>
              <a:t>лисиця</a:t>
            </a:r>
            <a:r>
              <a:rPr lang="ru-RU" sz="2800" b="1" dirty="0"/>
              <a:t>, </a:t>
            </a:r>
            <a:r>
              <a:rPr lang="ru-RU" sz="2800" b="1" dirty="0" err="1" smtClean="0"/>
              <a:t>заєць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pic>
        <p:nvPicPr>
          <p:cNvPr id="5122" name="Picture 2" descr="D:\Картинки до тестів\Тварини\Жабка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12629" y="2190727"/>
            <a:ext cx="2895600" cy="2118878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 flipV="1">
            <a:off x="2242457" y="2525487"/>
            <a:ext cx="1034143" cy="1088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864037" y="3385459"/>
            <a:ext cx="112162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5856514" y="4191001"/>
            <a:ext cx="859972" cy="1088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6977743" y="5040087"/>
            <a:ext cx="849085" cy="1088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18088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04187" y="599721"/>
            <a:ext cx="8756193" cy="7399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Повідомлення теми уроку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192486" y="1698865"/>
            <a:ext cx="5267894" cy="2962513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solidFill>
                  <a:srgbClr val="0070C0"/>
                </a:solidFill>
              </a:rPr>
              <a:t>Сьогодні</a:t>
            </a:r>
            <a:r>
              <a:rPr lang="ru-RU" sz="2800" b="1" dirty="0">
                <a:solidFill>
                  <a:srgbClr val="0070C0"/>
                </a:solidFill>
              </a:rPr>
              <a:t> на </a:t>
            </a:r>
            <a:r>
              <a:rPr lang="ru-RU" sz="2800" b="1" dirty="0" err="1">
                <a:solidFill>
                  <a:srgbClr val="0070C0"/>
                </a:solidFill>
              </a:rPr>
              <a:t>уроці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української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мови</a:t>
            </a:r>
            <a:r>
              <a:rPr lang="ru-RU" sz="2800" b="1" dirty="0" smtClean="0">
                <a:solidFill>
                  <a:srgbClr val="0070C0"/>
                </a:solidFill>
              </a:rPr>
              <a:t> ми </a:t>
            </a:r>
            <a:r>
              <a:rPr lang="ru-RU" sz="2800" b="1" dirty="0" err="1" smtClean="0">
                <a:solidFill>
                  <a:srgbClr val="0070C0"/>
                </a:solidFill>
              </a:rPr>
              <a:t>будемо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uk-UA" sz="2800" b="1" dirty="0" smtClean="0">
                <a:solidFill>
                  <a:srgbClr val="0070C0"/>
                </a:solidFill>
              </a:rPr>
              <a:t>вчитися </a:t>
            </a:r>
            <a:r>
              <a:rPr lang="uk-UA" sz="2800" b="1" dirty="0" smtClean="0">
                <a:solidFill>
                  <a:srgbClr val="0070C0"/>
                </a:solidFill>
              </a:rPr>
              <a:t>об’єднувати слова </a:t>
            </a:r>
            <a:r>
              <a:rPr lang="uk-UA" sz="2800" b="1" dirty="0" smtClean="0">
                <a:solidFill>
                  <a:srgbClr val="0070C0"/>
                </a:solidFill>
              </a:rPr>
              <a:t>за певною ознакою; </a:t>
            </a:r>
          </a:p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складати </a:t>
            </a:r>
            <a:r>
              <a:rPr lang="uk-UA" sz="2800" b="1" dirty="0">
                <a:solidFill>
                  <a:srgbClr val="0070C0"/>
                </a:solidFill>
              </a:rPr>
              <a:t>і записувати речення за </a:t>
            </a:r>
            <a:r>
              <a:rPr lang="uk-UA" sz="2800" b="1" dirty="0" smtClean="0">
                <a:solidFill>
                  <a:srgbClr val="0070C0"/>
                </a:solidFill>
              </a:rPr>
              <a:t>малюнками.</a:t>
            </a:r>
            <a:endParaRPr lang="uk-UA" sz="2800" b="1" dirty="0">
              <a:solidFill>
                <a:srgbClr val="0070C0"/>
              </a:solidFill>
            </a:endParaRPr>
          </a:p>
        </p:txBody>
      </p:sp>
      <p:pic>
        <p:nvPicPr>
          <p:cNvPr id="8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" b="2098"/>
          <a:stretch/>
        </p:blipFill>
        <p:spPr bwMode="auto">
          <a:xfrm>
            <a:off x="643640" y="1600892"/>
            <a:ext cx="4102531" cy="390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04459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6" t="1194" r="53208" b="81026"/>
          <a:stretch/>
        </p:blipFill>
        <p:spPr>
          <a:xfrm>
            <a:off x="3205298" y="4219155"/>
            <a:ext cx="8257359" cy="1692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990600" y="595822"/>
            <a:ext cx="10134600" cy="8084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На </a:t>
            </a:r>
            <a:r>
              <a:rPr lang="ru-RU" sz="4000" b="1" dirty="0" err="1">
                <a:solidFill>
                  <a:schemeClr val="bg1"/>
                </a:solidFill>
              </a:rPr>
              <a:t>острові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друзі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багато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фотографували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кутник: округлені кути 9">
            <a:extLst>
              <a:ext uri="{FF2B5EF4-FFF2-40B4-BE49-F238E27FC236}">
                <a16:creationId xmlns:a16="http://schemas.microsoft.com/office/drawing/2014/main" xmlns="" id="{B87DEA72-DF4F-42E6-BC07-701F1CC077C2}"/>
              </a:ext>
            </a:extLst>
          </p:cNvPr>
          <p:cNvSpPr/>
          <p:nvPr/>
        </p:nvSpPr>
        <p:spPr>
          <a:xfrm>
            <a:off x="3959134" y="3442471"/>
            <a:ext cx="6202138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Довідка: папороть, пальма, ліани.</a:t>
            </a:r>
          </a:p>
        </p:txBody>
      </p:sp>
      <p:pic>
        <p:nvPicPr>
          <p:cNvPr id="1026" name="Picture 2" descr="Результат пошуку зображень за запитом пальма">
            <a:extLst>
              <a:ext uri="{FF2B5EF4-FFF2-40B4-BE49-F238E27FC236}">
                <a16:creationId xmlns:a16="http://schemas.microsoft.com/office/drawing/2014/main" xmlns="" id="{4A1C8F58-4A27-4C48-9FCF-0A17E685E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298" y="1509322"/>
            <a:ext cx="2800350" cy="186783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Результат пошуку зображень за запитом папороть">
            <a:extLst>
              <a:ext uri="{FF2B5EF4-FFF2-40B4-BE49-F238E27FC236}">
                <a16:creationId xmlns:a16="http://schemas.microsoft.com/office/drawing/2014/main" xmlns="" id="{A8C7E15A-0907-435C-BF31-AAB013D41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776" y="1487069"/>
            <a:ext cx="2517381" cy="189008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Результат пошуку зображень за запитом джунгли">
            <a:extLst>
              <a:ext uri="{FF2B5EF4-FFF2-40B4-BE49-F238E27FC236}">
                <a16:creationId xmlns:a16="http://schemas.microsoft.com/office/drawing/2014/main" xmlns="" id="{636E390B-4C53-4DDF-BF79-0C991E412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445" y="1508261"/>
            <a:ext cx="2705101" cy="186889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A2C8410-04C1-4EB6-835F-D405D60CE59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8" t="43664" r="34218" b="41944"/>
          <a:stretch/>
        </p:blipFill>
        <p:spPr>
          <a:xfrm>
            <a:off x="3329132" y="4108441"/>
            <a:ext cx="6695433" cy="938803"/>
          </a:xfrm>
          <a:prstGeom prst="rect">
            <a:avLst/>
          </a:prstGeom>
        </p:spPr>
      </p:pic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BF12CE74-4313-4B1F-A33C-0345363FAEFC}"/>
              </a:ext>
            </a:extLst>
          </p:cNvPr>
          <p:cNvSpPr/>
          <p:nvPr/>
        </p:nvSpPr>
        <p:spPr>
          <a:xfrm>
            <a:off x="519764" y="4119542"/>
            <a:ext cx="2576674" cy="94561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err="1">
                <a:solidFill>
                  <a:srgbClr val="0070C0"/>
                </a:solidFill>
              </a:rPr>
              <a:t>Cклади</a:t>
            </a:r>
            <a:r>
              <a:rPr lang="uk-UA" sz="2000" b="1" dirty="0">
                <a:solidFill>
                  <a:srgbClr val="0070C0"/>
                </a:solidFill>
              </a:rPr>
              <a:t> речення про одну із зображених рослин і запиши. </a:t>
            </a:r>
          </a:p>
        </p:txBody>
      </p:sp>
      <p:sp>
        <p:nvSpPr>
          <p:cNvPr id="14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9282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5</a:t>
            </a:r>
            <a:r>
              <a:rPr lang="en-US" sz="3200" b="1" dirty="0" smtClean="0">
                <a:solidFill>
                  <a:schemeClr val="bg1"/>
                </a:solidFill>
              </a:rPr>
              <a:t>1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9764" y="1487068"/>
            <a:ext cx="2576674" cy="246443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rgbClr val="0070C0"/>
                </a:solidFill>
              </a:rPr>
              <a:t>Переглянь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світлини</a:t>
            </a:r>
            <a:r>
              <a:rPr lang="ru-RU" sz="2000" b="1" dirty="0" smtClean="0">
                <a:solidFill>
                  <a:srgbClr val="0070C0"/>
                </a:solidFill>
              </a:rPr>
              <a:t>, </a:t>
            </a:r>
            <a:r>
              <a:rPr lang="ru-RU" sz="2000" b="1" dirty="0" err="1" smtClean="0">
                <a:solidFill>
                  <a:srgbClr val="0070C0"/>
                </a:solidFill>
              </a:rPr>
              <a:t>які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зробила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Родзинка</a:t>
            </a:r>
            <a:r>
              <a:rPr lang="ru-RU" sz="2000" b="1" dirty="0" smtClean="0">
                <a:solidFill>
                  <a:srgbClr val="0070C0"/>
                </a:solidFill>
              </a:rPr>
              <a:t>. Запиши </a:t>
            </a:r>
            <a:r>
              <a:rPr lang="ru-RU" sz="2000" b="1" dirty="0" err="1" smtClean="0">
                <a:solidFill>
                  <a:srgbClr val="0070C0"/>
                </a:solidFill>
              </a:rPr>
              <a:t>нàзви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зображених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предметів</a:t>
            </a:r>
            <a:r>
              <a:rPr lang="ru-RU" sz="2000" b="1" dirty="0" smtClean="0">
                <a:solidFill>
                  <a:srgbClr val="0070C0"/>
                </a:solidFill>
              </a:rPr>
              <a:t>. </a:t>
            </a:r>
            <a:r>
              <a:rPr lang="ru-RU" sz="2000" b="1" dirty="0" err="1" smtClean="0">
                <a:solidFill>
                  <a:srgbClr val="0070C0"/>
                </a:solidFill>
              </a:rPr>
              <a:t>Поміркуй</a:t>
            </a:r>
            <a:r>
              <a:rPr lang="ru-RU" sz="2000" b="1" dirty="0" smtClean="0">
                <a:solidFill>
                  <a:srgbClr val="0070C0"/>
                </a:solidFill>
              </a:rPr>
              <a:t>, як </a:t>
            </a:r>
            <a:r>
              <a:rPr lang="ru-RU" sz="2000" b="1" dirty="0" err="1" smtClean="0">
                <a:solidFill>
                  <a:srgbClr val="0070C0"/>
                </a:solidFill>
              </a:rPr>
              <a:t>назвати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їх</a:t>
            </a:r>
            <a:r>
              <a:rPr lang="ru-RU" sz="2000" b="1" dirty="0" smtClean="0">
                <a:solidFill>
                  <a:srgbClr val="0070C0"/>
                </a:solidFill>
              </a:rPr>
              <a:t> одним словом.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6" name="Прямоугольник 4">
            <a:extLst>
              <a:ext uri="{FF2B5EF4-FFF2-40B4-BE49-F238E27FC236}">
                <a16:creationId xmlns:a16="http://schemas.microsoft.com/office/drawing/2014/main" xmlns="" id="{BF12CE74-4313-4B1F-A33C-0345363FAEFC}"/>
              </a:ext>
            </a:extLst>
          </p:cNvPr>
          <p:cNvSpPr/>
          <p:nvPr/>
        </p:nvSpPr>
        <p:spPr>
          <a:xfrm>
            <a:off x="3232499" y="5333999"/>
            <a:ext cx="7655408" cy="5662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Пальми бувають фінікові, кокосові, бананові.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7372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92819" y="516300"/>
            <a:ext cx="9988837" cy="7573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Прочитай, </a:t>
            </a:r>
            <a:r>
              <a:rPr lang="ru-RU" sz="4000" b="1" dirty="0" err="1" smtClean="0">
                <a:solidFill>
                  <a:schemeClr val="bg1"/>
                </a:solidFill>
              </a:rPr>
              <a:t>що</a:t>
            </a:r>
            <a:r>
              <a:rPr lang="ru-RU" sz="4000" b="1" dirty="0" smtClean="0">
                <a:solidFill>
                  <a:schemeClr val="bg1"/>
                </a:solidFill>
              </a:rPr>
              <a:t> сказала </a:t>
            </a:r>
            <a:r>
              <a:rPr lang="ru-RU" sz="4000" b="1" dirty="0" err="1" smtClean="0">
                <a:solidFill>
                  <a:schemeClr val="bg1"/>
                </a:solidFill>
              </a:rPr>
              <a:t>Читалочка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9" name="Бульбашка думок: хмарка 8">
            <a:extLst>
              <a:ext uri="{FF2B5EF4-FFF2-40B4-BE49-F238E27FC236}">
                <a16:creationId xmlns:a16="http://schemas.microsoft.com/office/drawing/2014/main" xmlns="" id="{188ED532-C665-4BBA-80CB-6F3F0FD8592F}"/>
              </a:ext>
            </a:extLst>
          </p:cNvPr>
          <p:cNvSpPr/>
          <p:nvPr/>
        </p:nvSpPr>
        <p:spPr>
          <a:xfrm>
            <a:off x="1291264" y="1273627"/>
            <a:ext cx="6927449" cy="1559378"/>
          </a:xfrm>
          <a:prstGeom prst="cloudCallout">
            <a:avLst>
              <a:gd name="adj1" fmla="val 70038"/>
              <a:gd name="adj2" fmla="val -20533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А мені </a:t>
            </a:r>
            <a:r>
              <a:rPr lang="uk-UA" sz="2800" b="1" dirty="0" smtClean="0">
                <a:solidFill>
                  <a:schemeClr val="bg1"/>
                </a:solidFill>
              </a:rPr>
              <a:t>подобаються </a:t>
            </a:r>
            <a:r>
              <a:rPr lang="uk-UA" sz="2800" b="1" dirty="0" smtClean="0">
                <a:solidFill>
                  <a:schemeClr val="bg1"/>
                </a:solidFill>
              </a:rPr>
              <a:t>рослини </a:t>
            </a:r>
            <a:r>
              <a:rPr lang="uk-UA" sz="2800" b="1" dirty="0">
                <a:solidFill>
                  <a:schemeClr val="bg1"/>
                </a:solidFill>
              </a:rPr>
              <a:t>нашої </a:t>
            </a:r>
            <a:r>
              <a:rPr lang="uk-UA" sz="2800" b="1" dirty="0" smtClean="0">
                <a:solidFill>
                  <a:schemeClr val="bg1"/>
                </a:solidFill>
              </a:rPr>
              <a:t>рідної України</a:t>
            </a:r>
            <a:r>
              <a:rPr lang="uk-UA" sz="2800" b="1" dirty="0">
                <a:solidFill>
                  <a:schemeClr val="bg1"/>
                </a:solidFill>
              </a:rPr>
              <a:t>!</a:t>
            </a:r>
          </a:p>
        </p:txBody>
      </p:sp>
      <p:pic>
        <p:nvPicPr>
          <p:cNvPr id="3075" name="Picture 3" descr="D:\Картинки до тестів\Щебетун, Гаджик\2024-11-13_2124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6092" y="1405836"/>
            <a:ext cx="2065564" cy="2046077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9282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5</a:t>
            </a:r>
            <a:r>
              <a:rPr lang="en-US" sz="3200" b="1" dirty="0" smtClean="0">
                <a:solidFill>
                  <a:schemeClr val="bg1"/>
                </a:solidFill>
              </a:rPr>
              <a:t>1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1" name="Бульбашка думок: хмарка 8">
            <a:extLst>
              <a:ext uri="{FF2B5EF4-FFF2-40B4-BE49-F238E27FC236}">
                <a16:creationId xmlns:a16="http://schemas.microsoft.com/office/drawing/2014/main" xmlns="" id="{188ED532-C665-4BBA-80CB-6F3F0FD8592F}"/>
              </a:ext>
            </a:extLst>
          </p:cNvPr>
          <p:cNvSpPr/>
          <p:nvPr/>
        </p:nvSpPr>
        <p:spPr>
          <a:xfrm>
            <a:off x="1291264" y="2917368"/>
            <a:ext cx="7485123" cy="117565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solidFill>
                  <a:srgbClr val="0070C0"/>
                </a:solidFill>
              </a:rPr>
              <a:t>Читалочці</a:t>
            </a:r>
            <a:r>
              <a:rPr lang="uk-UA" sz="2400" b="1" dirty="0" smtClean="0">
                <a:solidFill>
                  <a:srgbClr val="0070C0"/>
                </a:solidFill>
              </a:rPr>
              <a:t> цікаво, чи знаєш ти рослини рідного краю. Склади речення за поданим початком і </a:t>
            </a:r>
            <a:r>
              <a:rPr lang="uk-UA" sz="2400" b="1" dirty="0" err="1" smtClean="0">
                <a:solidFill>
                  <a:srgbClr val="0070C0"/>
                </a:solidFill>
              </a:rPr>
              <a:t>запиши</a:t>
            </a:r>
            <a:r>
              <a:rPr lang="uk-UA" sz="2400" b="1" dirty="0" smtClean="0">
                <a:solidFill>
                  <a:srgbClr val="0070C0"/>
                </a:solidFill>
              </a:rPr>
              <a:t>. Постав наголос у словах.</a:t>
            </a:r>
            <a:endParaRPr lang="uk-UA" sz="2400" b="1" dirty="0">
              <a:solidFill>
                <a:srgbClr val="0070C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6" t="1194" r="53208" b="81026"/>
          <a:stretch/>
        </p:blipFill>
        <p:spPr>
          <a:xfrm>
            <a:off x="1291264" y="4219155"/>
            <a:ext cx="7485123" cy="1692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12AC2848-8AC9-478E-A892-4A81AD0F99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6" t="42500" r="50000" b="38472"/>
          <a:stretch/>
        </p:blipFill>
        <p:spPr>
          <a:xfrm>
            <a:off x="1531235" y="4131562"/>
            <a:ext cx="4034087" cy="1044087"/>
          </a:xfrm>
          <a:prstGeom prst="rect">
            <a:avLst/>
          </a:prstGeom>
        </p:spPr>
      </p:pic>
      <p:sp>
        <p:nvSpPr>
          <p:cNvPr id="14" name="Бульбашка думок: хмарка 8">
            <a:extLst>
              <a:ext uri="{FF2B5EF4-FFF2-40B4-BE49-F238E27FC236}">
                <a16:creationId xmlns:a16="http://schemas.microsoft.com/office/drawing/2014/main" xmlns="" id="{188ED532-C665-4BBA-80CB-6F3F0FD8592F}"/>
              </a:ext>
            </a:extLst>
          </p:cNvPr>
          <p:cNvSpPr/>
          <p:nvPr/>
        </p:nvSpPr>
        <p:spPr>
          <a:xfrm>
            <a:off x="8871858" y="4219155"/>
            <a:ext cx="2285999" cy="1692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Соняшник, морква, вишня.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3" t="63482" r="86261" b="19627"/>
          <a:stretch/>
        </p:blipFill>
        <p:spPr>
          <a:xfrm>
            <a:off x="6972764" y="4131562"/>
            <a:ext cx="150124" cy="115838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3" t="63482" r="86261" b="19627"/>
          <a:stretch/>
        </p:blipFill>
        <p:spPr>
          <a:xfrm>
            <a:off x="2455193" y="4860568"/>
            <a:ext cx="150124" cy="115838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64" t="63977" r="24893" b="20171"/>
          <a:stretch/>
        </p:blipFill>
        <p:spPr>
          <a:xfrm>
            <a:off x="4158744" y="4877648"/>
            <a:ext cx="297932" cy="108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85991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6" t="1194" r="53208" b="81026"/>
          <a:stretch/>
        </p:blipFill>
        <p:spPr>
          <a:xfrm>
            <a:off x="990600" y="3827269"/>
            <a:ext cx="7881257" cy="1692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990600" y="494529"/>
            <a:ext cx="10189028" cy="7791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Щебетунчик показав світлини своїх </a:t>
            </a:r>
            <a:r>
              <a:rPr lang="uk-UA" sz="3200" b="1" dirty="0" smtClean="0">
                <a:solidFill>
                  <a:schemeClr val="bg1"/>
                </a:solidFill>
              </a:rPr>
              <a:t>улюблених овочів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Результат пошуку зображень за запитом капуста">
            <a:extLst>
              <a:ext uri="{FF2B5EF4-FFF2-40B4-BE49-F238E27FC236}">
                <a16:creationId xmlns:a16="http://schemas.microsoft.com/office/drawing/2014/main" xmlns="" id="{5C0226ED-6EBB-403D-BF4E-CC4345D87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92287"/>
            <a:ext cx="2274488" cy="1678067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Результат пошуку зображень за запитом помідори">
            <a:extLst>
              <a:ext uri="{FF2B5EF4-FFF2-40B4-BE49-F238E27FC236}">
                <a16:creationId xmlns:a16="http://schemas.microsoft.com/office/drawing/2014/main" xmlns="" id="{E6664E50-00B4-476D-80E4-5E24B60C7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975" y="1392287"/>
            <a:ext cx="2681139" cy="1624933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Результат пошуку зображень за запитом огірок">
            <a:extLst>
              <a:ext uri="{FF2B5EF4-FFF2-40B4-BE49-F238E27FC236}">
                <a16:creationId xmlns:a16="http://schemas.microsoft.com/office/drawing/2014/main" xmlns="" id="{C7F2475A-5E84-4541-9E6C-9513928A4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713" y="1422114"/>
            <a:ext cx="2174516" cy="1630887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Результат пошуку зображень за запитом картопля">
            <a:extLst>
              <a:ext uri="{FF2B5EF4-FFF2-40B4-BE49-F238E27FC236}">
                <a16:creationId xmlns:a16="http://schemas.microsoft.com/office/drawing/2014/main" xmlns="" id="{3E8A906E-F562-40C7-88C1-423A4041EE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"/>
          <a:stretch/>
        </p:blipFill>
        <p:spPr bwMode="auto">
          <a:xfrm>
            <a:off x="8569683" y="1449588"/>
            <a:ext cx="2251601" cy="1603413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C5F4939-2F3D-47C4-BE27-C64471BE51E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7" t="10996" r="48516" b="72361"/>
          <a:stretch/>
        </p:blipFill>
        <p:spPr>
          <a:xfrm>
            <a:off x="1284019" y="3937100"/>
            <a:ext cx="3962138" cy="87819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EE23BE8-C065-4BA7-9861-6C3E5D10D1A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0" t="31831" r="49633" b="51526"/>
          <a:stretch/>
        </p:blipFill>
        <p:spPr>
          <a:xfrm>
            <a:off x="5246157" y="3922665"/>
            <a:ext cx="3962138" cy="87819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990599" y="3190776"/>
            <a:ext cx="7881257" cy="500208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solidFill>
                  <a:srgbClr val="0070C0"/>
                </a:solidFill>
              </a:rPr>
              <a:t>Запиши</a:t>
            </a:r>
            <a:r>
              <a:rPr lang="uk-UA" sz="2400" b="1" dirty="0" smtClean="0">
                <a:solidFill>
                  <a:srgbClr val="0070C0"/>
                </a:solidFill>
              </a:rPr>
              <a:t> </a:t>
            </a:r>
            <a:r>
              <a:rPr lang="uk-UA" sz="2400" b="1" dirty="0">
                <a:solidFill>
                  <a:srgbClr val="0070C0"/>
                </a:solidFill>
              </a:rPr>
              <a:t>їх </a:t>
            </a:r>
            <a:r>
              <a:rPr lang="uk-UA" sz="2400" b="1" dirty="0" smtClean="0">
                <a:solidFill>
                  <a:srgbClr val="0070C0"/>
                </a:solidFill>
              </a:rPr>
              <a:t>назви під диктовку, потім </a:t>
            </a:r>
            <a:r>
              <a:rPr lang="uk-UA" sz="2400" b="1" dirty="0" err="1" smtClean="0">
                <a:solidFill>
                  <a:srgbClr val="0070C0"/>
                </a:solidFill>
              </a:rPr>
              <a:t>перевір</a:t>
            </a:r>
            <a:r>
              <a:rPr lang="uk-UA" sz="2400" b="1" dirty="0" smtClean="0">
                <a:solidFill>
                  <a:srgbClr val="0070C0"/>
                </a:solidFill>
              </a:rPr>
              <a:t> зі слайдом. 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9282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5</a:t>
            </a:r>
            <a:r>
              <a:rPr lang="en-US" sz="3200" b="1" dirty="0" smtClean="0">
                <a:solidFill>
                  <a:schemeClr val="bg1"/>
                </a:solidFill>
              </a:rPr>
              <a:t>1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361578" y="3092441"/>
            <a:ext cx="2068421" cy="286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15341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49086" y="625158"/>
            <a:ext cx="10352313" cy="65935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Прочитай розмову Родзинки і Щебетунчика 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D:\2 клас\1 Українська мова\1 Пономарьова\2 Значення слова\№037 - Об’єдную слова в групи за певною ознакою\2024-11-13_2147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179" y="1441676"/>
            <a:ext cx="6968584" cy="466521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49086" y="1441676"/>
            <a:ext cx="3062205" cy="1649867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Розкажи, про що </a:t>
            </a:r>
            <a:r>
              <a:rPr lang="uk-UA" sz="2400" b="1" dirty="0" err="1" smtClean="0">
                <a:solidFill>
                  <a:srgbClr val="0070C0"/>
                </a:solidFill>
              </a:rPr>
              <a:t>дізнав</a:t>
            </a:r>
            <a:r>
              <a:rPr lang="uk-UA" sz="2400" b="1" dirty="0" smtClean="0">
                <a:solidFill>
                  <a:srgbClr val="0070C0"/>
                </a:solidFill>
              </a:rPr>
              <a:t>/</a:t>
            </a:r>
            <a:r>
              <a:rPr lang="uk-UA" sz="2400" b="1" dirty="0" err="1" smtClean="0">
                <a:solidFill>
                  <a:srgbClr val="0070C0"/>
                </a:solidFill>
              </a:rPr>
              <a:t>лася</a:t>
            </a:r>
            <a:r>
              <a:rPr lang="uk-UA" sz="2400" b="1" dirty="0" smtClean="0">
                <a:solidFill>
                  <a:srgbClr val="0070C0"/>
                </a:solidFill>
              </a:rPr>
              <a:t>  з розмови Родзинки і Щебетунчика.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9282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52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49086" y="3254103"/>
            <a:ext cx="3062205" cy="2069011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Розкажи про </a:t>
            </a:r>
            <a:r>
              <a:rPr lang="uk-UA" sz="2400" b="1" dirty="0" smtClean="0">
                <a:solidFill>
                  <a:srgbClr val="0070C0"/>
                </a:solidFill>
              </a:rPr>
              <a:t>те, які страви з овочів ти полюбляєш найбільше. </a:t>
            </a:r>
            <a:endParaRPr lang="uk-UA" sz="2400" b="1" dirty="0" smtClean="0">
              <a:solidFill>
                <a:srgbClr val="0070C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Поясни </a:t>
            </a:r>
            <a:r>
              <a:rPr lang="uk-UA" sz="2400" b="1" dirty="0" smtClean="0">
                <a:solidFill>
                  <a:srgbClr val="0070C0"/>
                </a:solidFill>
              </a:rPr>
              <a:t>чому.</a:t>
            </a:r>
            <a:endParaRPr lang="uk-UA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0685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D:\2 клас\1 Українська мова\1 Пономарьова\2 Значення слова\№037 - Об’єдную слова в групи за певною ознакою\2024-11-13_20364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79" b="533"/>
          <a:stretch/>
        </p:blipFill>
        <p:spPr bwMode="auto">
          <a:xfrm>
            <a:off x="856528" y="2274507"/>
            <a:ext cx="5019675" cy="252000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2 клас\1 Українська мова\1 Пономарьова\2 Значення слова\№037 - Об’єдную слова в групи за певною ознакою\2024-11-13_2038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" t="22104" r="1434" b="-161"/>
          <a:stretch/>
        </p:blipFill>
        <p:spPr bwMode="auto">
          <a:xfrm>
            <a:off x="6198664" y="3663779"/>
            <a:ext cx="5358927" cy="2273736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825337" y="4855907"/>
            <a:ext cx="5050866" cy="1081608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3. Розглянь світлини. Знайди серед них «зайву» і закресли. З’єднай світлини птахів з їхніми назвах на пір’їнах.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814" y="6057261"/>
            <a:ext cx="858342" cy="80073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</a:rPr>
              <a:t>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6529" y="494529"/>
            <a:ext cx="10486386" cy="6166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6529" y="1169046"/>
            <a:ext cx="5382346" cy="10492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1. </a:t>
            </a:r>
            <a:r>
              <a:rPr lang="uk-UA" sz="2000" b="1" dirty="0" err="1" smtClean="0">
                <a:solidFill>
                  <a:schemeClr val="bg1"/>
                </a:solidFill>
              </a:rPr>
              <a:t>Перевір</a:t>
            </a:r>
            <a:r>
              <a:rPr lang="uk-UA" sz="2000" b="1" dirty="0" smtClean="0">
                <a:solidFill>
                  <a:schemeClr val="bg1"/>
                </a:solidFill>
              </a:rPr>
              <a:t>, чи правильно підписані світлини. Якщо не погоджуєшся, підпиши по-своєму. Поміркуй, як назвати ці плоди одним словом.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357486" y="1184317"/>
            <a:ext cx="4941962" cy="72068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2. Доповни подані речення відповідними словами.</a:t>
            </a:r>
            <a:endParaRPr lang="uk-UA" sz="2400" b="1" dirty="0">
              <a:solidFill>
                <a:schemeClr val="bg1"/>
              </a:solidFill>
            </a:endParaRPr>
          </a:p>
        </p:txBody>
      </p:sp>
      <p:cxnSp>
        <p:nvCxnSpPr>
          <p:cNvPr id="53" name="Прямая со стрелкой 52"/>
          <p:cNvCxnSpPr/>
          <p:nvPr/>
        </p:nvCxnSpPr>
        <p:spPr>
          <a:xfrm>
            <a:off x="6604012" y="4745015"/>
            <a:ext cx="848611" cy="567597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9024256" y="4794507"/>
            <a:ext cx="587830" cy="518105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8261643" y="4800647"/>
            <a:ext cx="1644357" cy="511965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238875" y="2030482"/>
            <a:ext cx="5365296" cy="156966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Ананаси, ківі, банани – це екзотичні _________ .</a:t>
            </a:r>
          </a:p>
          <a:p>
            <a:r>
              <a:rPr lang="uk-UA" sz="2400" b="1" dirty="0" smtClean="0">
                <a:solidFill>
                  <a:schemeClr val="bg1"/>
                </a:solidFill>
              </a:rPr>
              <a:t>В Україні ростуть інші фрукти. А саме: _________________________________ .</a:t>
            </a:r>
            <a:endParaRPr lang="uk-UA" sz="2400" b="1" dirty="0">
              <a:solidFill>
                <a:schemeClr val="bg1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10472134" y="3683844"/>
            <a:ext cx="827314" cy="1240201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357486" y="2292092"/>
            <a:ext cx="1341665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FF00"/>
                </a:solidFill>
              </a:rPr>
              <a:t>фрукти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38875" y="3039856"/>
            <a:ext cx="1460276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FF00"/>
                </a:solidFill>
              </a:rPr>
              <a:t>яблука,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608282" y="3055150"/>
            <a:ext cx="1262506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FF00"/>
                </a:solidFill>
              </a:rPr>
              <a:t>груші,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718665" y="3055150"/>
            <a:ext cx="1230881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FF00"/>
                </a:solidFill>
              </a:rPr>
              <a:t>сливи,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927771" y="3055150"/>
            <a:ext cx="1228724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FF00"/>
                </a:solidFill>
              </a:rPr>
              <a:t>вишні</a:t>
            </a:r>
            <a:endParaRPr lang="uk-UA" sz="2800" b="1" dirty="0">
              <a:solidFill>
                <a:srgbClr val="FFFF00"/>
              </a:solidFill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BE0191AA-EEBC-4939-A583-BDDDA8A98D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9" t="45972" r="83438" b="43750"/>
          <a:stretch/>
        </p:blipFill>
        <p:spPr>
          <a:xfrm>
            <a:off x="2950419" y="4217187"/>
            <a:ext cx="831891" cy="559636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BC8FFA48-97BF-4A90-8C33-3BBCF0D048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4" t="45972" r="66320" b="43750"/>
          <a:stretch/>
        </p:blipFill>
        <p:spPr>
          <a:xfrm>
            <a:off x="4443796" y="4234871"/>
            <a:ext cx="1432407" cy="559636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CD1FBCE8-B792-4442-B61C-912A3428B3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7" t="45972" r="48867" b="43750"/>
          <a:stretch/>
        </p:blipFill>
        <p:spPr>
          <a:xfrm>
            <a:off x="990096" y="4217187"/>
            <a:ext cx="1432407" cy="55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64561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8" grpId="0" animBg="1"/>
      <p:bldP spid="27" grpId="0" animBg="1"/>
      <p:bldP spid="34" grpId="0"/>
      <p:bldP spid="37" grpId="0"/>
      <p:bldP spid="40" grpId="0"/>
      <p:bldP spid="41" grpId="0"/>
      <p:bldP spid="4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2823</TotalTime>
  <Words>459</Words>
  <Application>Microsoft Office PowerPoint</Application>
  <PresentationFormat>Произвольный</PresentationFormat>
  <Paragraphs>81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1146</cp:revision>
  <dcterms:created xsi:type="dcterms:W3CDTF">2018-01-05T16:38:53Z</dcterms:created>
  <dcterms:modified xsi:type="dcterms:W3CDTF">2024-11-14T17:49:54Z</dcterms:modified>
</cp:coreProperties>
</file>