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81" r:id="rId3"/>
    <p:sldId id="380" r:id="rId4"/>
    <p:sldId id="383" r:id="rId5"/>
    <p:sldId id="384" r:id="rId6"/>
    <p:sldId id="385" r:id="rId7"/>
    <p:sldId id="373" r:id="rId8"/>
    <p:sldId id="375" r:id="rId9"/>
    <p:sldId id="376" r:id="rId10"/>
    <p:sldId id="378" r:id="rId11"/>
    <p:sldId id="386" r:id="rId12"/>
    <p:sldId id="379" r:id="rId13"/>
    <p:sldId id="3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55A11"/>
    <a:srgbClr val="2F3242"/>
    <a:srgbClr val="FFFF00"/>
    <a:srgbClr val="00B05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731" y="4040305"/>
            <a:ext cx="9684526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Підсумок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за темою «В кожній казці є урок, мов у квіточці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медок» </a:t>
            </a:r>
            <a:endParaRPr lang="uk-U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56399" y="1079789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pic>
        <p:nvPicPr>
          <p:cNvPr id="1026" name="Picture 2" descr="D:\Картинки до тестів\!!! Есміра Україна Читання в родині\OIG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31" y="1079789"/>
            <a:ext cx="2705716" cy="270571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0" y="1365033"/>
            <a:ext cx="666529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За </a:t>
            </a:r>
            <a:r>
              <a:rPr lang="uk-UA" sz="2400" b="1" dirty="0" err="1" smtClean="0">
                <a:solidFill>
                  <a:schemeClr val="bg1"/>
                </a:solidFill>
              </a:rPr>
              <a:t>пазлами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розповісти </a:t>
            </a:r>
            <a:r>
              <a:rPr lang="uk-UA" sz="2400" b="1" dirty="0" smtClean="0">
                <a:solidFill>
                  <a:schemeClr val="bg1"/>
                </a:solidFill>
              </a:rPr>
              <a:t>казку «Цап та баран</a:t>
            </a:r>
            <a:r>
              <a:rPr lang="uk-UA" sz="2400" b="1" dirty="0" smtClean="0">
                <a:solidFill>
                  <a:schemeClr val="bg1"/>
                </a:solidFill>
              </a:rPr>
              <a:t>».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3258" y="494528"/>
            <a:ext cx="9905476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4" y="1365033"/>
            <a:ext cx="3353321" cy="33533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t="1" r="3707" b="3870"/>
          <a:stretch/>
        </p:blipFill>
        <p:spPr>
          <a:xfrm>
            <a:off x="741280" y="3864429"/>
            <a:ext cx="7236000" cy="24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026" y="1664196"/>
            <a:ext cx="7624738" cy="28424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9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31" y="1836334"/>
            <a:ext cx="2521565" cy="24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0" y="1365033"/>
            <a:ext cx="666529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Знайти </a:t>
            </a:r>
            <a:r>
              <a:rPr lang="uk-UA" sz="2400" b="1" dirty="0" smtClean="0">
                <a:solidFill>
                  <a:schemeClr val="bg1"/>
                </a:solidFill>
              </a:rPr>
              <a:t>відповідність між дійовими особами казок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та їхніми вчинками: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3258" y="494528"/>
            <a:ext cx="9905476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4409" y="2408998"/>
            <a:ext cx="2311498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Сміливий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4410" y="3149479"/>
            <a:ext cx="2311498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Пихата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4409" y="3868304"/>
            <a:ext cx="2311498" cy="632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Витривалий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76308" y="2384211"/>
            <a:ext cx="1991292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оселедець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45465" y="3120597"/>
            <a:ext cx="1855596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цап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5145" y="3868889"/>
            <a:ext cx="1836544" cy="632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камбала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>
            <a:stCxn id="6" idx="3"/>
            <a:endCxn id="17" idx="1"/>
          </p:cNvCxnSpPr>
          <p:nvPr/>
        </p:nvCxnSpPr>
        <p:spPr>
          <a:xfrm>
            <a:off x="3395907" y="2725166"/>
            <a:ext cx="2049558" cy="71159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8" idx="1"/>
          </p:cNvCxnSpPr>
          <p:nvPr/>
        </p:nvCxnSpPr>
        <p:spPr>
          <a:xfrm>
            <a:off x="3395908" y="3465647"/>
            <a:ext cx="2009237" cy="71941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6" idx="1"/>
          </p:cNvCxnSpPr>
          <p:nvPr/>
        </p:nvCxnSpPr>
        <p:spPr>
          <a:xfrm flipV="1">
            <a:off x="3395907" y="2700379"/>
            <a:ext cx="2080401" cy="148409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4099" y="4629284"/>
            <a:ext cx="66652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Визначити в казці послідовність подій: початок (зачин), основну частину, кінцівку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Вибрати потрібну книжку в бібліотеці.</a:t>
            </a:r>
          </a:p>
        </p:txBody>
      </p:sp>
      <p:pic>
        <p:nvPicPr>
          <p:cNvPr id="28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84" y="1365033"/>
            <a:ext cx="3353321" cy="33533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0" y="2008582"/>
            <a:ext cx="639330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Найбільше мені сподобалась казка про </a:t>
            </a:r>
            <a:r>
              <a:rPr lang="uk-UA" sz="2800" b="1" dirty="0">
                <a:solidFill>
                  <a:schemeClr val="bg1"/>
                </a:solidFill>
              </a:rPr>
              <a:t>…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Мене здивувало, як …</a:t>
            </a:r>
            <a:endParaRPr lang="uk-UA" sz="2800" b="1" dirty="0">
              <a:solidFill>
                <a:schemeClr val="bg1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Вчинки, які мені не подобаються …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Яку казку ти хотів/хотіла назвати інакше? Як саме?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Виявляю </a:t>
            </a:r>
            <a:r>
              <a:rPr lang="uk-UA" sz="3600" b="1" dirty="0">
                <a:solidFill>
                  <a:srgbClr val="FFFF00"/>
                </a:solidFill>
              </a:rPr>
              <a:t>ставлення,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44" y="2020803"/>
            <a:ext cx="3529313" cy="41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9982" y="1282925"/>
            <a:ext cx="5020874" cy="5107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066800" y="4203069"/>
            <a:ext cx="2558731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066800" y="2054171"/>
            <a:ext cx="2558731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929358" y="2024360"/>
            <a:ext cx="3119641" cy="867311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929358" y="4203069"/>
            <a:ext cx="279307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3605066" y="1854369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1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2361" y="1879212"/>
            <a:ext cx="5389150" cy="28263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9" y="1879212"/>
            <a:ext cx="3116973" cy="2809523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1116" y="1247013"/>
            <a:ext cx="4382032" cy="5107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твої очікування від уроку?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3575623" y="1979999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лок-схема: перфолента 15"/>
          <p:cNvSpPr/>
          <p:nvPr/>
        </p:nvSpPr>
        <p:spPr>
          <a:xfrm>
            <a:off x="435429" y="4203205"/>
            <a:ext cx="3809999" cy="76527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622254" y="1930230"/>
            <a:ext cx="3250960" cy="765274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720153" y="4152187"/>
            <a:ext cx="234108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965369" y="2008221"/>
            <a:ext cx="3013025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595" y="571647"/>
            <a:ext cx="10167375" cy="662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Скоромовка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AE786220-25A4-43B4-9814-EC2B0FA1A163}"/>
              </a:ext>
            </a:extLst>
          </p:cNvPr>
          <p:cNvSpPr/>
          <p:nvPr/>
        </p:nvSpPr>
        <p:spPr>
          <a:xfrm>
            <a:off x="750996" y="1326086"/>
            <a:ext cx="5094633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 бундючивсь перед дубом.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Тряс над дубом бурим чудом.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Дуб пригнув до чуба бука –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букові наука.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олее 5 500 работ на тему «европейский бук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11014"/>
          <a:stretch/>
        </p:blipFill>
        <p:spPr bwMode="auto">
          <a:xfrm>
            <a:off x="6063282" y="1336716"/>
            <a:ext cx="2642398" cy="25579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5 цікавих фактів про дуб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1068"/>
          <a:stretch/>
        </p:blipFill>
        <p:spPr bwMode="auto">
          <a:xfrm>
            <a:off x="8836337" y="1336716"/>
            <a:ext cx="2614065" cy="2474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0996" y="3421347"/>
            <a:ext cx="5233914" cy="4426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10" y="3989753"/>
            <a:ext cx="5233914" cy="4426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звук часто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повторюється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скоромовці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255" y="4543011"/>
            <a:ext cx="4667396" cy="112371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крокуєш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калюжах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біжиш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дощу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55229" y="4176751"/>
            <a:ext cx="4438279" cy="145563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Пригадай</a:t>
            </a:r>
            <a:r>
              <a:rPr lang="ru-RU" sz="2800" b="1" dirty="0" smtClean="0">
                <a:solidFill>
                  <a:schemeClr val="bg1"/>
                </a:solidFill>
              </a:rPr>
              <a:t>, про 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казка</a:t>
            </a:r>
            <a:r>
              <a:rPr lang="ru-RU" sz="2800" b="1" dirty="0" smtClean="0">
                <a:solidFill>
                  <a:schemeClr val="bg1"/>
                </a:solidFill>
              </a:rPr>
              <a:t> Наталки </a:t>
            </a:r>
            <a:r>
              <a:rPr lang="ru-RU" sz="2800" b="1" dirty="0" err="1" smtClean="0">
                <a:solidFill>
                  <a:schemeClr val="bg1"/>
                </a:solidFill>
              </a:rPr>
              <a:t>Малетич</a:t>
            </a:r>
            <a:r>
              <a:rPr lang="ru-RU" sz="2800" b="1" dirty="0" smtClean="0">
                <a:solidFill>
                  <a:schemeClr val="bg1"/>
                </a:solidFill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</a:rPr>
              <a:t>Парасолька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1630" y="450746"/>
            <a:ext cx="5562600" cy="9589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Наталка </a:t>
            </a:r>
            <a:r>
              <a:rPr lang="uk-UA" sz="2800" b="1" dirty="0" err="1" smtClean="0">
                <a:solidFill>
                  <a:schemeClr val="bg1"/>
                </a:solidFill>
              </a:rPr>
              <a:t>Малетич</a:t>
            </a:r>
            <a:r>
              <a:rPr lang="uk-UA" sz="2800" b="1" dirty="0" smtClean="0">
                <a:solidFill>
                  <a:schemeClr val="bg1"/>
                </a:solidFill>
              </a:rPr>
              <a:t> «Парасолька». Вибіркове читання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3 В кожній казці є урок\№036 - Робота з дитячою книжкою\2024-11-12_135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7561" r="61" b="564"/>
          <a:stretch/>
        </p:blipFill>
        <p:spPr bwMode="auto">
          <a:xfrm>
            <a:off x="6368143" y="450746"/>
            <a:ext cx="5381229" cy="61012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44" y="1409725"/>
            <a:ext cx="2773828" cy="27738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5886"/>
            <a:ext cx="1240972" cy="11321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4514" y="4292410"/>
            <a:ext cx="4234542" cy="1542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Хто автор казки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Прочитай зачин </a:t>
            </a:r>
            <a:r>
              <a:rPr lang="uk-UA" sz="2400" b="1" dirty="0" smtClean="0">
                <a:solidFill>
                  <a:schemeClr val="bg1"/>
                </a:solidFill>
              </a:rPr>
              <a:t>твору.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Знайди й прочитай, чому парасолька любить дощ?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flipH="1">
            <a:off x="6226630" y="495325"/>
            <a:ext cx="370113" cy="914400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flipH="1">
            <a:off x="6096003" y="4954717"/>
            <a:ext cx="326569" cy="1119511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2 Читання\1 Савченко\03 В кожній казці є урок\№036 - Робота з дитячою книжкою\2024-11-12_135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37" y="1409725"/>
            <a:ext cx="6035450" cy="50190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800-800_парасолька\_free_2024-12-11-14-31-22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30" y="1409725"/>
            <a:ext cx="2301470" cy="23014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5886"/>
            <a:ext cx="1240972" cy="11321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9087" y="418089"/>
            <a:ext cx="10382500" cy="958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Наталка </a:t>
            </a:r>
            <a:r>
              <a:rPr lang="uk-UA" sz="3200" b="1" dirty="0" err="1" smtClean="0">
                <a:solidFill>
                  <a:schemeClr val="bg1"/>
                </a:solidFill>
              </a:rPr>
              <a:t>Малетич</a:t>
            </a:r>
            <a:r>
              <a:rPr lang="uk-UA" sz="3200" b="1" dirty="0" smtClean="0">
                <a:solidFill>
                  <a:schemeClr val="bg1"/>
                </a:solidFill>
              </a:rPr>
              <a:t> «Парасолька».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Вибіркове читання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698778"/>
            <a:ext cx="4427335" cy="2130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Знайди й прочитай, </a:t>
            </a:r>
            <a:r>
              <a:rPr lang="uk-UA" sz="2400" b="1" dirty="0" smtClean="0">
                <a:solidFill>
                  <a:schemeClr val="bg1"/>
                </a:solidFill>
              </a:rPr>
              <a:t>яка пригода сталася, коли Марко </a:t>
            </a:r>
            <a:r>
              <a:rPr lang="uk-UA" sz="2400" b="1" dirty="0" smtClean="0">
                <a:solidFill>
                  <a:schemeClr val="bg1"/>
                </a:solidFill>
              </a:rPr>
              <a:t>повертався додому?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bg1"/>
                </a:solidFill>
              </a:rPr>
              <a:t>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кінцівку </a:t>
            </a:r>
            <a:r>
              <a:rPr lang="uk-UA" sz="2400" b="1" dirty="0">
                <a:solidFill>
                  <a:schemeClr val="bg1"/>
                </a:solidFill>
              </a:rPr>
              <a:t>казки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Чому твір називаємо казкою?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5065506" y="3287805"/>
            <a:ext cx="370113" cy="1316852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flipH="1">
            <a:off x="5072805" y="5340236"/>
            <a:ext cx="370113" cy="105126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4531" y="397198"/>
            <a:ext cx="10363200" cy="735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None/>
            </a:pPr>
            <a:r>
              <a:rPr lang="uk-UA" sz="4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Тест «Так - ні»</a:t>
            </a:r>
            <a:endParaRPr lang="ru-RU" altLang="ru-RU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977" y="1227718"/>
            <a:ext cx="72863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Одного сонячного ранку мама будила Марка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938" y="2419358"/>
            <a:ext cx="39872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Дощ </a:t>
            </a:r>
            <a:r>
              <a:rPr lang="uk-U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лив як з </a:t>
            </a:r>
            <a:r>
              <a:rPr lang="uk-UA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відра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976" y="1828053"/>
            <a:ext cx="56643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 вже набридло сидіти в 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шафі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8938" y="4155244"/>
            <a:ext cx="3987233" cy="523220"/>
          </a:xfrm>
          <a:prstGeom prst="rect">
            <a:avLst/>
          </a:prstGeom>
          <a:solidFill>
            <a:srgbClr val="295FFF"/>
          </a:solidFill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Вона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була мов 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човник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8937" y="3014818"/>
            <a:ext cx="3987233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Дощ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схожий на 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пісню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8938" y="3576844"/>
            <a:ext cx="398723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Вітер </a:t>
            </a:r>
            <a:r>
              <a:rPr lang="uk-U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висмикнув її з </a:t>
            </a:r>
            <a:r>
              <a:rPr lang="uk-U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939" y="4743533"/>
            <a:ext cx="5685404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Легкий </a:t>
            </a:r>
            <a: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тебе видався </a:t>
            </a:r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937" y="5326175"/>
            <a:ext cx="7307378" cy="523220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сподобалося йти з тобою до 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школи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D:\Картинки до тестів\800-800_парасолька\_free_2024-12-11-14-23-42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3" y="1828053"/>
            <a:ext cx="3385458" cy="33854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979712" y="1227718"/>
            <a:ext cx="6091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4343" y="1828053"/>
            <a:ext cx="7511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5284" y="3015483"/>
            <a:ext cx="6091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46171" y="2419358"/>
            <a:ext cx="7511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5283" y="3560475"/>
            <a:ext cx="7511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6171" y="4149055"/>
            <a:ext cx="6091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343" y="4743533"/>
            <a:ext cx="6091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55426" y="5326175"/>
            <a:ext cx="7511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6286" y="1882411"/>
            <a:ext cx="5570074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smtClean="0"/>
              <a:t>підсумуємо свої знання і </a:t>
            </a:r>
            <a:r>
              <a:rPr lang="uk-UA" sz="3200" b="1" dirty="0" smtClean="0">
                <a:solidFill>
                  <a:schemeClr val="bg1"/>
                </a:solidFill>
              </a:rPr>
              <a:t>вміння </a:t>
            </a:r>
            <a:r>
              <a:rPr lang="uk-UA" sz="3200" b="1" dirty="0">
                <a:solidFill>
                  <a:schemeClr val="bg1"/>
                </a:solidFill>
              </a:rPr>
              <a:t>з теми </a:t>
            </a:r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В кожній казці є урок, мов у квіточці медок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9143" y="1288250"/>
            <a:ext cx="636930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називається розділ?</a:t>
            </a:r>
            <a:endParaRPr lang="uk-UA" sz="2400" b="1" dirty="0">
              <a:solidFill>
                <a:schemeClr val="bg1"/>
              </a:solidFill>
            </a:endParaRP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Казки яких народів є в ньому?</a:t>
            </a:r>
            <a:endParaRPr lang="uk-UA" sz="2400" b="1" dirty="0">
              <a:solidFill>
                <a:schemeClr val="bg1"/>
              </a:solidFill>
            </a:endParaRP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Яка казка закінчується прислів’ям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    «</a:t>
            </a:r>
            <a:r>
              <a:rPr lang="uk-UA" sz="2400" b="1" dirty="0" smtClean="0">
                <a:solidFill>
                  <a:srgbClr val="FFFF00"/>
                </a:solidFill>
              </a:rPr>
              <a:t>Коли щось робиш, думай про наслідки»? 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означає слово бібліотека?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5600" y="449225"/>
            <a:ext cx="10156372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 smtClean="0">
                <a:solidFill>
                  <a:srgbClr val="FFFF00"/>
                </a:solidFill>
              </a:rPr>
              <a:t>Знаю</a:t>
            </a:r>
            <a:r>
              <a:rPr lang="uk-UA" sz="40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2 Читання\1 Савченко\03 В кожній казці є урок\№037 -  Підсумок за розділом\2024-11-17_16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3" y="3312838"/>
            <a:ext cx="8465204" cy="30073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!!!!_ЭСМИРА_Супергерой\_free_2024-01-08-11-34-40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86" y="1288250"/>
            <a:ext cx="2742885" cy="27428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4409" y="2050650"/>
            <a:ext cx="732388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 який </a:t>
            </a:r>
            <a:r>
              <a:rPr lang="uk-UA" sz="2800" b="1" dirty="0" smtClean="0">
                <a:solidFill>
                  <a:srgbClr val="FFFF00"/>
                </a:solidFill>
              </a:rPr>
              <a:t>урок</a:t>
            </a:r>
            <a:r>
              <a:rPr lang="uk-UA" sz="2800" b="1" dirty="0" smtClean="0">
                <a:solidFill>
                  <a:schemeClr val="bg1"/>
                </a:solidFill>
              </a:rPr>
              <a:t> ідеться в назві цього розділу?</a:t>
            </a:r>
            <a:endParaRPr lang="uk-UA" sz="2800" b="1" dirty="0">
              <a:solidFill>
                <a:schemeClr val="bg1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вовк </a:t>
            </a:r>
            <a:r>
              <a:rPr lang="uk-UA" sz="2800" b="1" dirty="0" smtClean="0">
                <a:solidFill>
                  <a:schemeClr val="bg1"/>
                </a:solidFill>
              </a:rPr>
              <a:t>не захотів служити в хазяїна? </a:t>
            </a:r>
            <a:endParaRPr lang="uk-UA" sz="2800" b="1" dirty="0">
              <a:solidFill>
                <a:schemeClr val="bg1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Якої казки стосується прислів’я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«</a:t>
            </a:r>
            <a:r>
              <a:rPr lang="uk-UA" sz="2800" b="1" dirty="0" smtClean="0">
                <a:solidFill>
                  <a:srgbClr val="FFFF00"/>
                </a:solidFill>
              </a:rPr>
              <a:t>Хочеш собі добра – не роби нікому зла»?</a:t>
            </a:r>
            <a:endParaRPr lang="uk-UA" sz="2800" b="1" dirty="0">
              <a:solidFill>
                <a:schemeClr val="bg1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ознаки казковості мають твори, що увійшли до цього розділу?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1913" y="494527"/>
            <a:ext cx="10175944" cy="116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Учні\учень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57" y="2067473"/>
            <a:ext cx="2100942" cy="30748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66SlideId26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495</Words>
  <Application>Microsoft Office PowerPoint</Application>
  <PresentationFormat>Произвольный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328</cp:revision>
  <dcterms:created xsi:type="dcterms:W3CDTF">2018-01-05T16:38:53Z</dcterms:created>
  <dcterms:modified xsi:type="dcterms:W3CDTF">2024-11-18T12:44:18Z</dcterms:modified>
</cp:coreProperties>
</file>