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547" r:id="rId3"/>
    <p:sldId id="549" r:id="rId4"/>
    <p:sldId id="548" r:id="rId5"/>
    <p:sldId id="552" r:id="rId6"/>
    <p:sldId id="538" r:id="rId7"/>
    <p:sldId id="517" r:id="rId8"/>
    <p:sldId id="543" r:id="rId9"/>
    <p:sldId id="544" r:id="rId10"/>
    <p:sldId id="536" r:id="rId11"/>
    <p:sldId id="546" r:id="rId12"/>
    <p:sldId id="539" r:id="rId13"/>
    <p:sldId id="551" r:id="rId14"/>
    <p:sldId id="55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7C80"/>
    <a:srgbClr val="2F3242"/>
    <a:srgbClr val="FFFF00"/>
    <a:srgbClr val="00B050"/>
    <a:srgbClr val="295FFF"/>
    <a:srgbClr val="709E32"/>
    <a:srgbClr val="E3FE4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2114" y="4583206"/>
            <a:ext cx="9895115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Добираю слова на певну </a:t>
            </a:r>
            <a:r>
              <a:rPr lang="uk-UA" sz="4800" b="1" dirty="0" smtClean="0">
                <a:solidFill>
                  <a:srgbClr val="0070C0"/>
                </a:solidFill>
              </a:rPr>
              <a:t>тему </a:t>
            </a:r>
            <a:endParaRPr lang="uk-UA" sz="4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1301735"/>
            <a:ext cx="4138864" cy="264196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59212" y="1301735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2</a:t>
            </a:r>
            <a:r>
              <a:rPr lang="uk-UA" sz="2400" b="1" dirty="0" smtClean="0">
                <a:solidFill>
                  <a:srgbClr val="0070C0"/>
                </a:solidFill>
              </a:rPr>
              <a:t>. Досліджую значення слова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3</a:t>
            </a:r>
            <a:r>
              <a:rPr lang="uk-UA" sz="2400" b="1" dirty="0" smtClean="0">
                <a:solidFill>
                  <a:srgbClr val="0070C0"/>
                </a:solidFill>
              </a:rPr>
              <a:t>8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193" r="42172" b="73345"/>
          <a:stretch/>
        </p:blipFill>
        <p:spPr>
          <a:xfrm>
            <a:off x="1004862" y="1594775"/>
            <a:ext cx="8311669" cy="242311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01486" y="498665"/>
            <a:ext cx="10167257" cy="10905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endParaRPr lang="uk-UA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Розкажи про </a:t>
            </a:r>
            <a:r>
              <a:rPr lang="uk-UA" sz="3200" b="1" dirty="0">
                <a:solidFill>
                  <a:schemeClr val="bg1"/>
                </a:solidFill>
              </a:rPr>
              <a:t>квіти, які тобі подобаються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r>
              <a:rPr lang="uk-UA" sz="32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200" b="1" dirty="0" smtClean="0">
                <a:solidFill>
                  <a:schemeClr val="bg1"/>
                </a:solidFill>
              </a:rPr>
              <a:t> перше речення своєї розповіді </a:t>
            </a:r>
            <a:endParaRPr lang="uk-UA" sz="3200" b="1" dirty="0">
              <a:solidFill>
                <a:schemeClr val="bg1"/>
              </a:solidFill>
            </a:endParaRPr>
          </a:p>
          <a:p>
            <a:pPr marL="457200" indent="-457200" algn="ctr">
              <a:buAutoNum type="arabicPeriod"/>
            </a:pP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ÐÐ°ÑÑÐ¸Ð½ÐºÐ¸ Ð¿Ð¾ Ð·Ð°Ð¿ÑÐ¾ÑÑ ÐºÐ»Ð¸Ð¿Ð°ÑÑ ÑÐ¾Ð·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2636" y="3996122"/>
            <a:ext cx="2710778" cy="22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47562" r="55604" b="39701"/>
          <a:stretch/>
        </p:blipFill>
        <p:spPr>
          <a:xfrm>
            <a:off x="1170511" y="1595206"/>
            <a:ext cx="1550013" cy="7294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t="63592" r="23064" b="19491"/>
          <a:stretch/>
        </p:blipFill>
        <p:spPr>
          <a:xfrm>
            <a:off x="2833378" y="1589189"/>
            <a:ext cx="2845038" cy="9687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84380" r="42421" b="2883"/>
          <a:stretch/>
        </p:blipFill>
        <p:spPr>
          <a:xfrm>
            <a:off x="5814368" y="1828527"/>
            <a:ext cx="2152344" cy="7294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31082" r="45129" b="51922"/>
          <a:stretch/>
        </p:blipFill>
        <p:spPr>
          <a:xfrm>
            <a:off x="1065286" y="2313732"/>
            <a:ext cx="1878838" cy="9733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14366" r="54656" b="71505"/>
          <a:stretch/>
        </p:blipFill>
        <p:spPr>
          <a:xfrm>
            <a:off x="7966712" y="1589189"/>
            <a:ext cx="1584205" cy="74786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79240" r="50343" b="6631"/>
          <a:stretch/>
        </p:blipFill>
        <p:spPr>
          <a:xfrm>
            <a:off x="902983" y="3038760"/>
            <a:ext cx="1724688" cy="8091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63917" r="48274" b="19494"/>
          <a:stretch/>
        </p:blipFill>
        <p:spPr>
          <a:xfrm>
            <a:off x="5373542" y="2335504"/>
            <a:ext cx="1774281" cy="9500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2" t="46604" r="8503" b="39267"/>
          <a:stretch/>
        </p:blipFill>
        <p:spPr>
          <a:xfrm>
            <a:off x="7345566" y="2274700"/>
            <a:ext cx="1242291" cy="8091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48695" r="48782" b="36282"/>
          <a:stretch/>
        </p:blipFill>
        <p:spPr>
          <a:xfrm>
            <a:off x="3218025" y="2400651"/>
            <a:ext cx="1890514" cy="860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t="14524" r="34979" b="68759"/>
          <a:stretch/>
        </p:blipFill>
        <p:spPr>
          <a:xfrm>
            <a:off x="2720524" y="3038760"/>
            <a:ext cx="2268035" cy="95736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 t="32291" r="37793" b="52639"/>
          <a:stretch/>
        </p:blipFill>
        <p:spPr>
          <a:xfrm>
            <a:off x="5126664" y="3133080"/>
            <a:ext cx="2268035" cy="8630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47814" r="51493" b="37116"/>
          <a:stretch/>
        </p:blipFill>
        <p:spPr>
          <a:xfrm>
            <a:off x="7345566" y="3083899"/>
            <a:ext cx="1690394" cy="863042"/>
          </a:xfrm>
          <a:prstGeom prst="rect">
            <a:avLst/>
          </a:prstGeom>
        </p:spPr>
      </p:pic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20831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53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Рослини\Троянда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763" y="3780051"/>
            <a:ext cx="3618828" cy="271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0660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7493" t="14413" r="73296" b="35359"/>
          <a:stretch/>
        </p:blipFill>
        <p:spPr>
          <a:xfrm>
            <a:off x="1034146" y="1750317"/>
            <a:ext cx="2049287" cy="3050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4146" y="494529"/>
            <a:ext cx="10254342" cy="1131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Родзинка </a:t>
            </a:r>
            <a:r>
              <a:rPr lang="uk-UA" sz="3200" b="1" dirty="0">
                <a:solidFill>
                  <a:schemeClr val="bg1"/>
                </a:solidFill>
              </a:rPr>
              <a:t>відкрила на планшеті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інформацію про свої улюблені квіти. Прочитай її.</a:t>
            </a:r>
          </a:p>
        </p:txBody>
      </p:sp>
      <p:pic>
        <p:nvPicPr>
          <p:cNvPr id="3074" name="Picture 2" descr="ÐÐ°ÑÑÐ¸Ð½ÐºÐ¸ Ð¿Ð¾ Ð·Ð°Ð¿ÑÐ¾ÑÑ ÐºÐ»Ð¸Ð¿Ð°ÑÑ Ð¿Ð»Ð°Ð½ÑÐµ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5718"/>
            <a:ext cx="7192531" cy="402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73288" y="2230031"/>
            <a:ext cx="43760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Біля нашої хати ростуть мальви. Кольори цих квітів – мов різнобарвний килим: червоні, рожеві, жовті, білі.</a:t>
            </a:r>
          </a:p>
          <a:p>
            <a:pPr algn="r"/>
            <a:r>
              <a:rPr lang="uk-UA" sz="2400" b="1" dirty="0">
                <a:solidFill>
                  <a:srgbClr val="0070C0"/>
                </a:solidFill>
              </a:rPr>
              <a:t>За Василем  Григоренком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ÐÐ°ÑÑÐ¸Ð½ÐºÐ¸ Ð¿Ð¾ Ð·Ð°Ð¿ÑÐ¾ÑÑ ÐºÐ»Ð¸Ð¿Ð°ÑÑ Ð¼Ð°Ð»ÑÐ²Ñ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857" y="1914969"/>
            <a:ext cx="2125762" cy="32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20831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1965" y="5717163"/>
            <a:ext cx="6781800" cy="48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Знайди </a:t>
            </a:r>
            <a:r>
              <a:rPr lang="uk-UA" sz="2000" b="1" dirty="0">
                <a:solidFill>
                  <a:srgbClr val="0070C0"/>
                </a:solidFill>
              </a:rPr>
              <a:t>в тексті слова, які називають колір мальв. </a:t>
            </a:r>
          </a:p>
        </p:txBody>
      </p:sp>
    </p:spTree>
    <p:extLst>
      <p:ext uri="{BB962C8B-B14F-4D97-AF65-F5344CB8AC3E}">
        <p14:creationId xmlns:p14="http://schemas.microsoft.com/office/powerpoint/2010/main" val="17147697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194" r="53208" b="81026"/>
          <a:stretch/>
        </p:blipFill>
        <p:spPr>
          <a:xfrm>
            <a:off x="3184051" y="2688931"/>
            <a:ext cx="7794171" cy="169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ÐÐ°ÑÑÐ¸Ð½ÐºÐ¸ Ð¿Ð¾ Ð·Ð°Ð¿ÑÐ¾ÑÑ ÐºÐ»Ð¸Ð¿Ð°ÑÑ Ð¼Ð°Ð»ÑÐ²Ñ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7" y="1808838"/>
            <a:ext cx="2565988" cy="39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7091" y="1219200"/>
            <a:ext cx="10080174" cy="488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Прочитай речення.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його з пам’яті. Потім </a:t>
            </a:r>
            <a:r>
              <a:rPr lang="uk-UA" sz="2000" b="1" dirty="0" err="1" smtClean="0">
                <a:solidFill>
                  <a:srgbClr val="0070C0"/>
                </a:solidFill>
              </a:rPr>
              <a:t>перевір</a:t>
            </a:r>
            <a:r>
              <a:rPr lang="uk-UA" sz="2000" b="1" dirty="0" smtClean="0">
                <a:solidFill>
                  <a:srgbClr val="0070C0"/>
                </a:solidFill>
              </a:rPr>
              <a:t> свою роботу.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6523" y="1808839"/>
            <a:ext cx="7889228" cy="523220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     Мальви бувають червоні, рожеві, жовті, білі.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62239" r="42911" b="23631"/>
          <a:stretch/>
        </p:blipFill>
        <p:spPr>
          <a:xfrm>
            <a:off x="3516079" y="2559781"/>
            <a:ext cx="2084635" cy="8315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" t="31082" r="45129" b="51922"/>
          <a:stretch/>
        </p:blipFill>
        <p:spPr>
          <a:xfrm>
            <a:off x="5796558" y="2650565"/>
            <a:ext cx="1930647" cy="10002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79240" r="50343" b="6631"/>
          <a:stretch/>
        </p:blipFill>
        <p:spPr>
          <a:xfrm>
            <a:off x="6638048" y="3374095"/>
            <a:ext cx="1772246" cy="8315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63917" r="48274" b="19494"/>
          <a:stretch/>
        </p:blipFill>
        <p:spPr>
          <a:xfrm>
            <a:off x="8085572" y="2674525"/>
            <a:ext cx="1823206" cy="9762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22" t="46604" r="8503" b="39267"/>
          <a:stretch/>
        </p:blipFill>
        <p:spPr>
          <a:xfrm>
            <a:off x="5361502" y="3352324"/>
            <a:ext cx="1276546" cy="8315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48695" r="48782" b="36282"/>
          <a:stretch/>
        </p:blipFill>
        <p:spPr>
          <a:xfrm>
            <a:off x="3387679" y="3485974"/>
            <a:ext cx="1942645" cy="884071"/>
          </a:xfrm>
          <a:prstGeom prst="rect">
            <a:avLst/>
          </a:prstGeom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20831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34146" y="494529"/>
            <a:ext cx="10186064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завдання. </a:t>
            </a:r>
            <a:r>
              <a:rPr lang="uk-UA" sz="4000" b="1" dirty="0" err="1" smtClean="0">
                <a:solidFill>
                  <a:schemeClr val="bg1"/>
                </a:solidFill>
              </a:rPr>
              <a:t>Самодиктант</a:t>
            </a:r>
            <a:r>
              <a:rPr lang="uk-UA" sz="4000" b="1" dirty="0" smtClean="0">
                <a:solidFill>
                  <a:schemeClr val="bg1"/>
                </a:solidFill>
              </a:rPr>
              <a:t>.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426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2 клас\1 Українська мова\1 Пономарьова\2 Значення слова\№038-039 - Добираю слова на певну тему\2024-11-13_2352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t="25914" r="989" b="-62"/>
          <a:stretch/>
        </p:blipFill>
        <p:spPr bwMode="auto">
          <a:xfrm>
            <a:off x="609547" y="3285376"/>
            <a:ext cx="5784242" cy="91330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1 Українська мова\1 Пономарьова\2 Значення слова\№038-039 - Добираю слова на певну тему\2024-11-13_2352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7987" r="825" b="2072"/>
          <a:stretch/>
        </p:blipFill>
        <p:spPr bwMode="auto">
          <a:xfrm>
            <a:off x="6482915" y="1938111"/>
            <a:ext cx="4860000" cy="3204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544286" y="2707245"/>
            <a:ext cx="5938630" cy="547584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3. Доповни подані речення відповідними словами.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57261"/>
            <a:ext cx="858342" cy="800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9" y="494529"/>
            <a:ext cx="10486386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529" y="1169046"/>
            <a:ext cx="5382346" cy="4638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1. Прочитай речення. Закресли зайві слова.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00953" y="1183379"/>
            <a:ext cx="4941962" cy="720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2. Прочитай вірш. </a:t>
            </a:r>
            <a:r>
              <a:rPr lang="uk-UA" sz="2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b="1" dirty="0" smtClean="0">
                <a:solidFill>
                  <a:schemeClr val="bg1"/>
                </a:solidFill>
              </a:rPr>
              <a:t> виділені слова в три рядки.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68800" y="4317447"/>
            <a:ext cx="805085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сніг,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9" name="Picture 5" descr="D:\2 клас\1 Українська мова\1 Пономарьова\2 Значення слова\№038-039 - Добираю слова на певну тему\2024-11-13_2353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t="23287" r="1284" b="6442"/>
          <a:stretch/>
        </p:blipFill>
        <p:spPr bwMode="auto">
          <a:xfrm>
            <a:off x="1125485" y="4855877"/>
            <a:ext cx="5163092" cy="143634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56529" y="1654624"/>
            <a:ext cx="5382346" cy="1023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Андрійко зібрав навчальне приладдя: ручку, блокнот, чашку, олівець, лінійку, куртку та фломастери.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41089" y="2166615"/>
            <a:ext cx="88174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992085" y="2558506"/>
            <a:ext cx="88174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21484" y="4284789"/>
            <a:ext cx="1567545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сніжинки,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69743" y="4271672"/>
            <a:ext cx="805085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лід.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40427" y="4559448"/>
            <a:ext cx="103345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шуба,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21484" y="4515621"/>
            <a:ext cx="1295858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пальто,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64711" y="4519196"/>
            <a:ext cx="111011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кожух,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73628" y="4733337"/>
            <a:ext cx="1883000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рукавички.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45398" y="4040839"/>
            <a:ext cx="914629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лижі,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69413" y="4013995"/>
            <a:ext cx="1371944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ковзани,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72285" y="4031585"/>
            <a:ext cx="968717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сани.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45395" y="4189335"/>
            <a:ext cx="6055558" cy="6338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4. Розгадай кросворд. Тоді дізнаєшся, яким словом називають усіх тварин, зображених на малюнках.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15657" y="4750028"/>
            <a:ext cx="871085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ж у к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436773" y="4980861"/>
            <a:ext cx="871085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 с а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94111" y="5189921"/>
            <a:ext cx="1665516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 ж м і л 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94111" y="5189920"/>
            <a:ext cx="1665516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 ж м і л 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97133" y="5398980"/>
            <a:ext cx="1948543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 у р а ш к а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37655" y="5628481"/>
            <a:ext cx="1088459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 у х а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67000" y="5848200"/>
            <a:ext cx="1948543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м е т е л и к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30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3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5" grpId="0"/>
      <p:bldP spid="36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602531" cy="747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44724" y="5306759"/>
            <a:ext cx="207784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З усім впорав/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53123" y="5292245"/>
            <a:ext cx="198374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Все було легко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24791" y="5403876"/>
            <a:ext cx="212317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Я втомив/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5410" y="5355874"/>
            <a:ext cx="195442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Урок мене здивував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4513" y="1444985"/>
            <a:ext cx="5560831" cy="12003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1463" lvl="0" indent="-271463">
              <a:buFont typeface="Wingdings" panose="05000000000000000000" pitchFamily="2" charset="2"/>
              <a:buChar char="§"/>
            </a:pPr>
            <a:r>
              <a:rPr lang="ru-RU" sz="2400" b="1" dirty="0" err="1">
                <a:solidFill>
                  <a:srgbClr val="0070C0"/>
                </a:solidFill>
              </a:rPr>
              <a:t>Що</a:t>
            </a:r>
            <a:r>
              <a:rPr lang="ru-RU" sz="2400" b="1" dirty="0">
                <a:solidFill>
                  <a:srgbClr val="0070C0"/>
                </a:solidFill>
              </a:rPr>
              <a:t> нового </a:t>
            </a:r>
            <a:r>
              <a:rPr lang="ru-RU" sz="2400" b="1" dirty="0" err="1" smtClean="0">
                <a:solidFill>
                  <a:srgbClr val="0070C0"/>
                </a:solidFill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дізнав</a:t>
            </a:r>
            <a:r>
              <a:rPr lang="ru-RU" sz="2400" b="1" dirty="0" smtClean="0">
                <a:solidFill>
                  <a:srgbClr val="0070C0"/>
                </a:solidFill>
              </a:rPr>
              <a:t>/</a:t>
            </a:r>
            <a:r>
              <a:rPr lang="ru-RU" sz="2400" b="1" dirty="0" err="1" smtClean="0">
                <a:solidFill>
                  <a:srgbClr val="0070C0"/>
                </a:solidFill>
              </a:rPr>
              <a:t>лася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271463" lvl="0" indent="-271463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rgbClr val="0070C0"/>
                </a:solidFill>
              </a:rPr>
              <a:t>Чого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навчив</a:t>
            </a:r>
            <a:r>
              <a:rPr lang="ru-RU" sz="2400" b="1" dirty="0" smtClean="0">
                <a:solidFill>
                  <a:srgbClr val="0070C0"/>
                </a:solidFill>
              </a:rPr>
              <a:t>/</a:t>
            </a:r>
            <a:r>
              <a:rPr lang="ru-RU" sz="2400" b="1" dirty="0" err="1" smtClean="0">
                <a:solidFill>
                  <a:srgbClr val="0070C0"/>
                </a:solidFill>
              </a:rPr>
              <a:t>лася</a:t>
            </a:r>
            <a:r>
              <a:rPr lang="ru-RU" sz="2400" b="1" dirty="0">
                <a:solidFill>
                  <a:srgbClr val="0070C0"/>
                </a:solidFill>
              </a:rPr>
              <a:t>?</a:t>
            </a:r>
          </a:p>
          <a:p>
            <a:pPr marL="271463" lvl="0" indent="-271463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70C0"/>
                </a:solidFill>
              </a:rPr>
              <a:t>Як </a:t>
            </a:r>
            <a:r>
              <a:rPr lang="ru-RU" sz="2400" b="1" dirty="0" err="1" smtClean="0">
                <a:solidFill>
                  <a:srgbClr val="0070C0"/>
                </a:solidFill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оцінюєш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свою </a:t>
            </a:r>
            <a:r>
              <a:rPr lang="ru-RU" sz="2400" b="1" dirty="0" smtClean="0">
                <a:solidFill>
                  <a:srgbClr val="0070C0"/>
                </a:solidFill>
              </a:rPr>
              <a:t>роботу </a:t>
            </a:r>
            <a:r>
              <a:rPr lang="ru-RU" sz="2400" b="1" dirty="0">
                <a:solidFill>
                  <a:srgbClr val="0070C0"/>
                </a:solidFill>
              </a:rPr>
              <a:t>на </a:t>
            </a:r>
            <a:r>
              <a:rPr lang="ru-RU" sz="2400" b="1" dirty="0" err="1">
                <a:solidFill>
                  <a:srgbClr val="0070C0"/>
                </a:solidFill>
              </a:rPr>
              <a:t>уроці</a:t>
            </a:r>
            <a:r>
              <a:rPr lang="ru-RU" sz="24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11" name="Picture 2" descr="ÐÐ°ÑÑÐ¸Ð½ÐºÐ¸ Ð¿Ð¾ Ð·Ð°Ð¿ÑÐ¾ÑÑ ÐºÐ»Ð¸Ð¿Ð°ÑÑ Ð¾Ð±ÐµÐ·ÑÑ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12" y="2916213"/>
            <a:ext cx="1716828" cy="237603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786" y="2917119"/>
            <a:ext cx="1895047" cy="23751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4261" r="4123" b="1975"/>
          <a:stretch/>
        </p:blipFill>
        <p:spPr bwMode="auto">
          <a:xfrm>
            <a:off x="8716427" y="2945061"/>
            <a:ext cx="2170618" cy="23085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4615" y1="30615" x2="54615" y2="30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58" y="2902326"/>
            <a:ext cx="2199800" cy="23494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8766560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1314BE3-6908-492A-AF17-6DEDF2436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b="24351"/>
          <a:stretch/>
        </p:blipFill>
        <p:spPr>
          <a:xfrm>
            <a:off x="5711637" y="1540273"/>
            <a:ext cx="5172372" cy="2485787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14082" y="614484"/>
            <a:ext cx="8732066" cy="7724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1055816" y="1540274"/>
            <a:ext cx="4474117" cy="248578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Добрий</a:t>
            </a:r>
            <a:r>
              <a:rPr lang="ru-RU" sz="2800" b="1" dirty="0">
                <a:solidFill>
                  <a:srgbClr val="0070C0"/>
                </a:solidFill>
              </a:rPr>
              <a:t> день, </a:t>
            </a:r>
            <a:r>
              <a:rPr lang="ru-RU" sz="2800" b="1" dirty="0" err="1">
                <a:solidFill>
                  <a:srgbClr val="0070C0"/>
                </a:solidFill>
              </a:rPr>
              <a:t>малята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smtClean="0">
                <a:solidFill>
                  <a:srgbClr val="0070C0"/>
                </a:solidFill>
              </a:rPr>
              <a:t>Хлопчики й </a:t>
            </a:r>
            <a:r>
              <a:rPr lang="ru-RU" sz="2800" b="1" dirty="0" err="1" smtClean="0">
                <a:solidFill>
                  <a:srgbClr val="0070C0"/>
                </a:solidFill>
              </a:rPr>
              <a:t>дівчата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 </a:t>
            </a:r>
            <a:r>
              <a:rPr lang="ru-RU" sz="2800" b="1" dirty="0" err="1">
                <a:solidFill>
                  <a:srgbClr val="0070C0"/>
                </a:solidFill>
              </a:rPr>
              <a:t>давніх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пір</a:t>
            </a:r>
            <a:r>
              <a:rPr lang="ru-RU" sz="2800" b="1" dirty="0">
                <a:solidFill>
                  <a:srgbClr val="0070C0"/>
                </a:solidFill>
              </a:rPr>
              <a:t> і </a:t>
            </a:r>
            <a:r>
              <a:rPr lang="ru-RU" sz="2800" b="1" dirty="0" err="1">
                <a:solidFill>
                  <a:srgbClr val="0070C0"/>
                </a:solidFill>
              </a:rPr>
              <a:t>понині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Кажуть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в нас в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Україні</a:t>
            </a:r>
            <a:r>
              <a:rPr lang="ru-RU" sz="2800" b="1" dirty="0" smtClean="0">
                <a:solidFill>
                  <a:srgbClr val="0070C0"/>
                </a:solidFill>
              </a:rPr>
              <a:t>: 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– </a:t>
            </a:r>
            <a:r>
              <a:rPr lang="ru-RU" sz="2800" b="1" dirty="0" err="1" smtClean="0">
                <a:solidFill>
                  <a:srgbClr val="0070C0"/>
                </a:solidFill>
              </a:rPr>
              <a:t>Здоровенькі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були</a:t>
            </a:r>
            <a:r>
              <a:rPr lang="ru-RU" sz="2800" b="1" dirty="0">
                <a:solidFill>
                  <a:srgbClr val="0070C0"/>
                </a:solidFill>
              </a:rPr>
              <a:t>!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4040612" y="1625386"/>
            <a:ext cx="3797101" cy="20090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Подумай.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 </a:t>
            </a:r>
            <a:r>
              <a:rPr lang="uk-UA" sz="2800" b="1" dirty="0">
                <a:solidFill>
                  <a:srgbClr val="0070C0"/>
                </a:solidFill>
              </a:rPr>
              <a:t>що </a:t>
            </a:r>
            <a:r>
              <a:rPr lang="uk-UA" sz="2800" b="1" dirty="0" smtClean="0">
                <a:solidFill>
                  <a:srgbClr val="0070C0"/>
                </a:solidFill>
              </a:rPr>
              <a:t>ти </a:t>
            </a:r>
            <a:r>
              <a:rPr lang="uk-UA" sz="2800" b="1" dirty="0">
                <a:solidFill>
                  <a:srgbClr val="0070C0"/>
                </a:solidFill>
              </a:rPr>
              <a:t>собі </a:t>
            </a:r>
            <a:r>
              <a:rPr lang="uk-UA" sz="2800" b="1" dirty="0" smtClean="0">
                <a:solidFill>
                  <a:srgbClr val="0070C0"/>
                </a:solidFill>
              </a:rPr>
              <a:t>можеш подякувати сьогодні?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Вислови вдячність …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1212537" y="1578267"/>
            <a:ext cx="2605911" cy="695265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своїй пам’яті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3831017" y="3748849"/>
            <a:ext cx="4214940" cy="1267837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вмінню </a:t>
            </a:r>
            <a:r>
              <a:rPr lang="uk-UA" sz="2800" b="1" dirty="0">
                <a:solidFill>
                  <a:schemeClr val="bg1"/>
                </a:solidFill>
              </a:rPr>
              <a:t>бути </a:t>
            </a:r>
            <a:r>
              <a:rPr lang="uk-UA" sz="2800" b="1" dirty="0" smtClean="0">
                <a:solidFill>
                  <a:schemeClr val="bg1"/>
                </a:solidFill>
              </a:rPr>
              <a:t>добродушним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2389024" y="2968797"/>
            <a:ext cx="1441993" cy="695265"/>
          </a:xfrm>
          <a:prstGeom prst="horizontalScroll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увазі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7988785" y="2273532"/>
            <a:ext cx="2895223" cy="695265"/>
          </a:xfrm>
          <a:prstGeom prst="horizontalScroll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працьовитості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7988786" y="1662689"/>
            <a:ext cx="2114439" cy="695265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старанню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696686" y="2273532"/>
            <a:ext cx="3121762" cy="695265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почуттю гумору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5">
            <a:extLst>
              <a:ext uri="{FF2B5EF4-FFF2-40B4-BE49-F238E27FC236}">
                <a16:creationId xmlns="" xmlns:a16="http://schemas.microsoft.com/office/drawing/2014/main" id="{71891ECB-C37E-4FC8-A2F4-E8DB089E46AF}"/>
              </a:ext>
            </a:extLst>
          </p:cNvPr>
          <p:cNvSpPr/>
          <p:nvPr/>
        </p:nvSpPr>
        <p:spPr>
          <a:xfrm>
            <a:off x="7988786" y="2968797"/>
            <a:ext cx="1634186" cy="695265"/>
          </a:xfrm>
          <a:prstGeom prst="horizontalScroll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розуму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_Эсмира Настрій\Успешный\_free_2024-01-13-18-31-14_0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399" y="3832172"/>
            <a:ext cx="2717933" cy="271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827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23840" y="599721"/>
            <a:ext cx="9979589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Знайди «зайве» слово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636958" y="2511872"/>
            <a:ext cx="5538213" cy="777061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Пальто, шапка, </a:t>
            </a:r>
            <a:r>
              <a:rPr lang="ru-RU" sz="3200" b="1" dirty="0" err="1"/>
              <a:t>сукня</a:t>
            </a:r>
            <a:r>
              <a:rPr lang="ru-RU" sz="3200" b="1" dirty="0"/>
              <a:t>,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5645" y="1449190"/>
            <a:ext cx="7001041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З'ясуй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тему, </a:t>
            </a:r>
            <a:r>
              <a:rPr lang="ru-RU" sz="2400" b="1" dirty="0" err="1">
                <a:solidFill>
                  <a:srgbClr val="0070C0"/>
                </a:solidFill>
              </a:rPr>
              <a:t>якою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об'єднані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слова кожного рядка.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Доповни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кожну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тематичну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групу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своїми</a:t>
            </a:r>
            <a:r>
              <a:rPr lang="ru-RU" sz="2400" b="1" dirty="0">
                <a:solidFill>
                  <a:srgbClr val="0070C0"/>
                </a:solidFill>
              </a:rPr>
              <a:t> словами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1395" y="4336296"/>
            <a:ext cx="5483777" cy="777061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/>
              <a:t>Чоботи</a:t>
            </a:r>
            <a:r>
              <a:rPr lang="ru-RU" sz="3200" b="1" dirty="0"/>
              <a:t>, тапки, </a:t>
            </a:r>
            <a:r>
              <a:rPr lang="ru-RU" sz="3200" b="1" dirty="0" err="1"/>
              <a:t>валянки</a:t>
            </a:r>
            <a:r>
              <a:rPr lang="ru-RU" sz="3200" b="1" dirty="0"/>
              <a:t>, 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5312" y="5245535"/>
            <a:ext cx="5549088" cy="777061"/>
          </a:xfrm>
          <a:prstGeom prst="plaque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/>
              <a:t>Підручник</a:t>
            </a:r>
            <a:r>
              <a:rPr lang="ru-RU" sz="3200" b="1" dirty="0"/>
              <a:t>, </a:t>
            </a:r>
            <a:r>
              <a:rPr lang="ru-RU" sz="3200" b="1" dirty="0" err="1"/>
              <a:t>зошит</a:t>
            </a:r>
            <a:r>
              <a:rPr lang="ru-RU" sz="3200" b="1" dirty="0"/>
              <a:t>, </a:t>
            </a:r>
            <a:r>
              <a:rPr lang="ru-RU" sz="3200" b="1" dirty="0" err="1"/>
              <a:t>лінійка</a:t>
            </a:r>
            <a:r>
              <a:rPr lang="ru-RU" sz="3200" b="1" dirty="0"/>
              <a:t>, 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6959" y="3397596"/>
            <a:ext cx="5538213" cy="777061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/>
              <a:t>Глечик</a:t>
            </a:r>
            <a:r>
              <a:rPr lang="ru-RU" sz="3200" b="1" dirty="0"/>
              <a:t>, склянка, </a:t>
            </a:r>
            <a:r>
              <a:rPr lang="ru-RU" sz="3200" b="1" dirty="0" smtClean="0"/>
              <a:t>салатник, </a:t>
            </a:r>
            <a:r>
              <a:rPr lang="ru-RU" sz="3200" b="1" dirty="0"/>
              <a:t>... </a:t>
            </a:r>
          </a:p>
        </p:txBody>
      </p:sp>
      <p:pic>
        <p:nvPicPr>
          <p:cNvPr id="5122" name="Picture 2" descr="D:\Картинки до тестів\Тварини\Жабк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6429" y="1449190"/>
            <a:ext cx="2895600" cy="211887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абличка 1"/>
          <p:cNvSpPr/>
          <p:nvPr/>
        </p:nvSpPr>
        <p:spPr>
          <a:xfrm>
            <a:off x="1212237" y="2601679"/>
            <a:ext cx="1295400" cy="584693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Одяг </a:t>
            </a:r>
            <a:endParaRPr lang="ru-RU" sz="3200" b="1" dirty="0"/>
          </a:p>
        </p:txBody>
      </p:sp>
      <p:sp>
        <p:nvSpPr>
          <p:cNvPr id="13" name="Табличка 12"/>
          <p:cNvSpPr/>
          <p:nvPr/>
        </p:nvSpPr>
        <p:spPr>
          <a:xfrm>
            <a:off x="1092823" y="3439738"/>
            <a:ext cx="1482853" cy="69277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Посуд  </a:t>
            </a:r>
            <a:endParaRPr lang="ru-RU" sz="3200" b="1" dirty="0"/>
          </a:p>
        </p:txBody>
      </p:sp>
      <p:sp>
        <p:nvSpPr>
          <p:cNvPr id="14" name="Табличка 13"/>
          <p:cNvSpPr/>
          <p:nvPr/>
        </p:nvSpPr>
        <p:spPr>
          <a:xfrm>
            <a:off x="986375" y="4336296"/>
            <a:ext cx="1538802" cy="724523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Взуття  </a:t>
            </a:r>
            <a:endParaRPr lang="ru-RU" sz="3200" b="1" dirty="0"/>
          </a:p>
        </p:txBody>
      </p:sp>
      <p:sp>
        <p:nvSpPr>
          <p:cNvPr id="15" name="Табличка 14"/>
          <p:cNvSpPr/>
          <p:nvPr/>
        </p:nvSpPr>
        <p:spPr>
          <a:xfrm>
            <a:off x="832139" y="5177511"/>
            <a:ext cx="2055596" cy="1027650"/>
          </a:xfrm>
          <a:prstGeom prst="plaque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Навчальні речі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135872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985658" y="1698865"/>
            <a:ext cx="5573485" cy="248578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Сьогодні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уроці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української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мови</a:t>
            </a:r>
            <a:r>
              <a:rPr lang="ru-RU" sz="2800" b="1" dirty="0" smtClean="0">
                <a:solidFill>
                  <a:srgbClr val="0070C0"/>
                </a:solidFill>
              </a:rPr>
              <a:t> ми </a:t>
            </a:r>
            <a:r>
              <a:rPr lang="ru-RU" sz="2800" b="1" dirty="0" err="1" smtClean="0">
                <a:solidFill>
                  <a:srgbClr val="0070C0"/>
                </a:solidFill>
              </a:rPr>
              <a:t>будемо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говорити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про </a:t>
            </a:r>
            <a:r>
              <a:rPr lang="ru-RU" sz="2800" b="1" dirty="0" err="1" smtClean="0">
                <a:solidFill>
                  <a:srgbClr val="0070C0"/>
                </a:solidFill>
              </a:rPr>
              <a:t>квіти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sz="2800" b="1" dirty="0" smtClean="0">
                <a:solidFill>
                  <a:srgbClr val="0070C0"/>
                </a:solidFill>
              </a:rPr>
              <a:t>вчитися </a:t>
            </a:r>
            <a:r>
              <a:rPr lang="uk-UA" sz="2800" b="1" dirty="0">
                <a:solidFill>
                  <a:srgbClr val="0070C0"/>
                </a:solidFill>
              </a:rPr>
              <a:t>доповнювати тематичні групи слів</a:t>
            </a:r>
            <a:r>
              <a:rPr lang="uk-UA" sz="2800" b="1" dirty="0" smtClean="0">
                <a:solidFill>
                  <a:srgbClr val="0070C0"/>
                </a:solidFill>
              </a:rPr>
              <a:t>, </a:t>
            </a:r>
            <a:r>
              <a:rPr lang="uk-UA" sz="2800" b="1" dirty="0">
                <a:solidFill>
                  <a:srgbClr val="0070C0"/>
                </a:solidFill>
              </a:rPr>
              <a:t>складати і записувати </a:t>
            </a:r>
            <a:r>
              <a:rPr lang="uk-UA" sz="2800" b="1" dirty="0" smtClean="0">
                <a:solidFill>
                  <a:srgbClr val="0070C0"/>
                </a:solidFill>
              </a:rPr>
              <a:t>речення. </a:t>
            </a: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00892"/>
            <a:ext cx="4102531" cy="39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7925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23840" y="599721"/>
            <a:ext cx="9979589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63528" y="2130773"/>
            <a:ext cx="340461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Красива, кругла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23839" y="1449190"/>
            <a:ext cx="9979589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Де і коли </a:t>
            </a:r>
            <a:r>
              <a:rPr lang="ru-RU" sz="2400" b="1" dirty="0" err="1" smtClean="0">
                <a:solidFill>
                  <a:srgbClr val="0070C0"/>
                </a:solidFill>
              </a:rPr>
              <a:t>можна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зустріти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квіти</a:t>
            </a:r>
            <a:r>
              <a:rPr lang="ru-RU" sz="2400" b="1" dirty="0" smtClean="0">
                <a:solidFill>
                  <a:srgbClr val="0070C0"/>
                </a:solidFill>
              </a:rPr>
              <a:t>? </a:t>
            </a:r>
            <a:r>
              <a:rPr lang="ru-RU" sz="2400" b="1" dirty="0" err="1" smtClean="0">
                <a:solidFill>
                  <a:srgbClr val="0070C0"/>
                </a:solidFill>
              </a:rPr>
              <a:t>Підбери</a:t>
            </a:r>
            <a:r>
              <a:rPr lang="ru-RU" sz="2400" b="1" dirty="0" smtClean="0">
                <a:solidFill>
                  <a:srgbClr val="0070C0"/>
                </a:solidFill>
              </a:rPr>
              <a:t> слова </a:t>
            </a:r>
            <a:r>
              <a:rPr lang="ru-RU" sz="2400" b="1" dirty="0" err="1" smtClean="0">
                <a:solidFill>
                  <a:srgbClr val="0070C0"/>
                </a:solidFill>
              </a:rPr>
              <a:t>опису</a:t>
            </a:r>
            <a:r>
              <a:rPr lang="ru-RU" sz="2400" b="1" dirty="0" smtClean="0">
                <a:solidFill>
                  <a:srgbClr val="0070C0"/>
                </a:solidFill>
              </a:rPr>
              <a:t> на </a:t>
            </a:r>
            <a:r>
              <a:rPr lang="ru-RU" sz="2400" b="1" dirty="0" err="1" smtClean="0">
                <a:solidFill>
                  <a:srgbClr val="0070C0"/>
                </a:solidFill>
              </a:rPr>
              <a:t>кожну</a:t>
            </a:r>
            <a:r>
              <a:rPr lang="ru-RU" sz="2400" b="1" dirty="0" smtClean="0">
                <a:solidFill>
                  <a:srgbClr val="0070C0"/>
                </a:solidFill>
              </a:rPr>
              <a:t> букву.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1161" y="3483688"/>
            <a:ext cx="340461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Іскриста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індійська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72882" y="4154596"/>
            <a:ext cx="3404616" cy="578882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Тендітна</a:t>
            </a:r>
            <a:r>
              <a:rPr lang="ru-RU" sz="2800" b="1" dirty="0" smtClean="0"/>
              <a:t>, тонка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63524" y="2813685"/>
            <a:ext cx="3404616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Весняна</a:t>
            </a:r>
            <a:r>
              <a:rPr lang="ru-RU" sz="2800" b="1" dirty="0" smtClean="0"/>
              <a:t>, велика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94857" y="2130773"/>
            <a:ext cx="457200" cy="397031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 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В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 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І</a:t>
            </a:r>
            <a:r>
              <a:rPr lang="ru-RU" sz="2800" b="1" dirty="0">
                <a:solidFill>
                  <a:srgbClr val="FF0000"/>
                </a:solidFill>
              </a:rPr>
              <a:t> 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Т</a:t>
            </a:r>
            <a:r>
              <a:rPr lang="ru-RU" sz="2800" b="1" dirty="0">
                <a:solidFill>
                  <a:srgbClr val="FF0000"/>
                </a:solidFill>
              </a:rPr>
              <a:t> 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К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 </a:t>
            </a:r>
            <a:endParaRPr lang="ru-RU" sz="1600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3526" y="4815897"/>
            <a:ext cx="3404615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Колюча, </a:t>
            </a:r>
            <a:r>
              <a:rPr lang="ru-RU" sz="2800" b="1" dirty="0" err="1" smtClean="0"/>
              <a:t>кімнатна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63524" y="5478665"/>
            <a:ext cx="4116324" cy="578882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Ароматна, </a:t>
            </a:r>
            <a:r>
              <a:rPr lang="ru-RU" sz="2800" b="1" dirty="0" err="1" smtClean="0"/>
              <a:t>африканська</a:t>
            </a:r>
            <a:endParaRPr lang="ru-RU" sz="2800" b="1" dirty="0"/>
          </a:p>
        </p:txBody>
      </p:sp>
      <p:pic>
        <p:nvPicPr>
          <p:cNvPr id="1026" name="Picture 2" descr="D:\Картинки до тестів\Рослини\Рома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343" y="2126927"/>
            <a:ext cx="2151671" cy="16188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Рослини\Півон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088390"/>
            <a:ext cx="2209799" cy="165734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Рослини\Нарциси тюльпан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843" y="3790396"/>
            <a:ext cx="2093311" cy="168841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Рослини\Крокуси в снігу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2" y="4633405"/>
            <a:ext cx="2030329" cy="15227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Рослини\Кульбабк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03" y="3857874"/>
            <a:ext cx="1932025" cy="136761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Рослини\бузо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30773"/>
            <a:ext cx="1923596" cy="241090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143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2820" y="461409"/>
            <a:ext cx="10108580" cy="7895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Читалочка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фотографувала на острові </a:t>
            </a:r>
            <a:r>
              <a:rPr lang="uk-UA" sz="4000" b="1" dirty="0" smtClean="0">
                <a:solidFill>
                  <a:schemeClr val="bg1"/>
                </a:solidFill>
              </a:rPr>
              <a:t>квіти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686" y="1970315"/>
            <a:ext cx="8153400" cy="33165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377396" y="1839686"/>
            <a:ext cx="2411583" cy="2407663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20831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52-53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37852" y="1359789"/>
            <a:ext cx="8732066" cy="4907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 </a:t>
            </a:r>
            <a:r>
              <a:rPr lang="uk-UA" sz="2400" b="1" dirty="0">
                <a:solidFill>
                  <a:srgbClr val="0070C0"/>
                </a:solidFill>
              </a:rPr>
              <a:t>світлини і прочитай інформацію про </a:t>
            </a:r>
            <a:r>
              <a:rPr lang="uk-UA" sz="2400" b="1" dirty="0" smtClean="0">
                <a:solidFill>
                  <a:srgbClr val="0070C0"/>
                </a:solidFill>
              </a:rPr>
              <a:t>кожну </a:t>
            </a:r>
            <a:r>
              <a:rPr lang="uk-UA" sz="2400" b="1" dirty="0">
                <a:solidFill>
                  <a:srgbClr val="0070C0"/>
                </a:solidFill>
              </a:rPr>
              <a:t>квітку.  </a:t>
            </a:r>
          </a:p>
        </p:txBody>
      </p:sp>
    </p:spTree>
    <p:extLst>
      <p:ext uri="{BB962C8B-B14F-4D97-AF65-F5344CB8AC3E}">
        <p14:creationId xmlns:p14="http://schemas.microsoft.com/office/powerpoint/2010/main" val="29769732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761502" y="1341569"/>
            <a:ext cx="1557155" cy="22398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1502" y="505414"/>
            <a:ext cx="10537869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розмову </a:t>
            </a:r>
            <a:r>
              <a:rPr lang="uk-UA" sz="3600" b="1" dirty="0" err="1" smtClean="0">
                <a:solidFill>
                  <a:schemeClr val="bg1"/>
                </a:solidFill>
              </a:rPr>
              <a:t>Читалочки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і </a:t>
            </a:r>
            <a:r>
              <a:rPr lang="uk-UA" sz="3600" b="1" dirty="0" smtClean="0">
                <a:solidFill>
                  <a:schemeClr val="bg1"/>
                </a:solidFill>
              </a:rPr>
              <a:t>Родзинки по ролях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6740" y="1287427"/>
            <a:ext cx="8139746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indent="-358775">
              <a:buFontTx/>
              <a:buChar char="-"/>
            </a:pPr>
            <a:r>
              <a:rPr lang="uk-UA" sz="2800" b="1" dirty="0">
                <a:solidFill>
                  <a:srgbClr val="0070C0"/>
                </a:solidFill>
              </a:rPr>
              <a:t>Читалочко, які красиві квіти ти сфотографувала!</a:t>
            </a:r>
          </a:p>
          <a:p>
            <a:pPr marL="358775" indent="-358775">
              <a:buFontTx/>
              <a:buChar char="-"/>
            </a:pPr>
            <a:r>
              <a:rPr lang="uk-UA" sz="2800" b="1" dirty="0">
                <a:solidFill>
                  <a:srgbClr val="0070C0"/>
                </a:solidFill>
              </a:rPr>
              <a:t>Родзинко, а яка з них тобі подобається найбільше?</a:t>
            </a:r>
          </a:p>
          <a:p>
            <a:pPr marL="358775" indent="-358775">
              <a:buFontTx/>
              <a:buChar char="-"/>
            </a:pPr>
            <a:r>
              <a:rPr lang="uk-UA" sz="2800" b="1" dirty="0">
                <a:solidFill>
                  <a:srgbClr val="0070C0"/>
                </a:solidFill>
              </a:rPr>
              <a:t>Квітка, у назві якої звуків більше, ніж букв.</a:t>
            </a:r>
          </a:p>
          <a:p>
            <a:pPr marL="358775" indent="-358775">
              <a:buFontTx/>
              <a:buChar char="-"/>
            </a:pPr>
            <a:r>
              <a:rPr lang="uk-UA" sz="2800" b="1" dirty="0">
                <a:solidFill>
                  <a:srgbClr val="0070C0"/>
                </a:solidFill>
              </a:rPr>
              <a:t>А мені сподобалася квітка, у назві якої однакові всі голосні звуки.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>
            <a:off x="9601201" y="1219199"/>
            <a:ext cx="2205632" cy="2297032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20831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32314" y="4028829"/>
            <a:ext cx="6977744" cy="81496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Визнач</a:t>
            </a:r>
            <a:r>
              <a:rPr lang="uk-UA" sz="2000" b="1" dirty="0">
                <a:solidFill>
                  <a:srgbClr val="0070C0"/>
                </a:solidFill>
              </a:rPr>
              <a:t>, яка квітка сподобалась Родзинці, </a:t>
            </a:r>
            <a:r>
              <a:rPr lang="uk-UA" sz="2000" b="1" dirty="0" smtClean="0">
                <a:solidFill>
                  <a:srgbClr val="0070C0"/>
                </a:solidFill>
              </a:rPr>
              <a:t>а </a:t>
            </a:r>
            <a:r>
              <a:rPr lang="uk-UA" sz="2000" b="1" dirty="0">
                <a:solidFill>
                  <a:srgbClr val="0070C0"/>
                </a:solidFill>
              </a:rPr>
              <a:t>яка – </a:t>
            </a:r>
            <a:r>
              <a:rPr lang="uk-UA" sz="2000" b="1" dirty="0" err="1">
                <a:solidFill>
                  <a:srgbClr val="0070C0"/>
                </a:solidFill>
              </a:rPr>
              <a:t>Читалочці</a:t>
            </a:r>
            <a:r>
              <a:rPr lang="uk-UA" sz="20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Склади </a:t>
            </a:r>
            <a:r>
              <a:rPr lang="uk-UA" sz="2000" b="1" dirty="0" smtClean="0">
                <a:solidFill>
                  <a:srgbClr val="0070C0"/>
                </a:solidFill>
              </a:rPr>
              <a:t>речення про ці квіти. Одне  з них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4" name="Picture 6" descr="ÐÐ°ÑÑÐ¸Ð½ÐºÐ¸ Ð¿Ð¾ Ð·Ð°Ð¿ÑÐ¾ÑÑ Ð»Ð¾ÑÐ¾Ñ ÐºÐ»Ð¸Ð¿Ð°ÑÑ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1" y="3966421"/>
            <a:ext cx="1886969" cy="160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ÐÐ°ÑÑÐ¸Ð½ÐºÐ¸ Ð¿Ð¾ Ð·Ð°Ð¿ÑÐ¾ÑÑ ÐºÐ»Ð¸Ð¿Ð°ÑÑ Ð¾ÑÑÐ¸Ð´ÐµÑ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25230" y="4080680"/>
            <a:ext cx="1829608" cy="16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846739" y="4969879"/>
            <a:ext cx="6748893" cy="908407"/>
          </a:xfrm>
          <a:prstGeom prst="rect">
            <a:avLst/>
          </a:prstGeom>
          <a:solidFill>
            <a:srgbClr val="FF66FF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Лотос – водяна квітка.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Квіти орхідеї нагадують вінок.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297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194" r="53208" b="81026"/>
          <a:stretch/>
        </p:blipFill>
        <p:spPr>
          <a:xfrm>
            <a:off x="2858912" y="4796392"/>
            <a:ext cx="7794171" cy="169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90599" y="537609"/>
            <a:ext cx="10089149" cy="10718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Друзі </a:t>
            </a:r>
            <a:r>
              <a:rPr lang="uk-UA" sz="3200" b="1" dirty="0">
                <a:solidFill>
                  <a:schemeClr val="bg1"/>
                </a:solidFill>
              </a:rPr>
              <a:t>почали пригадувати, що вони знають про українські квіти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14" y="2144157"/>
            <a:ext cx="8070343" cy="2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517071" y="1616380"/>
            <a:ext cx="2189443" cy="21858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8713" y="2111343"/>
            <a:ext cx="34829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      Здавна в Україні сіяли на городі чорнобривці. Своїм різким запахом ці квіти відлякують городніх шкідників.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86" y="2385714"/>
            <a:ext cx="1839685" cy="21289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20831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06514" y="1626780"/>
            <a:ext cx="7447845" cy="52777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Читалочка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знайшла текст про чорнобривці. Прочитай його.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4673" y="3667710"/>
            <a:ext cx="2341841" cy="18948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Випиши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з тексту Читалочки речення, в якому є назва квітів. </a:t>
            </a:r>
          </a:p>
          <a:p>
            <a:pPr algn="ctr"/>
            <a:r>
              <a:rPr lang="uk-UA" sz="2000" b="1" dirty="0">
                <a:solidFill>
                  <a:srgbClr val="0070C0"/>
                </a:solidFill>
              </a:rPr>
              <a:t>Підкресли цю назву.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62488" r="49379" b="20000"/>
          <a:stretch/>
        </p:blipFill>
        <p:spPr>
          <a:xfrm>
            <a:off x="3201203" y="4796392"/>
            <a:ext cx="1540677" cy="8861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0" t="63085" r="28724" b="19403"/>
          <a:stretch/>
        </p:blipFill>
        <p:spPr>
          <a:xfrm>
            <a:off x="4691610" y="4827149"/>
            <a:ext cx="598164" cy="8861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80199" r="52377" b="2289"/>
          <a:stretch/>
        </p:blipFill>
        <p:spPr>
          <a:xfrm>
            <a:off x="5356424" y="4853486"/>
            <a:ext cx="1453629" cy="8861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8" t="79204" r="8447" b="3284"/>
          <a:stretch/>
        </p:blipFill>
        <p:spPr>
          <a:xfrm>
            <a:off x="7032808" y="4827149"/>
            <a:ext cx="1263365" cy="8861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t="19908" r="29974" b="68351"/>
          <a:stretch/>
        </p:blipFill>
        <p:spPr>
          <a:xfrm>
            <a:off x="8296173" y="5081324"/>
            <a:ext cx="2316051" cy="5941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30877" r="22384" b="52231"/>
          <a:stretch/>
        </p:blipFill>
        <p:spPr>
          <a:xfrm>
            <a:off x="3104691" y="5562600"/>
            <a:ext cx="2547363" cy="85476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104691" y="6194693"/>
            <a:ext cx="239844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365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55" y="1544660"/>
            <a:ext cx="10152060" cy="47893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1743" y="438988"/>
            <a:ext cx="10352314" cy="9086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Поміркуй, з яких слів утворилася назва «чорнобривці</a:t>
            </a:r>
            <a:r>
              <a:rPr lang="uk-UA" sz="3200" b="1" dirty="0" smtClean="0">
                <a:solidFill>
                  <a:schemeClr val="bg1"/>
                </a:solidFill>
              </a:rPr>
              <a:t>».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4112" y="2083401"/>
            <a:ext cx="6204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ЧОРНОБРИВЦІ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- </a:t>
            </a:r>
            <a:r>
              <a:rPr lang="ru-RU" sz="2800" b="1" dirty="0">
                <a:solidFill>
                  <a:srgbClr val="0070C0"/>
                </a:solidFill>
              </a:rPr>
              <a:t>один з </a:t>
            </a:r>
            <a:r>
              <a:rPr lang="uk-UA" sz="2800" b="1" dirty="0">
                <a:solidFill>
                  <a:srgbClr val="0070C0"/>
                </a:solidFill>
              </a:rPr>
              <a:t>українських народних символів вірності. Згадуються в ряді художніх творів, народних і сучасних піснях, казках та </a:t>
            </a:r>
            <a:r>
              <a:rPr lang="uk-UA" sz="2800" b="1" dirty="0" err="1">
                <a:solidFill>
                  <a:srgbClr val="0070C0"/>
                </a:solidFill>
              </a:rPr>
              <a:t>бувальщинах</a:t>
            </a:r>
            <a:r>
              <a:rPr lang="uk-UA" sz="2800" b="1" dirty="0">
                <a:solidFill>
                  <a:srgbClr val="0070C0"/>
                </a:solidFill>
              </a:rPr>
              <a:t>. Слово утворилося зі слів «чорні брови».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208314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8314" y="1347604"/>
            <a:ext cx="6063343" cy="4543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Перевір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себе за словником. 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89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16522</TotalTime>
  <Words>642</Words>
  <Application>Microsoft Office PowerPoint</Application>
  <PresentationFormat>Произвольный</PresentationFormat>
  <Paragraphs>134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1046</cp:revision>
  <dcterms:created xsi:type="dcterms:W3CDTF">2018-01-05T16:38:53Z</dcterms:created>
  <dcterms:modified xsi:type="dcterms:W3CDTF">2024-11-16T17:51:59Z</dcterms:modified>
</cp:coreProperties>
</file>