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600" r:id="rId3"/>
    <p:sldId id="679" r:id="rId4"/>
    <p:sldId id="680" r:id="rId5"/>
    <p:sldId id="663" r:id="rId6"/>
    <p:sldId id="622" r:id="rId7"/>
    <p:sldId id="670" r:id="rId8"/>
    <p:sldId id="671" r:id="rId9"/>
    <p:sldId id="624" r:id="rId10"/>
    <p:sldId id="634" r:id="rId11"/>
    <p:sldId id="674" r:id="rId12"/>
    <p:sldId id="68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FFF"/>
    <a:srgbClr val="1694E9"/>
    <a:srgbClr val="2F3242"/>
    <a:srgbClr val="00B050"/>
    <a:srgbClr val="F5FC9A"/>
    <a:srgbClr val="ECF949"/>
    <a:srgbClr val="FF66FF"/>
    <a:srgbClr val="FFCCFF"/>
    <a:srgbClr val="F68EE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96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45738" y="3754695"/>
            <a:ext cx="6433891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Розвиток зв'язного мовлення. </a:t>
            </a:r>
            <a:endParaRPr lang="uk-UA" sz="4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Малюю </a:t>
            </a:r>
            <a:r>
              <a:rPr lang="uk-UA" sz="4000" b="1" dirty="0">
                <a:solidFill>
                  <a:srgbClr val="0070C0"/>
                </a:solidFill>
              </a:rPr>
              <a:t>перший сніг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3989" y="911734"/>
            <a:ext cx="2809301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3</a:t>
            </a:r>
            <a:r>
              <a:rPr lang="uk-UA" sz="2400" b="1" dirty="0" smtClean="0">
                <a:solidFill>
                  <a:srgbClr val="0070C0"/>
                </a:solidFill>
              </a:rPr>
              <a:t>9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3" y="672629"/>
            <a:ext cx="3544222" cy="527675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1360714"/>
            <a:ext cx="5606143" cy="55688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Придумай </a:t>
            </a:r>
            <a:r>
              <a:rPr lang="uk-UA" sz="2400" b="1" dirty="0">
                <a:solidFill>
                  <a:srgbClr val="0070C0"/>
                </a:solidFill>
              </a:rPr>
              <a:t>назву малюнкові і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Детские рисунки зимы | Графоманим на двои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"/>
          <a:stretch/>
        </p:blipFill>
        <p:spPr bwMode="auto">
          <a:xfrm>
            <a:off x="989930" y="1885930"/>
            <a:ext cx="3079930" cy="21097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онкурс рисунок “Явления природы”, призеры 2015 г. |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20" y="1893517"/>
            <a:ext cx="3087153" cy="211875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Уроки ИЗО в 3 классе. Зимний пейзаж | Детские рисунки, Рисунки и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390"/>
          <a:stretch/>
        </p:blipFill>
        <p:spPr bwMode="auto">
          <a:xfrm>
            <a:off x="8062202" y="1893518"/>
            <a:ext cx="3087153" cy="211875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онкурс детских рисунков «Здравствуй, Зима!»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20" y="4151134"/>
            <a:ext cx="3093020" cy="211875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Первый снег&quot;. Фото № 31730. Январь 2014. Конкурс детского рисунка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07" y="4136869"/>
            <a:ext cx="3087153" cy="21265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Рисуем зиму: 20+ оригинальных техник | rastishka.b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01" y="4136869"/>
            <a:ext cx="3087154" cy="213302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92629" y="580097"/>
            <a:ext cx="10334814" cy="7806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Намалюй </a:t>
            </a:r>
            <a:r>
              <a:rPr lang="uk-UA" sz="3200" b="1" dirty="0">
                <a:solidFill>
                  <a:schemeClr val="bg1"/>
                </a:solidFill>
              </a:rPr>
              <a:t>олівцями ілюстрацію до свого тексту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7075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29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171" y="405925"/>
            <a:ext cx="10243458" cy="8390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Родзинка </a:t>
            </a:r>
            <a:r>
              <a:rPr lang="uk-UA" sz="3600" b="1" dirty="0">
                <a:solidFill>
                  <a:schemeClr val="bg1"/>
                </a:solidFill>
              </a:rPr>
              <a:t>заховала в ребусах «зимові» </a:t>
            </a:r>
            <a:r>
              <a:rPr lang="uk-UA" sz="3600" b="1" dirty="0" smtClean="0">
                <a:solidFill>
                  <a:schemeClr val="bg1"/>
                </a:solidFill>
              </a:rPr>
              <a:t>слова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40407" y="1408241"/>
            <a:ext cx="8234986" cy="5465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Розгадай </a:t>
            </a:r>
            <a:r>
              <a:rPr lang="uk-UA" sz="2400" b="1" dirty="0">
                <a:solidFill>
                  <a:srgbClr val="0070C0"/>
                </a:solidFill>
              </a:rPr>
              <a:t>їх і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2 клас\1 Українська мова\1 Пономарьова\2 Значення слова\№039 - Розвиток мовлення. Малюю перший сніг\2024-11-19_1556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07" y="2056010"/>
            <a:ext cx="8234986" cy="191723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40405" y="4103209"/>
            <a:ext cx="2196165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Мороз, </a:t>
            </a:r>
            <a:endParaRPr lang="uk-UA" sz="4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44164" y="4117579"/>
            <a:ext cx="2348522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крига,</a:t>
            </a:r>
            <a:endParaRPr lang="uk-UA" sz="4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9428" y="4117580"/>
            <a:ext cx="3115965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ковзанка</a:t>
            </a:r>
            <a:r>
              <a:rPr lang="uk-UA" sz="4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7075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84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762816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986627" y="2863611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433591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02563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558382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1872" y="5760391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Зима в Сибири ожидается холодней прошлогодней - Новости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3" y="1368084"/>
            <a:ext cx="5311523" cy="39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2" y="1323192"/>
            <a:ext cx="5830643" cy="402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3438" y="423979"/>
            <a:ext cx="9557962" cy="809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налаштування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0030" y="1913513"/>
            <a:ext cx="51820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Ось </a:t>
            </a:r>
            <a:r>
              <a:rPr lang="uk-UA" sz="3200" b="1" dirty="0">
                <a:solidFill>
                  <a:srgbClr val="0070C0"/>
                </a:solidFill>
              </a:rPr>
              <a:t>і все! Дзвенить дзвінок,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В гості йде до нас урок.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Сядьте зручно! Усміхніться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І на мене подивіться</a:t>
            </a:r>
            <a:r>
              <a:rPr lang="uk-UA" sz="3200" b="1" dirty="0" smtClean="0">
                <a:solidFill>
                  <a:srgbClr val="0070C0"/>
                </a:solidFill>
              </a:rPr>
              <a:t>!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19" y="2944566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697" y1="5917" x2="26697" y2="5917"/>
                        <a14:foregroundMark x1="58371" y1="62722" x2="58371" y2="62722"/>
                        <a14:foregroundMark x1="76018" y1="60059" x2="76018" y2="60059"/>
                        <a14:foregroundMark x1="67873" y1="63314" x2="67873" y2="63314"/>
                        <a14:foregroundMark x1="52941" y1="63905" x2="52941" y2="63905"/>
                        <a14:foregroundMark x1="46606" y1="78107" x2="46606" y2="78107"/>
                        <a14:foregroundMark x1="69231" y1="75740" x2="69231" y2="75740"/>
                        <a14:foregroundMark x1="68778" y1="81065" x2="68778" y2="81065"/>
                        <a14:foregroundMark x1="43891" y1="84615" x2="43891" y2="84615"/>
                        <a14:foregroundMark x1="42081" y1="94379" x2="42081" y2="94379"/>
                        <a14:foregroundMark x1="76471" y1="93491" x2="76471" y2="93491"/>
                        <a14:foregroundMark x1="36199" y1="95562" x2="36199" y2="95562"/>
                        <a14:foregroundMark x1="70588" y1="95266" x2="70588" y2="95266"/>
                        <a14:foregroundMark x1="72851" y1="97929" x2="72851" y2="97929"/>
                        <a14:foregroundMark x1="41629" y1="97633" x2="41629" y2="97633"/>
                        <a14:foregroundMark x1="17647" y1="81657" x2="17647" y2="81657"/>
                        <a14:foregroundMark x1="8597" y1="81361" x2="8597" y2="81361"/>
                        <a14:foregroundMark x1="80090" y1="78698" x2="80090" y2="78698"/>
                        <a14:foregroundMark x1="91855" y1="79586" x2="91855" y2="79586"/>
                        <a14:foregroundMark x1="68778" y1="60651" x2="68778" y2="60651"/>
                        <a14:foregroundMark x1="45249" y1="4438" x2="45249" y2="4438"/>
                        <a14:foregroundMark x1="19005" y1="75148" x2="19005" y2="75148"/>
                        <a14:foregroundMark x1="8145" y1="76627" x2="8145" y2="76627"/>
                        <a14:foregroundMark x1="7240" y1="89349" x2="7240" y2="89349"/>
                        <a14:foregroundMark x1="7240" y1="93491" x2="7240" y2="93491"/>
                        <a14:foregroundMark x1="8597" y1="98521" x2="8597" y2="98521"/>
                        <a14:foregroundMark x1="19005" y1="86391" x2="19005" y2="86391"/>
                        <a14:foregroundMark x1="18100" y1="90533" x2="18100" y2="90533"/>
                        <a14:foregroundMark x1="31222" y1="71893" x2="31222" y2="71893"/>
                        <a14:foregroundMark x1="62443" y1="72485" x2="62443" y2="72485"/>
                        <a14:foregroundMark x1="54299" y1="71893" x2="54299" y2="71893"/>
                        <a14:foregroundMark x1="79186" y1="72485" x2="79186" y2="72485"/>
                        <a14:foregroundMark x1="85520" y1="71893" x2="85520" y2="71893"/>
                        <a14:foregroundMark x1="91855" y1="72189" x2="91855" y2="72189"/>
                        <a14:foregroundMark x1="82353" y1="71893" x2="82353" y2="71893"/>
                        <a14:foregroundMark x1="80543" y1="84615" x2="80543" y2="84615"/>
                        <a14:foregroundMark x1="92308" y1="84320" x2="92308" y2="84320"/>
                        <a14:foregroundMark x1="91855" y1="90237" x2="91855" y2="90237"/>
                        <a14:foregroundMark x1="91403" y1="94379" x2="91403" y2="94379"/>
                        <a14:foregroundMark x1="91855" y1="98521" x2="91855" y2="98521"/>
                        <a14:foregroundMark x1="92308" y1="76331" x2="92308" y2="76331"/>
                        <a14:foregroundMark x1="18552" y1="78107" x2="18552" y2="78107"/>
                        <a14:foregroundMark x1="18552" y1="72781" x2="18552" y2="72781"/>
                        <a14:foregroundMark x1="23529" y1="71598" x2="23529" y2="71598"/>
                        <a14:foregroundMark x1="38914" y1="79586" x2="38914" y2="79586"/>
                        <a14:foregroundMark x1="38914" y1="75444" x2="38914" y2="75444"/>
                        <a14:foregroundMark x1="35747" y1="87278" x2="35747" y2="87278"/>
                        <a14:foregroundMark x1="32127" y1="94083" x2="32127" y2="94083"/>
                        <a14:foregroundMark x1="33484" y1="98521" x2="33484" y2="98521"/>
                        <a14:foregroundMark x1="47964" y1="91716" x2="47964" y2="91716"/>
                        <a14:foregroundMark x1="47964" y1="84911" x2="47964" y2="84911"/>
                        <a14:foregroundMark x1="46154" y1="97337" x2="46154" y2="97337"/>
                        <a14:foregroundMark x1="67421" y1="94970" x2="67421" y2="94970"/>
                        <a14:foregroundMark x1="78281" y1="97929" x2="78281" y2="97929"/>
                        <a14:foregroundMark x1="65158" y1="97337" x2="65158" y2="97337"/>
                        <a14:foregroundMark x1="66063" y1="84024" x2="66063" y2="84024"/>
                        <a14:foregroundMark x1="63801" y1="78994" x2="63801" y2="78994"/>
                        <a14:foregroundMark x1="81448" y1="88757" x2="81448" y2="88757"/>
                        <a14:foregroundMark x1="80090" y1="74556" x2="80090" y2="74556"/>
                        <a14:foregroundMark x1="81900" y1="76036" x2="81900" y2="76036"/>
                        <a14:foregroundMark x1="8145" y1="85207" x2="8145" y2="85207"/>
                        <a14:foregroundMark x1="8145" y1="95266" x2="8145" y2="95266"/>
                        <a14:foregroundMark x1="6787" y1="78698" x2="6787" y2="78698"/>
                        <a14:foregroundMark x1="8145" y1="73373" x2="8145" y2="73373"/>
                        <a14:foregroundMark x1="11765" y1="72189" x2="11765" y2="72189"/>
                        <a14:foregroundMark x1="2715" y1="71893" x2="2715" y2="71893"/>
                        <a14:foregroundMark x1="97738" y1="71598" x2="97738" y2="71598"/>
                        <a14:foregroundMark x1="70588" y1="83728" x2="70588" y2="83728"/>
                        <a14:foregroundMark x1="62443" y1="89645" x2="62443" y2="89645"/>
                        <a14:foregroundMark x1="81900" y1="80473" x2="81900" y2="80473"/>
                        <a14:foregroundMark x1="37104" y1="6509" x2="37104" y2="6509"/>
                        <a14:foregroundMark x1="52941" y1="8284" x2="52941" y2="8580"/>
                        <a14:foregroundMark x1="18552" y1="15089" x2="18552" y2="15089"/>
                        <a14:foregroundMark x1="11312" y1="21598" x2="11312" y2="21598"/>
                        <a14:foregroundMark x1="10860" y1="15089" x2="11312" y2="15089"/>
                        <a14:foregroundMark x1="20814" y1="9467" x2="20814" y2="9467"/>
                        <a14:foregroundMark x1="30317" y1="10355" x2="30317" y2="10355"/>
                        <a14:foregroundMark x1="45249" y1="74260" x2="45249" y2="74260"/>
                        <a14:foregroundMark x1="63348" y1="75740" x2="63348" y2="75740"/>
                        <a14:foregroundMark x1="61991" y1="94675" x2="61991" y2="94675"/>
                        <a14:foregroundMark x1="49321" y1="94379" x2="49321" y2="94379"/>
                        <a14:foregroundMark x1="33032" y1="78698" x2="33032" y2="78698"/>
                        <a14:foregroundMark x1="32127" y1="80473" x2="32127" y2="80473"/>
                        <a14:foregroundMark x1="30769" y1="2367" x2="30769" y2="2367"/>
                        <a14:foregroundMark x1="81448" y1="91420" x2="81448" y2="91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24" y="2944565"/>
            <a:ext cx="219404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155676" y="1368084"/>
            <a:ext cx="7804745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казкові дерева. Яке з них подобається тобі </a:t>
            </a:r>
            <a:r>
              <a:rPr lang="uk-UA" sz="2400" b="1" dirty="0">
                <a:solidFill>
                  <a:srgbClr val="0070C0"/>
                </a:solidFill>
              </a:rPr>
              <a:t>найбільше? </a:t>
            </a:r>
            <a:r>
              <a:rPr lang="uk-UA" sz="2400" b="1" dirty="0">
                <a:solidFill>
                  <a:srgbClr val="0070C0"/>
                </a:solidFill>
              </a:rPr>
              <a:t>Подумай, </a:t>
            </a:r>
            <a:r>
              <a:rPr lang="uk-UA" sz="2400" b="1" dirty="0" smtClean="0">
                <a:solidFill>
                  <a:srgbClr val="0070C0"/>
                </a:solidFill>
              </a:rPr>
              <a:t>чому</a:t>
            </a:r>
            <a:r>
              <a:rPr lang="uk-UA" sz="2400" b="1" dirty="0" smtClean="0">
                <a:solidFill>
                  <a:srgbClr val="0070C0"/>
                </a:solidFill>
              </a:rPr>
              <a:t>? 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2" descr="https://encrypted-tbn0.gstatic.com/images?q=tbn:ANd9GcTtCyq5_AVE_DyVF_YvfIDrcPNTM0GAsqMkHw&amp;usqp=C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3" y="2477776"/>
            <a:ext cx="2678783" cy="24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content.fdnk3-2.fna.fbcdn.net/v/t1.6435-9/105487450_1201913273496930_3314808170955663079_n.jpg?_nc_cat=102&amp;ccb=1-7&amp;_nc_sid=730e14&amp;_nc_ohc=3xu3I4hKeH4AX9QbEZv&amp;_nc_ht=scontent.fdnk3-2.fna&amp;oh=00_AT8pWVdJ19Kf7bpZTBKR5sixG-OMSzVILiQ5xUIR_tGs4g&amp;oe=6351768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56" y="2477776"/>
            <a:ext cx="2688299" cy="25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content.fdnk3-1.fna.fbcdn.net/v/t1.6435-9/104199086_1201913373496920_8483490498164193268_n.jpg?_nc_cat=109&amp;ccb=1-7&amp;_nc_sid=730e14&amp;_nc_ohc=ltZ1sBith2AAX9kaeFN&amp;tn=hEHMJmRMICaoaH1e&amp;_nc_ht=scontent.fdnk3-1.fna&amp;oh=00_AT8X-tgAMC2efQZPLi2nRHIMnMpGFQwFxf-viGgPZhFeDQ&amp;oe=6351981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834" y="2443176"/>
            <a:ext cx="2772680" cy="25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scontent.fdnk3-2.fna.fbcdn.net/v/t1.6435-9/105617993_1201913200163604_6982014221493352519_n.jpg?_nc_cat=103&amp;ccb=1-7&amp;_nc_sid=730e14&amp;_nc_ohc=kbukILIeGygAX9WIGyc&amp;_nc_ht=scontent.fdnk3-2.fna&amp;oh=00_AT-k0J87EmdG4cHm30s9BzlPfnSCstPtkVXi-9dv5GmyXg&amp;oe=63518C9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29" y="2477776"/>
            <a:ext cx="2768905" cy="252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осьмиугольник 6"/>
          <p:cNvSpPr/>
          <p:nvPr/>
        </p:nvSpPr>
        <p:spPr>
          <a:xfrm>
            <a:off x="1246496" y="5116286"/>
            <a:ext cx="793884" cy="718457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</a:t>
            </a:r>
            <a:endParaRPr lang="ru-RU" sz="3200" b="1" dirty="0"/>
          </a:p>
        </p:txBody>
      </p:sp>
      <p:sp>
        <p:nvSpPr>
          <p:cNvPr id="17" name="Восьмиугольник 16"/>
          <p:cNvSpPr/>
          <p:nvPr/>
        </p:nvSpPr>
        <p:spPr>
          <a:xfrm>
            <a:off x="4030804" y="5105400"/>
            <a:ext cx="793884" cy="718457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2</a:t>
            </a:r>
            <a:endParaRPr lang="ru-RU" sz="3200" b="1" dirty="0"/>
          </a:p>
        </p:txBody>
      </p:sp>
      <p:sp>
        <p:nvSpPr>
          <p:cNvPr id="18" name="Восьмиугольник 17"/>
          <p:cNvSpPr/>
          <p:nvPr/>
        </p:nvSpPr>
        <p:spPr>
          <a:xfrm>
            <a:off x="6846439" y="5116286"/>
            <a:ext cx="793884" cy="718457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3</a:t>
            </a:r>
            <a:endParaRPr lang="ru-RU" sz="3200" b="1" dirty="0"/>
          </a:p>
        </p:txBody>
      </p:sp>
      <p:sp>
        <p:nvSpPr>
          <p:cNvPr id="19" name="Восьмиугольник 18"/>
          <p:cNvSpPr/>
          <p:nvPr/>
        </p:nvSpPr>
        <p:spPr>
          <a:xfrm>
            <a:off x="9378125" y="5116286"/>
            <a:ext cx="793884" cy="718457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4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11578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1" grpId="0" animBg="1"/>
      <p:bldP spid="7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Первый снег в Украине: когда ожидать | podrobnosti.u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21" y="2927683"/>
            <a:ext cx="5591293" cy="313565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458" y="538129"/>
            <a:ext cx="10127544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720" y="3080215"/>
            <a:ext cx="4160599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Кружляє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ніжно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білий</a:t>
            </a:r>
            <a:r>
              <a:rPr lang="ru-RU" sz="2400" b="1" dirty="0">
                <a:solidFill>
                  <a:schemeClr val="bg1"/>
                </a:solidFill>
              </a:rPr>
              <a:t> пух,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Міняє</a:t>
            </a:r>
            <a:r>
              <a:rPr lang="ru-RU" sz="2400" b="1" dirty="0">
                <a:solidFill>
                  <a:schemeClr val="bg1"/>
                </a:solidFill>
              </a:rPr>
              <a:t> зайчик </a:t>
            </a:r>
            <a:r>
              <a:rPr lang="ru-RU" sz="2400" b="1" dirty="0" err="1">
                <a:solidFill>
                  <a:schemeClr val="bg1"/>
                </a:solidFill>
              </a:rPr>
              <a:t>свій</a:t>
            </a:r>
            <a:r>
              <a:rPr lang="ru-RU" sz="2400" b="1" dirty="0">
                <a:solidFill>
                  <a:schemeClr val="bg1"/>
                </a:solidFill>
              </a:rPr>
              <a:t> кожух,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Вдягає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лиска</a:t>
            </a:r>
            <a:r>
              <a:rPr lang="ru-RU" sz="2400" b="1" dirty="0">
                <a:solidFill>
                  <a:schemeClr val="bg1"/>
                </a:solidFill>
              </a:rPr>
              <a:t> рукавички,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Співають</a:t>
            </a:r>
            <a:r>
              <a:rPr lang="ru-RU" sz="2400" b="1" dirty="0">
                <a:solidFill>
                  <a:schemeClr val="bg1"/>
                </a:solidFill>
              </a:rPr>
              <a:t> весело синички,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Ведмідь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барлозі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вже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дріма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Яка пора </a:t>
            </a:r>
            <a:r>
              <a:rPr lang="ru-RU" sz="2400" b="1" dirty="0" err="1">
                <a:solidFill>
                  <a:schemeClr val="bg1"/>
                </a:solidFill>
              </a:rPr>
              <a:t>скажіть</a:t>
            </a:r>
            <a:r>
              <a:rPr lang="ru-RU" sz="2400" b="1" dirty="0">
                <a:solidFill>
                  <a:schemeClr val="bg1"/>
                </a:solidFill>
              </a:rPr>
              <a:t>? 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8661" y="4964211"/>
            <a:ext cx="105817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Зим</a:t>
            </a:r>
            <a:r>
              <a:rPr lang="uk-UA" sz="2800" b="1" dirty="0" smtClean="0">
                <a:solidFill>
                  <a:srgbClr val="FFFF00"/>
                </a:solidFill>
              </a:rPr>
              <a:t>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1059" y="1197658"/>
            <a:ext cx="3481918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В небі хмарка пролетіла,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Білий пух розсипала.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Він на землю міцно ліг,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Називають його</a:t>
            </a:r>
            <a:r>
              <a:rPr lang="uk-UA" sz="2400" b="1" dirty="0" smtClean="0">
                <a:solidFill>
                  <a:schemeClr val="bg1"/>
                </a:solidFill>
              </a:rPr>
              <a:t>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7000" y="2258925"/>
            <a:ext cx="86180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Сніг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725" y="1220908"/>
            <a:ext cx="3921163" cy="156966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На долоню зірка впала,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Я дмухнув – вона розтала.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То не зірка вже, краплинка,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А була вона …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0654" y="2267348"/>
            <a:ext cx="180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Сніжинка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8146" y="1204719"/>
            <a:ext cx="3214341" cy="156966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Не рубає, не мурує,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А без рук мости будує.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Хоч не має олівця,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А малює без кінця.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70581" y="2666074"/>
            <a:ext cx="142190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Мороз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7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3" grpId="0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85659" y="1698865"/>
            <a:ext cx="5474722" cy="248578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розвитку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зв’язного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мовлення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ми </a:t>
            </a:r>
            <a:r>
              <a:rPr lang="ru-RU" sz="2800" b="1" dirty="0" err="1" smtClean="0">
                <a:solidFill>
                  <a:srgbClr val="0070C0"/>
                </a:solidFill>
              </a:rPr>
              <a:t>будемо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малювати</a:t>
            </a:r>
            <a:r>
              <a:rPr lang="ru-RU" sz="2800" b="1" dirty="0" smtClean="0">
                <a:solidFill>
                  <a:srgbClr val="0070C0"/>
                </a:solidFill>
              </a:rPr>
              <a:t> словами перший </a:t>
            </a:r>
            <a:r>
              <a:rPr lang="ru-RU" sz="2800" b="1" dirty="0" err="1" smtClean="0">
                <a:solidFill>
                  <a:srgbClr val="0070C0"/>
                </a:solidFill>
              </a:rPr>
              <a:t>сніг</a:t>
            </a:r>
            <a:r>
              <a:rPr lang="ru-RU" sz="2800" b="1" dirty="0" smtClean="0">
                <a:solidFill>
                  <a:srgbClr val="0070C0"/>
                </a:solidFill>
              </a:rPr>
              <a:t>. С</a:t>
            </a:r>
            <a:r>
              <a:rPr lang="uk-UA" sz="2800" b="1" dirty="0" err="1" smtClean="0">
                <a:solidFill>
                  <a:srgbClr val="0070C0"/>
                </a:solidFill>
              </a:rPr>
              <a:t>кладати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>
                <a:solidFill>
                  <a:srgbClr val="0070C0"/>
                </a:solidFill>
              </a:rPr>
              <a:t>і записувати </a:t>
            </a:r>
            <a:r>
              <a:rPr lang="uk-UA" sz="2800" b="1" dirty="0" smtClean="0">
                <a:solidFill>
                  <a:srgbClr val="0070C0"/>
                </a:solidFill>
              </a:rPr>
              <a:t>розповідь за запитаннями. 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643640" y="1600892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78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Анимация - Падающий снег на листьях, анимационные картинки, все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5" y="1496119"/>
            <a:ext cx="3982087" cy="3594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9457" y="547439"/>
            <a:ext cx="9895113" cy="8350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Склади </a:t>
            </a:r>
            <a:r>
              <a:rPr lang="uk-UA" sz="4000" b="1" dirty="0">
                <a:solidFill>
                  <a:schemeClr val="bg1"/>
                </a:solidFill>
              </a:rPr>
              <a:t>павутинку до слова «зима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577942" y="3174503"/>
            <a:ext cx="2815390" cy="123851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ЗИМА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cxnSp>
        <p:nvCxnSpPr>
          <p:cNvPr id="25" name="Прямая со стрелкой 24"/>
          <p:cNvCxnSpPr>
            <a:endCxn id="39" idx="0"/>
          </p:cNvCxnSpPr>
          <p:nvPr/>
        </p:nvCxnSpPr>
        <p:spPr>
          <a:xfrm>
            <a:off x="9071723" y="4153710"/>
            <a:ext cx="1326670" cy="35536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9177812" y="3116058"/>
            <a:ext cx="1031122" cy="35331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42" name="Прямая со стрелкой 41"/>
          <p:cNvCxnSpPr>
            <a:stCxn id="2" idx="0"/>
            <a:endCxn id="32" idx="4"/>
          </p:cNvCxnSpPr>
          <p:nvPr/>
        </p:nvCxnSpPr>
        <p:spPr>
          <a:xfrm flipH="1" flipV="1">
            <a:off x="7985635" y="2379273"/>
            <a:ext cx="2" cy="79523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5892283" y="3123075"/>
            <a:ext cx="986376" cy="31911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60" name="Прямая со стрелкой 59"/>
          <p:cNvCxnSpPr>
            <a:endCxn id="34" idx="0"/>
          </p:cNvCxnSpPr>
          <p:nvPr/>
        </p:nvCxnSpPr>
        <p:spPr>
          <a:xfrm flipH="1">
            <a:off x="5802669" y="4153710"/>
            <a:ext cx="1075990" cy="35536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63" name="Прямая со стрелкой 62"/>
          <p:cNvCxnSpPr>
            <a:stCxn id="2" idx="4"/>
            <a:endCxn id="36" idx="0"/>
          </p:cNvCxnSpPr>
          <p:nvPr/>
        </p:nvCxnSpPr>
        <p:spPr>
          <a:xfrm flipH="1">
            <a:off x="7985635" y="4413020"/>
            <a:ext cx="2" cy="88934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410793" y="2217713"/>
            <a:ext cx="2491196" cy="1075000"/>
          </a:xfrm>
          <a:prstGeom prst="ellipse">
            <a:avLst/>
          </a:prstGeom>
          <a:solidFill>
            <a:srgbClr val="1694E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сніжинки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858898" y="1496119"/>
            <a:ext cx="2253473" cy="883154"/>
          </a:xfrm>
          <a:prstGeom prst="ellips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сніг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75932" y="4509073"/>
            <a:ext cx="2253473" cy="8831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пух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858898" y="5302362"/>
            <a:ext cx="2253473" cy="883154"/>
          </a:xfrm>
          <a:prstGeom prst="ellipse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іній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173594" y="2198475"/>
            <a:ext cx="2253473" cy="883154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сніжки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9271656" y="4509073"/>
            <a:ext cx="2253473" cy="883154"/>
          </a:xfrm>
          <a:prstGeom prst="ellipse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мороз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19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7451" y="1349607"/>
            <a:ext cx="8044149" cy="64247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Розкажи</a:t>
            </a:r>
            <a:r>
              <a:rPr lang="uk-UA" sz="2400" b="1" dirty="0">
                <a:solidFill>
                  <a:srgbClr val="0070C0"/>
                </a:solidFill>
              </a:rPr>
              <a:t>, як друзі зустріли перший сніг, </a:t>
            </a:r>
            <a:r>
              <a:rPr lang="uk-UA" sz="2400" b="1" dirty="0" smtClean="0">
                <a:solidFill>
                  <a:srgbClr val="0070C0"/>
                </a:solidFill>
              </a:rPr>
              <a:t>що </a:t>
            </a:r>
            <a:r>
              <a:rPr lang="uk-UA" sz="2400" b="1" dirty="0">
                <a:solidFill>
                  <a:srgbClr val="0070C0"/>
                </a:solidFill>
              </a:rPr>
              <a:t>їх зачарувало.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27" b="64870" l="10750" r="92667">
                        <a14:foregroundMark x1="55500" y1="51363" x2="55500" y2="51363"/>
                        <a14:foregroundMark x1="55750" y1="40400" x2="55750" y2="40521"/>
                        <a14:foregroundMark x1="39167" y1="36342" x2="39167" y2="36342"/>
                        <a14:foregroundMark x1="25583" y1="41793" x2="25583" y2="41793"/>
                        <a14:foregroundMark x1="28583" y1="42883" x2="28583" y2="42883"/>
                        <a14:foregroundMark x1="25333" y1="39310" x2="25333" y2="39310"/>
                        <a14:foregroundMark x1="24250" y1="36644" x2="24250" y2="36644"/>
                        <a14:foregroundMark x1="21417" y1="47426" x2="21417" y2="47426"/>
                        <a14:foregroundMark x1="19250" y1="47426" x2="19250" y2="47426"/>
                        <a14:foregroundMark x1="19917" y1="43186" x2="19917" y2="43186"/>
                        <a14:foregroundMark x1="19750" y1="40521" x2="19750" y2="40521"/>
                        <a14:foregroundMark x1="20167" y1="51545" x2="20167" y2="51545"/>
                        <a14:foregroundMark x1="19250" y1="52635" x2="19250" y2="52635"/>
                        <a14:foregroundMark x1="19500" y1="57480" x2="19500" y2="57480"/>
                        <a14:foregroundMark x1="17583" y1="56572" x2="17583" y2="56572"/>
                        <a14:foregroundMark x1="18167" y1="58147" x2="18167" y2="58147"/>
                        <a14:foregroundMark x1="79917" y1="39915" x2="79917" y2="39915"/>
                        <a14:foregroundMark x1="81000" y1="38038" x2="81000" y2="38038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8" t="31451" r="13172" b="35294"/>
          <a:stretch/>
        </p:blipFill>
        <p:spPr>
          <a:xfrm rot="10800000" flipH="1">
            <a:off x="5399314" y="2030624"/>
            <a:ext cx="6217406" cy="40185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9652" y="2140910"/>
            <a:ext cx="4025747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      </a:t>
            </a:r>
            <a:r>
              <a:rPr lang="uk-UA" sz="2400" b="1" dirty="0">
                <a:solidFill>
                  <a:schemeClr val="bg1"/>
                </a:solidFill>
              </a:rPr>
              <a:t>Випав перший сніг.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Відразу ж усі вибігають на вулицю й починають будувати сніговиків, грати в сніжки, кататися на санчатах і лижах. Ось і наші друзі вийшли на вулицю – зустріти перший сніг.</a:t>
            </a:r>
          </a:p>
        </p:txBody>
      </p:sp>
      <p:pic>
        <p:nvPicPr>
          <p:cNvPr id="25" name="Picture 6" descr="Snow Background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16" y="2059070"/>
            <a:ext cx="6217404" cy="435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47451" y="577355"/>
            <a:ext cx="10267719" cy="7404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4000" b="1" dirty="0" smtClean="0">
                <a:solidFill>
                  <a:schemeClr val="bg1"/>
                </a:solidFill>
              </a:rPr>
              <a:t>малюнок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7075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0924" y="586738"/>
            <a:ext cx="10015162" cy="7404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</a:t>
            </a:r>
            <a:r>
              <a:rPr lang="uk-UA" sz="4000" b="1" dirty="0">
                <a:solidFill>
                  <a:schemeClr val="bg1"/>
                </a:solidFill>
              </a:rPr>
              <a:t>, як зиму зобразив композитор. </a:t>
            </a:r>
          </a:p>
        </p:txBody>
      </p:sp>
      <p:pic>
        <p:nvPicPr>
          <p:cNvPr id="6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4028" y="1327224"/>
            <a:ext cx="6662057" cy="4996543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94353" y="1512024"/>
            <a:ext cx="3113619" cy="11658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Що ти уявляєш, коли слухаєш цю мелодію.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7075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5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525668"/>
            <a:ext cx="10297886" cy="6796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Доповни </a:t>
            </a:r>
            <a:r>
              <a:rPr lang="uk-UA" sz="4000" b="1" dirty="0">
                <a:solidFill>
                  <a:schemeClr val="bg1"/>
                </a:solidFill>
              </a:rPr>
              <a:t>ряди </a:t>
            </a:r>
            <a:r>
              <a:rPr lang="uk-UA" sz="4000" b="1" dirty="0" smtClean="0">
                <a:solidFill>
                  <a:schemeClr val="bg1"/>
                </a:solidFill>
              </a:rPr>
              <a:t>слів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8315" y="1315483"/>
            <a:ext cx="555746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Сніг </a:t>
            </a:r>
            <a:r>
              <a:rPr lang="uk-UA" sz="2800" b="1" dirty="0">
                <a:solidFill>
                  <a:srgbClr val="0070C0"/>
                </a:solidFill>
              </a:rPr>
              <a:t>(який?) лапатий,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2372" y="1860206"/>
            <a:ext cx="6727371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перший, зимовий</a:t>
            </a:r>
            <a:r>
              <a:rPr lang="uk-UA" sz="2800" b="1" dirty="0">
                <a:solidFill>
                  <a:schemeClr val="bg1"/>
                </a:solidFill>
              </a:rPr>
              <a:t>, білий, ніжний, чистий. 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7075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19-20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2371" y="2756039"/>
            <a:ext cx="6727371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Сніжинки  </a:t>
            </a:r>
            <a:r>
              <a:rPr lang="uk-UA" sz="2800" b="1" dirty="0">
                <a:solidFill>
                  <a:srgbClr val="0070C0"/>
                </a:solidFill>
              </a:rPr>
              <a:t>(що роблять?) </a:t>
            </a:r>
            <a:r>
              <a:rPr lang="uk-UA" sz="2800" b="1" dirty="0" smtClean="0">
                <a:solidFill>
                  <a:srgbClr val="0070C0"/>
                </a:solidFill>
              </a:rPr>
              <a:t>опускаються</a:t>
            </a:r>
            <a:r>
              <a:rPr lang="uk-UA" sz="2800" b="1" dirty="0">
                <a:solidFill>
                  <a:srgbClr val="0070C0"/>
                </a:solidFill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2372" y="3305993"/>
            <a:ext cx="5557465" cy="523220"/>
          </a:xfrm>
          <a:prstGeom prst="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лягають, </a:t>
            </a:r>
            <a:r>
              <a:rPr lang="uk-UA" sz="2800" b="1" dirty="0" smtClean="0">
                <a:solidFill>
                  <a:schemeClr val="bg1"/>
                </a:solidFill>
              </a:rPr>
              <a:t>кружляють</a:t>
            </a:r>
            <a:r>
              <a:rPr lang="uk-UA" sz="2800" b="1" dirty="0">
                <a:solidFill>
                  <a:schemeClr val="bg1"/>
                </a:solidFill>
              </a:rPr>
              <a:t>, встеляють.</a:t>
            </a:r>
          </a:p>
        </p:txBody>
      </p:sp>
      <p:pic>
        <p:nvPicPr>
          <p:cNvPr id="15" name="Picture 8" descr="Дед Мороз и Новый год, И снежинок хоровод.... Обсуждение на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6" y="1316807"/>
            <a:ext cx="4180502" cy="32987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22372" y="4189699"/>
            <a:ext cx="555746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Земля </a:t>
            </a:r>
            <a:r>
              <a:rPr lang="uk-UA" sz="2800" b="1" dirty="0">
                <a:solidFill>
                  <a:srgbClr val="0070C0"/>
                </a:solidFill>
              </a:rPr>
              <a:t>вкрилася (чим</a:t>
            </a:r>
            <a:r>
              <a:rPr lang="uk-UA" sz="2800" b="1" dirty="0" smtClean="0">
                <a:solidFill>
                  <a:srgbClr val="0070C0"/>
                </a:solidFill>
              </a:rPr>
              <a:t>?) ковдрою</a:t>
            </a:r>
            <a:r>
              <a:rPr lang="uk-UA" sz="2800" b="1" dirty="0">
                <a:solidFill>
                  <a:srgbClr val="0070C0"/>
                </a:solidFill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57903" y="4792875"/>
            <a:ext cx="5521933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скатертиною, покривалом.  </a:t>
            </a:r>
          </a:p>
        </p:txBody>
      </p:sp>
    </p:spTree>
    <p:extLst>
      <p:ext uri="{BB962C8B-B14F-4D97-AF65-F5344CB8AC3E}">
        <p14:creationId xmlns:p14="http://schemas.microsoft.com/office/powerpoint/2010/main" val="1031887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629" y="580097"/>
            <a:ext cx="10334814" cy="9003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Намалюй </a:t>
            </a:r>
            <a:r>
              <a:rPr lang="uk-UA" sz="3200" b="1" dirty="0">
                <a:solidFill>
                  <a:schemeClr val="bg1"/>
                </a:solidFill>
              </a:rPr>
              <a:t>словами перший сніг за поданими запитаннями.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9677" y="1607666"/>
            <a:ext cx="6347765" cy="224676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1. Коли пішов перший сніг – уночі, вранці, вдень чи ввечері?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2. Який він був?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3. Що робили сніжинки?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4. Що сталося із землею? </a:t>
            </a:r>
          </a:p>
        </p:txBody>
      </p:sp>
      <p:pic>
        <p:nvPicPr>
          <p:cNvPr id="10" name="Picture 2" descr="Тихо падает снег .... | СТИХИ . | Постил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8" y="1607666"/>
            <a:ext cx="4034541" cy="32056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9676" y="3940256"/>
            <a:ext cx="6347765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Перший сніг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      </a:t>
            </a:r>
            <a:r>
              <a:rPr lang="uk-UA" sz="2800" b="1" dirty="0" smtClean="0">
                <a:solidFill>
                  <a:schemeClr val="bg1"/>
                </a:solidFill>
              </a:rPr>
              <a:t>Ввечері </a:t>
            </a:r>
            <a:r>
              <a:rPr lang="uk-UA" sz="2800" b="1" dirty="0">
                <a:solidFill>
                  <a:schemeClr val="bg1"/>
                </a:solidFill>
              </a:rPr>
              <a:t>пішов перший сніг. Він був білий, чистий, лапатий. Сніжинки легко кружляли в повітрі. </a:t>
            </a:r>
            <a:r>
              <a:rPr lang="uk-UA" sz="2800" b="1" dirty="0" smtClean="0">
                <a:solidFill>
                  <a:schemeClr val="bg1"/>
                </a:solidFill>
              </a:rPr>
              <a:t>Згодом </a:t>
            </a:r>
            <a:r>
              <a:rPr lang="uk-UA" sz="2800" b="1" dirty="0">
                <a:solidFill>
                  <a:schemeClr val="bg1"/>
                </a:solidFill>
              </a:rPr>
              <a:t>вся земля вкрилася пухнастою ковдрою.  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116" y="4994316"/>
            <a:ext cx="3633823" cy="7533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свою розповідь.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Розпочни </a:t>
            </a:r>
            <a:r>
              <a:rPr lang="uk-UA" sz="2000" b="1" dirty="0">
                <a:solidFill>
                  <a:srgbClr val="0070C0"/>
                </a:solidFill>
              </a:rPr>
              <a:t>із заголовка.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7075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20-21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99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21179</TotalTime>
  <Words>405</Words>
  <Application>Microsoft Office PowerPoint</Application>
  <PresentationFormat>Произвольный</PresentationFormat>
  <Paragraphs>80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1417</cp:revision>
  <dcterms:created xsi:type="dcterms:W3CDTF">2018-01-05T16:38:53Z</dcterms:created>
  <dcterms:modified xsi:type="dcterms:W3CDTF">2024-11-19T14:40:22Z</dcterms:modified>
</cp:coreProperties>
</file>